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81"/>
  </p:notesMasterIdLst>
  <p:handoutMasterIdLst>
    <p:handoutMasterId r:id="rId282"/>
  </p:handoutMasterIdLst>
  <p:sldIdLst>
    <p:sldId id="341" r:id="rId2"/>
    <p:sldId id="441" r:id="rId3"/>
    <p:sldId id="483" r:id="rId4"/>
    <p:sldId id="485" r:id="rId5"/>
    <p:sldId id="915" r:id="rId6"/>
    <p:sldId id="916" r:id="rId7"/>
    <p:sldId id="917" r:id="rId8"/>
    <p:sldId id="580" r:id="rId9"/>
    <p:sldId id="581" r:id="rId10"/>
    <p:sldId id="908" r:id="rId11"/>
    <p:sldId id="578" r:id="rId12"/>
    <p:sldId id="579" r:id="rId13"/>
    <p:sldId id="498" r:id="rId14"/>
    <p:sldId id="909" r:id="rId15"/>
    <p:sldId id="910" r:id="rId16"/>
    <p:sldId id="911" r:id="rId17"/>
    <p:sldId id="488" r:id="rId18"/>
    <p:sldId id="502" r:id="rId19"/>
    <p:sldId id="912" r:id="rId20"/>
    <p:sldId id="501" r:id="rId21"/>
    <p:sldId id="489" r:id="rId22"/>
    <p:sldId id="490" r:id="rId23"/>
    <p:sldId id="491" r:id="rId24"/>
    <p:sldId id="918" r:id="rId25"/>
    <p:sldId id="919" r:id="rId26"/>
    <p:sldId id="492" r:id="rId27"/>
    <p:sldId id="585" r:id="rId28"/>
    <p:sldId id="582" r:id="rId29"/>
    <p:sldId id="583" r:id="rId30"/>
    <p:sldId id="586" r:id="rId31"/>
    <p:sldId id="587" r:id="rId32"/>
    <p:sldId id="588" r:id="rId33"/>
    <p:sldId id="589" r:id="rId34"/>
    <p:sldId id="913" r:id="rId35"/>
    <p:sldId id="914" r:id="rId36"/>
    <p:sldId id="549" r:id="rId37"/>
    <p:sldId id="920" r:id="rId38"/>
    <p:sldId id="921" r:id="rId39"/>
    <p:sldId id="922" r:id="rId40"/>
    <p:sldId id="923" r:id="rId41"/>
    <p:sldId id="924" r:id="rId42"/>
    <p:sldId id="925" r:id="rId43"/>
    <p:sldId id="926" r:id="rId44"/>
    <p:sldId id="927" r:id="rId45"/>
    <p:sldId id="928" r:id="rId46"/>
    <p:sldId id="550" r:id="rId47"/>
    <p:sldId id="552" r:id="rId48"/>
    <p:sldId id="553" r:id="rId49"/>
    <p:sldId id="907" r:id="rId50"/>
    <p:sldId id="554" r:id="rId51"/>
    <p:sldId id="555" r:id="rId52"/>
    <p:sldId id="556" r:id="rId53"/>
    <p:sldId id="592" r:id="rId54"/>
    <p:sldId id="557" r:id="rId55"/>
    <p:sldId id="558" r:id="rId56"/>
    <p:sldId id="559" r:id="rId57"/>
    <p:sldId id="560" r:id="rId58"/>
    <p:sldId id="561" r:id="rId59"/>
    <p:sldId id="596" r:id="rId60"/>
    <p:sldId id="597" r:id="rId61"/>
    <p:sldId id="562" r:id="rId62"/>
    <p:sldId id="563" r:id="rId63"/>
    <p:sldId id="564" r:id="rId64"/>
    <p:sldId id="593" r:id="rId65"/>
    <p:sldId id="565" r:id="rId66"/>
    <p:sldId id="595" r:id="rId67"/>
    <p:sldId id="566" r:id="rId68"/>
    <p:sldId id="594" r:id="rId69"/>
    <p:sldId id="591" r:id="rId70"/>
    <p:sldId id="590" r:id="rId71"/>
    <p:sldId id="905" r:id="rId72"/>
    <p:sldId id="906" r:id="rId73"/>
    <p:sldId id="568" r:id="rId74"/>
    <p:sldId id="569" r:id="rId75"/>
    <p:sldId id="929" r:id="rId76"/>
    <p:sldId id="930" r:id="rId77"/>
    <p:sldId id="931" r:id="rId78"/>
    <p:sldId id="932" r:id="rId79"/>
    <p:sldId id="933" r:id="rId80"/>
    <p:sldId id="934" r:id="rId81"/>
    <p:sldId id="935" r:id="rId82"/>
    <p:sldId id="936" r:id="rId83"/>
    <p:sldId id="937" r:id="rId84"/>
    <p:sldId id="955" r:id="rId85"/>
    <p:sldId id="940" r:id="rId86"/>
    <p:sldId id="941" r:id="rId87"/>
    <p:sldId id="942" r:id="rId88"/>
    <p:sldId id="943" r:id="rId89"/>
    <p:sldId id="944" r:id="rId90"/>
    <p:sldId id="1103" r:id="rId91"/>
    <p:sldId id="1104" r:id="rId92"/>
    <p:sldId id="945" r:id="rId93"/>
    <p:sldId id="946" r:id="rId94"/>
    <p:sldId id="954" r:id="rId95"/>
    <p:sldId id="947" r:id="rId96"/>
    <p:sldId id="948" r:id="rId97"/>
    <p:sldId id="950" r:id="rId98"/>
    <p:sldId id="951" r:id="rId99"/>
    <p:sldId id="952" r:id="rId100"/>
    <p:sldId id="953" r:id="rId101"/>
    <p:sldId id="938" r:id="rId102"/>
    <p:sldId id="939" r:id="rId103"/>
    <p:sldId id="956" r:id="rId104"/>
    <p:sldId id="957" r:id="rId105"/>
    <p:sldId id="959" r:id="rId106"/>
    <p:sldId id="972" r:id="rId107"/>
    <p:sldId id="967" r:id="rId108"/>
    <p:sldId id="960" r:id="rId109"/>
    <p:sldId id="961" r:id="rId110"/>
    <p:sldId id="969" r:id="rId111"/>
    <p:sldId id="968" r:id="rId112"/>
    <p:sldId id="963" r:id="rId113"/>
    <p:sldId id="964" r:id="rId114"/>
    <p:sldId id="970" r:id="rId115"/>
    <p:sldId id="965" r:id="rId116"/>
    <p:sldId id="966" r:id="rId117"/>
    <p:sldId id="971" r:id="rId118"/>
    <p:sldId id="986" r:id="rId119"/>
    <p:sldId id="987" r:id="rId120"/>
    <p:sldId id="988" r:id="rId121"/>
    <p:sldId id="1000" r:id="rId122"/>
    <p:sldId id="989" r:id="rId123"/>
    <p:sldId id="990" r:id="rId124"/>
    <p:sldId id="991" r:id="rId125"/>
    <p:sldId id="992" r:id="rId126"/>
    <p:sldId id="993" r:id="rId127"/>
    <p:sldId id="994" r:id="rId128"/>
    <p:sldId id="995" r:id="rId129"/>
    <p:sldId id="996" r:id="rId130"/>
    <p:sldId id="997" r:id="rId131"/>
    <p:sldId id="998" r:id="rId132"/>
    <p:sldId id="999" r:id="rId133"/>
    <p:sldId id="1001" r:id="rId134"/>
    <p:sldId id="1010" r:id="rId135"/>
    <p:sldId id="1002" r:id="rId136"/>
    <p:sldId id="1003" r:id="rId137"/>
    <p:sldId id="1004" r:id="rId138"/>
    <p:sldId id="1005" r:id="rId139"/>
    <p:sldId id="1006" r:id="rId140"/>
    <p:sldId id="1007" r:id="rId141"/>
    <p:sldId id="1008" r:id="rId142"/>
    <p:sldId id="1009" r:id="rId143"/>
    <p:sldId id="676" r:id="rId144"/>
    <p:sldId id="679" r:id="rId145"/>
    <p:sldId id="681" r:id="rId146"/>
    <p:sldId id="682" r:id="rId147"/>
    <p:sldId id="687" r:id="rId148"/>
    <p:sldId id="689" r:id="rId149"/>
    <p:sldId id="690" r:id="rId150"/>
    <p:sldId id="692" r:id="rId151"/>
    <p:sldId id="693" r:id="rId152"/>
    <p:sldId id="974" r:id="rId153"/>
    <p:sldId id="975" r:id="rId154"/>
    <p:sldId id="976" r:id="rId155"/>
    <p:sldId id="977" r:id="rId156"/>
    <p:sldId id="978" r:id="rId157"/>
    <p:sldId id="979" r:id="rId158"/>
    <p:sldId id="980" r:id="rId159"/>
    <p:sldId id="981" r:id="rId160"/>
    <p:sldId id="982" r:id="rId161"/>
    <p:sldId id="983" r:id="rId162"/>
    <p:sldId id="984" r:id="rId163"/>
    <p:sldId id="1105" r:id="rId164"/>
    <p:sldId id="985" r:id="rId165"/>
    <p:sldId id="1017" r:id="rId166"/>
    <p:sldId id="1018" r:id="rId167"/>
    <p:sldId id="1019" r:id="rId168"/>
    <p:sldId id="1011" r:id="rId169"/>
    <p:sldId id="1012" r:id="rId170"/>
    <p:sldId id="1013" r:id="rId171"/>
    <p:sldId id="1020" r:id="rId172"/>
    <p:sldId id="1021" r:id="rId173"/>
    <p:sldId id="1022" r:id="rId174"/>
    <p:sldId id="1024" r:id="rId175"/>
    <p:sldId id="1053" r:id="rId176"/>
    <p:sldId id="1036" r:id="rId177"/>
    <p:sldId id="1054" r:id="rId178"/>
    <p:sldId id="1055" r:id="rId179"/>
    <p:sldId id="1037" r:id="rId180"/>
    <p:sldId id="1038" r:id="rId181"/>
    <p:sldId id="1039" r:id="rId182"/>
    <p:sldId id="1040" r:id="rId183"/>
    <p:sldId id="1041" r:id="rId184"/>
    <p:sldId id="1042" r:id="rId185"/>
    <p:sldId id="1044" r:id="rId186"/>
    <p:sldId id="1045" r:id="rId187"/>
    <p:sldId id="1046" r:id="rId188"/>
    <p:sldId id="1047" r:id="rId189"/>
    <p:sldId id="1048" r:id="rId190"/>
    <p:sldId id="1052" r:id="rId191"/>
    <p:sldId id="1025" r:id="rId192"/>
    <p:sldId id="1026" r:id="rId193"/>
    <p:sldId id="1027" r:id="rId194"/>
    <p:sldId id="1028" r:id="rId195"/>
    <p:sldId id="1029" r:id="rId196"/>
    <p:sldId id="1030" r:id="rId197"/>
    <p:sldId id="1031" r:id="rId198"/>
    <p:sldId id="1032" r:id="rId199"/>
    <p:sldId id="1033" r:id="rId200"/>
    <p:sldId id="1034" r:id="rId201"/>
    <p:sldId id="1035" r:id="rId202"/>
    <p:sldId id="1056" r:id="rId203"/>
    <p:sldId id="1057" r:id="rId204"/>
    <p:sldId id="1058" r:id="rId205"/>
    <p:sldId id="1059" r:id="rId206"/>
    <p:sldId id="1060" r:id="rId207"/>
    <p:sldId id="1061" r:id="rId208"/>
    <p:sldId id="1062" r:id="rId209"/>
    <p:sldId id="1063" r:id="rId210"/>
    <p:sldId id="1064" r:id="rId211"/>
    <p:sldId id="1065" r:id="rId212"/>
    <p:sldId id="1066" r:id="rId213"/>
    <p:sldId id="1067" r:id="rId214"/>
    <p:sldId id="1101" r:id="rId215"/>
    <p:sldId id="1068" r:id="rId216"/>
    <p:sldId id="1069" r:id="rId217"/>
    <p:sldId id="1070" r:id="rId218"/>
    <p:sldId id="1071" r:id="rId219"/>
    <p:sldId id="1072" r:id="rId220"/>
    <p:sldId id="1073" r:id="rId221"/>
    <p:sldId id="1074" r:id="rId222"/>
    <p:sldId id="1075" r:id="rId223"/>
    <p:sldId id="1076" r:id="rId224"/>
    <p:sldId id="1077" r:id="rId225"/>
    <p:sldId id="1078" r:id="rId226"/>
    <p:sldId id="1079" r:id="rId227"/>
    <p:sldId id="1080" r:id="rId228"/>
    <p:sldId id="1081" r:id="rId229"/>
    <p:sldId id="1106" r:id="rId230"/>
    <p:sldId id="1082" r:id="rId231"/>
    <p:sldId id="1083" r:id="rId232"/>
    <p:sldId id="1084" r:id="rId233"/>
    <p:sldId id="1085" r:id="rId234"/>
    <p:sldId id="1086" r:id="rId235"/>
    <p:sldId id="1087" r:id="rId236"/>
    <p:sldId id="1102" r:id="rId237"/>
    <p:sldId id="1088" r:id="rId238"/>
    <p:sldId id="1089" r:id="rId239"/>
    <p:sldId id="1090" r:id="rId240"/>
    <p:sldId id="1091" r:id="rId241"/>
    <p:sldId id="1092" r:id="rId242"/>
    <p:sldId id="1093" r:id="rId243"/>
    <p:sldId id="1094" r:id="rId244"/>
    <p:sldId id="1095" r:id="rId245"/>
    <p:sldId id="1096" r:id="rId246"/>
    <p:sldId id="1097" r:id="rId247"/>
    <p:sldId id="1098" r:id="rId248"/>
    <p:sldId id="1099" r:id="rId249"/>
    <p:sldId id="1100" r:id="rId250"/>
    <p:sldId id="748" r:id="rId251"/>
    <p:sldId id="695" r:id="rId252"/>
    <p:sldId id="844" r:id="rId253"/>
    <p:sldId id="833" r:id="rId254"/>
    <p:sldId id="834" r:id="rId255"/>
    <p:sldId id="835" r:id="rId256"/>
    <p:sldId id="836" r:id="rId257"/>
    <p:sldId id="837" r:id="rId258"/>
    <p:sldId id="838" r:id="rId259"/>
    <p:sldId id="839" r:id="rId260"/>
    <p:sldId id="841" r:id="rId261"/>
    <p:sldId id="845" r:id="rId262"/>
    <p:sldId id="781" r:id="rId263"/>
    <p:sldId id="782" r:id="rId264"/>
    <p:sldId id="783" r:id="rId265"/>
    <p:sldId id="784" r:id="rId266"/>
    <p:sldId id="745" r:id="rId267"/>
    <p:sldId id="746" r:id="rId268"/>
    <p:sldId id="747" r:id="rId269"/>
    <p:sldId id="708" r:id="rId270"/>
    <p:sldId id="709" r:id="rId271"/>
    <p:sldId id="710" r:id="rId272"/>
    <p:sldId id="711" r:id="rId273"/>
    <p:sldId id="712" r:id="rId274"/>
    <p:sldId id="713" r:id="rId275"/>
    <p:sldId id="715" r:id="rId276"/>
    <p:sldId id="716" r:id="rId277"/>
    <p:sldId id="717" r:id="rId278"/>
    <p:sldId id="873" r:id="rId279"/>
    <p:sldId id="389" r:id="rId280"/>
  </p:sldIdLst>
  <p:sldSz cx="9144000" cy="6858000" type="screen4x3"/>
  <p:notesSz cx="9979025" cy="6834188"/>
  <p:embeddedFontLst>
    <p:embeddedFont>
      <p:font typeface="Century Gothic" panose="020B0502020202020204" pitchFamily="34" charset="0"/>
      <p:regular r:id="rId283"/>
      <p:bold r:id="rId284"/>
      <p:italic r:id="rId285"/>
      <p:boldItalic r:id="rId286"/>
    </p:embeddedFont>
    <p:embeddedFont>
      <p:font typeface="Century Schoolbook" panose="02040604050505020304" pitchFamily="18" charset="0"/>
      <p:regular r:id="rId287"/>
      <p:bold r:id="rId288"/>
      <p:italic r:id="rId289"/>
      <p:boldItalic r:id="rId290"/>
    </p:embeddedFont>
    <p:embeddedFont>
      <p:font typeface="Georgia" panose="02040502050405020303" pitchFamily="18" charset="0"/>
      <p:regular r:id="rId291"/>
      <p:bold r:id="rId292"/>
      <p:italic r:id="rId293"/>
      <p:boldItalic r:id="rId294"/>
    </p:embeddedFont>
    <p:embeddedFont>
      <p:font typeface="Lato" panose="020F0502020204030203" pitchFamily="34" charset="0"/>
      <p:regular r:id="rId295"/>
    </p:embeddedFont>
    <p:embeddedFont>
      <p:font typeface="Open Sans" panose="020B0606030504020204" pitchFamily="34" charset="0"/>
      <p:regular r:id="rId296"/>
      <p:bold r:id="rId297"/>
    </p:embeddedFont>
    <p:embeddedFont>
      <p:font typeface="Tahoma" panose="020B0604030504040204" pitchFamily="34" charset="0"/>
      <p:regular r:id="rId298"/>
      <p:bold r:id="rId299"/>
    </p:embeddedFont>
    <p:embeddedFont>
      <p:font typeface="Times" panose="02020603050405020304" pitchFamily="18" charset="0"/>
      <p:regular r:id="rId300"/>
      <p:bold r:id="rId301"/>
      <p:italic r:id="rId302"/>
      <p:boldItalic r:id="rId303"/>
    </p:embeddedFont>
    <p:embeddedFont>
      <p:font typeface="Verdana" panose="020B0604030504040204" pitchFamily="34" charset="0"/>
      <p:regular r:id="rId304"/>
      <p:bold r:id="rId305"/>
      <p:italic r:id="rId306"/>
      <p:boldItalic r:id="rId307"/>
    </p:embeddedFont>
    <p:embeddedFont>
      <p:font typeface="Wingdings 2" panose="05020102010507070707" pitchFamily="18" charset="2"/>
      <p:regular r:id="rId308"/>
    </p:embeddedFont>
  </p:embeddedFont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00"/>
    <a:srgbClr val="003300"/>
    <a:srgbClr val="007E3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76" autoAdjust="0"/>
  </p:normalViewPr>
  <p:slideViewPr>
    <p:cSldViewPr>
      <p:cViewPr varScale="1">
        <p:scale>
          <a:sx n="72" d="100"/>
          <a:sy n="72" d="100"/>
        </p:scale>
        <p:origin x="1350" y="66"/>
      </p:cViewPr>
      <p:guideLst>
        <p:guide orient="horz" pos="2160"/>
        <p:guide pos="2880"/>
      </p:guideLst>
    </p:cSldViewPr>
  </p:slideViewPr>
  <p:outlineViewPr>
    <p:cViewPr>
      <p:scale>
        <a:sx n="33" d="100"/>
        <a:sy n="33" d="100"/>
      </p:scale>
      <p:origin x="72" y="8076"/>
    </p:cViewPr>
  </p:outlineViewPr>
  <p:notesTextViewPr>
    <p:cViewPr>
      <p:scale>
        <a:sx n="100" d="100"/>
        <a:sy n="100" d="100"/>
      </p:scale>
      <p:origin x="0" y="0"/>
    </p:cViewPr>
  </p:notesTextViewPr>
  <p:sorterViewPr>
    <p:cViewPr>
      <p:scale>
        <a:sx n="100" d="100"/>
        <a:sy n="100" d="100"/>
      </p:scale>
      <p:origin x="0" y="-807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7.fntdata"/><Relationship Id="rId303"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font" Target="fonts/font8.fntdata"/><Relationship Id="rId304" Type="http://schemas.openxmlformats.org/officeDocument/2006/relationships/font" Target="fonts/font22.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9.fntdata"/><Relationship Id="rId305" Type="http://schemas.openxmlformats.org/officeDocument/2006/relationships/font" Target="fonts/font23.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0.fntdata"/><Relationship Id="rId306" Type="http://schemas.openxmlformats.org/officeDocument/2006/relationships/font" Target="fonts/font24.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font" Target="fonts/font5.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handoutMaster" Target="handoutMasters/handoutMaster1.xml"/><Relationship Id="rId312"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font" Target="fonts/font11.fntdata"/><Relationship Id="rId302" Type="http://schemas.openxmlformats.org/officeDocument/2006/relationships/font" Target="fonts/font20.fntdata"/><Relationship Id="rId30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2.fntdata"/><Relationship Id="rId308" Type="http://schemas.openxmlformats.org/officeDocument/2006/relationships/font" Target="fonts/font2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3.fntdata"/><Relationship Id="rId309"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4.fntdata"/><Relationship Id="rId300" Type="http://schemas.openxmlformats.org/officeDocument/2006/relationships/font" Target="fonts/font18.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4.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22763" cy="34131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5653088" y="0"/>
            <a:ext cx="4324350" cy="34131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2673E2EA-2FA9-47EE-9D3E-C8E09C56DE6D}" type="datetimeFigureOut">
              <a:rPr lang="en-US"/>
              <a:pPr>
                <a:defRPr/>
              </a:pPr>
              <a:t>3/14/2024</a:t>
            </a:fld>
            <a:endParaRPr lang="en-US"/>
          </a:p>
        </p:txBody>
      </p:sp>
      <p:sp>
        <p:nvSpPr>
          <p:cNvPr id="4" name="Footer Placeholder 3"/>
          <p:cNvSpPr>
            <a:spLocks noGrp="1"/>
          </p:cNvSpPr>
          <p:nvPr>
            <p:ph type="ftr" sz="quarter" idx="2"/>
          </p:nvPr>
        </p:nvSpPr>
        <p:spPr>
          <a:xfrm>
            <a:off x="0" y="6491288"/>
            <a:ext cx="4322763" cy="3413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653088" y="6491288"/>
            <a:ext cx="4324350" cy="3413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BF04F720-890B-4E46-AE44-DF29DC92544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22763" cy="34131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5653088" y="0"/>
            <a:ext cx="4324350" cy="34131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2465B0A-7D31-4D76-B156-C2EE660BFF0D}" type="datetimeFigureOut">
              <a:rPr lang="en-US"/>
              <a:pPr>
                <a:defRPr/>
              </a:pPr>
              <a:t>3/14/2024</a:t>
            </a:fld>
            <a:endParaRPr lang="en-US"/>
          </a:p>
        </p:txBody>
      </p:sp>
      <p:sp>
        <p:nvSpPr>
          <p:cNvPr id="4" name="Slide Image Placeholder 3"/>
          <p:cNvSpPr>
            <a:spLocks noGrp="1" noRot="1" noChangeAspect="1"/>
          </p:cNvSpPr>
          <p:nvPr>
            <p:ph type="sldImg" idx="2"/>
          </p:nvPr>
        </p:nvSpPr>
        <p:spPr>
          <a:xfrm>
            <a:off x="3282950" y="512763"/>
            <a:ext cx="3416300" cy="25622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96950" y="3246438"/>
            <a:ext cx="7985125" cy="3074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491288"/>
            <a:ext cx="4322763" cy="3413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653088" y="6491288"/>
            <a:ext cx="4324350" cy="3413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6BC84A2D-BF8F-4357-9D03-4C7B405C323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6148" name="Slide Number Placeholder 3"/>
          <p:cNvSpPr>
            <a:spLocks noGrp="1"/>
          </p:cNvSpPr>
          <p:nvPr>
            <p:ph type="sldNum" sz="quarter" idx="5"/>
          </p:nvPr>
        </p:nvSpPr>
        <p:spPr bwMode="auto">
          <a:noFill/>
          <a:ln>
            <a:miter lim="800000"/>
            <a:headEnd/>
            <a:tailEnd/>
          </a:ln>
        </p:spPr>
        <p:txBody>
          <a:bodyPr/>
          <a:lstStyle/>
          <a:p>
            <a:fld id="{A90A5A4A-824B-4096-BFF7-A734EDFB2803}"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a:lstStyle/>
          <a:p>
            <a:fld id="{E5F04A5C-4417-498B-9E8A-12D05A2906F7}" type="slidenum">
              <a:rPr lang="en-US" altLang="en-US">
                <a:latin typeface="Times New Roman" pitchFamily="18" charset="0"/>
              </a:rPr>
              <a:pPr/>
              <a:t>54</a:t>
            </a:fld>
            <a:endParaRPr lang="en-US" altLang="en-US">
              <a:latin typeface="Times New Roman" pitchFamily="18"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bwMode="auto">
          <a:noFill/>
          <a:ln>
            <a:miter lim="800000"/>
            <a:headEnd/>
            <a:tailEnd/>
          </a:ln>
        </p:spPr>
        <p:txBody>
          <a:bodyPr/>
          <a:lstStyle/>
          <a:p>
            <a:fld id="{6A735582-EAEA-42DA-AD5F-171D7E9C6C0B}" type="slidenum">
              <a:rPr lang="en-US" altLang="en-US"/>
              <a:pPr/>
              <a:t>210</a:t>
            </a:fld>
            <a:endParaRPr lang="en-US" altLang="en-US"/>
          </a:p>
        </p:txBody>
      </p:sp>
      <p:sp>
        <p:nvSpPr>
          <p:cNvPr id="201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173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bwMode="auto">
          <a:noFill/>
          <a:ln>
            <a:miter lim="800000"/>
            <a:headEnd/>
            <a:tailEnd/>
          </a:ln>
        </p:spPr>
        <p:txBody>
          <a:bodyPr/>
          <a:lstStyle/>
          <a:p>
            <a:fld id="{0CB307D8-B2C9-4E47-BD7A-0F190FE5EDC3}" type="slidenum">
              <a:rPr lang="en-US" altLang="en-US"/>
              <a:pPr/>
              <a:t>212</a:t>
            </a:fld>
            <a:endParaRPr lang="en-US" altLang="en-US"/>
          </a:p>
        </p:txBody>
      </p:sp>
      <p:sp>
        <p:nvSpPr>
          <p:cNvPr id="204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480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ln>
            <a:miter lim="800000"/>
            <a:headEnd/>
            <a:tailEnd/>
          </a:ln>
        </p:spPr>
        <p:txBody>
          <a:bodyPr/>
          <a:lstStyle/>
          <a:p>
            <a:fld id="{A8FE293C-B4A7-41C1-9CD5-BF1B26FD052C}" type="slidenum">
              <a:rPr lang="en-US" altLang="en-US"/>
              <a:pPr/>
              <a:t>221</a:t>
            </a:fld>
            <a:endParaRPr lang="en-US" altLang="en-US"/>
          </a:p>
        </p:txBody>
      </p:sp>
      <p:sp>
        <p:nvSpPr>
          <p:cNvPr id="214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402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ln>
            <a:miter lim="800000"/>
            <a:headEnd/>
            <a:tailEnd/>
          </a:ln>
        </p:spPr>
        <p:txBody>
          <a:bodyPr/>
          <a:lstStyle/>
          <a:p>
            <a:fld id="{E10ED0CA-5E20-44D6-9F68-2C156DC8D51F}" type="slidenum">
              <a:rPr lang="en-US" altLang="en-US"/>
              <a:pPr/>
              <a:t>244</a:t>
            </a:fld>
            <a:endParaRPr lang="en-US" altLang="en-US"/>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a:lstStyle/>
          <a:p>
            <a:fld id="{9BF0EB8F-AF6B-4799-96B6-FE229B51E95F}" type="slidenum">
              <a:rPr lang="en-US" altLang="en-US"/>
              <a:pPr/>
              <a:t>245</a:t>
            </a:fld>
            <a:endParaRPr lang="en-US" altLang="en-US"/>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ln>
            <a:miter lim="800000"/>
            <a:headEnd/>
            <a:tailEnd/>
          </a:ln>
        </p:spPr>
        <p:txBody>
          <a:bodyPr/>
          <a:lstStyle/>
          <a:p>
            <a:fld id="{A02358BD-BE76-4956-AB5F-F4C05722DFF5}" type="slidenum">
              <a:rPr lang="en-US" altLang="en-US"/>
              <a:pPr/>
              <a:t>246</a:t>
            </a:fld>
            <a:endParaRPr lang="en-US" altLang="en-US"/>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91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bwMode="auto">
          <a:noFill/>
          <a:ln>
            <a:miter lim="800000"/>
            <a:headEnd/>
            <a:tailEnd/>
          </a:ln>
        </p:spPr>
        <p:txBody>
          <a:bodyPr/>
          <a:lstStyle/>
          <a:p>
            <a:fld id="{66D355C0-A4AB-4348-BA3A-675F5D1E4F56}" type="slidenum">
              <a:rPr lang="en-US" altLang="en-US"/>
              <a:pPr/>
              <a:t>252</a:t>
            </a:fld>
            <a:endParaRPr lang="en-US" altLang="en-US"/>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234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055"/>
          <p:cNvSpPr>
            <a:spLocks noGrp="1" noChangeArrowheads="1"/>
          </p:cNvSpPr>
          <p:nvPr>
            <p:ph type="sldNum" sz="quarter" idx="5"/>
          </p:nvPr>
        </p:nvSpPr>
        <p:spPr bwMode="auto">
          <a:noFill/>
          <a:ln>
            <a:miter lim="800000"/>
            <a:headEnd/>
            <a:tailEnd/>
          </a:ln>
        </p:spPr>
        <p:txBody>
          <a:bodyPr/>
          <a:lstStyle/>
          <a:p>
            <a:fld id="{C764ED4D-7E33-4C8B-AEF5-83DBFB5B8770}" type="slidenum">
              <a:rPr lang="en-US" altLang="en-US">
                <a:latin typeface="Times New Roman" pitchFamily="18" charset="0"/>
              </a:rPr>
              <a:pPr/>
              <a:t>256</a:t>
            </a:fld>
            <a:endParaRPr lang="en-US" altLang="en-US">
              <a:latin typeface="Times New Roman" pitchFamily="18" charset="0"/>
            </a:endParaRPr>
          </a:p>
        </p:txBody>
      </p:sp>
      <p:sp>
        <p:nvSpPr>
          <p:cNvPr id="147459" name="Rectangle 2"/>
          <p:cNvSpPr>
            <a:spLocks noGrp="1" noRot="1" noChangeAspect="1" noChangeArrowheads="1" noTextEdit="1"/>
          </p:cNvSpPr>
          <p:nvPr>
            <p:ph type="sldImg"/>
          </p:nvPr>
        </p:nvSpPr>
        <p:spPr bwMode="auto">
          <a:xfrm>
            <a:off x="1155700" y="682625"/>
            <a:ext cx="4548188" cy="3411538"/>
          </a:xfrm>
          <a:noFill/>
          <a:ln cap="flat">
            <a:solidFill>
              <a:schemeClr val="tx1"/>
            </a:solidFill>
            <a:miter lim="800000"/>
            <a:headEnd/>
            <a:tailEnd/>
          </a:ln>
        </p:spPr>
      </p:sp>
      <p:sp>
        <p:nvSpPr>
          <p:cNvPr id="147460" name="Rectangle 3"/>
          <p:cNvSpPr>
            <a:spLocks noGrp="1" noChangeArrowheads="1"/>
          </p:cNvSpPr>
          <p:nvPr>
            <p:ph type="body" idx="1"/>
          </p:nvPr>
        </p:nvSpPr>
        <p:spPr bwMode="auto">
          <a:xfrm>
            <a:off x="914400" y="4341813"/>
            <a:ext cx="5029200" cy="4114800"/>
          </a:xfrm>
          <a:noFill/>
        </p:spPr>
        <p:txBody>
          <a:bodyPr wrap="square" lIns="92075" tIns="46038" rIns="92075" bIns="46038"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ln>
            <a:miter lim="800000"/>
            <a:headEnd/>
            <a:tailEnd/>
          </a:ln>
        </p:spPr>
        <p:txBody>
          <a:bodyPr/>
          <a:lstStyle/>
          <a:p>
            <a:fld id="{B2036C8B-7EBD-4C53-BD59-D4FD1A792903}" type="slidenum">
              <a:rPr lang="en-US" altLang="en-US"/>
              <a:pPr/>
              <a:t>262</a:t>
            </a:fld>
            <a:endParaRPr lang="en-US" altLang="en-US"/>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462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bwMode="auto">
          <a:noFill/>
          <a:ln>
            <a:miter lim="800000"/>
            <a:headEnd/>
            <a:tailEnd/>
          </a:ln>
        </p:spPr>
        <p:txBody>
          <a:bodyPr/>
          <a:lstStyle/>
          <a:p>
            <a:fld id="{9D9A5F74-547A-484A-A971-7D3E0F543F6A}" type="slidenum">
              <a:rPr lang="en-US" altLang="en-US"/>
              <a:pPr/>
              <a:t>263</a:t>
            </a:fld>
            <a:endParaRPr lang="en-US" altLang="en-US"/>
          </a:p>
        </p:txBody>
      </p:sp>
      <p:sp>
        <p:nvSpPr>
          <p:cNvPr id="1566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667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a:lstStyle/>
          <a:p>
            <a:fld id="{9D7C0B7F-B727-4A63-9B3B-0BAAE3CB030D}" type="slidenum">
              <a:rPr lang="en-US" altLang="en-US">
                <a:latin typeface="Times New Roman" pitchFamily="18" charset="0"/>
              </a:rPr>
              <a:pPr/>
              <a:t>55</a:t>
            </a:fld>
            <a:endParaRPr lang="en-US" altLang="en-US">
              <a:latin typeface="Times New Roman" pitchFamily="18"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bwMode="auto">
          <a:noFill/>
          <a:ln>
            <a:miter lim="800000"/>
            <a:headEnd/>
            <a:tailEnd/>
          </a:ln>
        </p:spPr>
        <p:txBody>
          <a:bodyPr/>
          <a:lstStyle/>
          <a:p>
            <a:fld id="{EDBCABBB-6206-4995-9339-BC02A7F34909}" type="slidenum">
              <a:rPr lang="en-US" altLang="en-US"/>
              <a:pPr/>
              <a:t>264</a:t>
            </a:fld>
            <a:endParaRPr lang="en-US" altLang="en-US"/>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ln>
            <a:miter lim="800000"/>
            <a:headEnd/>
            <a:tailEnd/>
          </a:ln>
        </p:spPr>
        <p:txBody>
          <a:bodyPr/>
          <a:lstStyle/>
          <a:p>
            <a:fld id="{D18573FF-C524-4B60-8262-FC40D3B11444}" type="slidenum">
              <a:rPr lang="en-US" altLang="en-US"/>
              <a:pPr/>
              <a:t>265</a:t>
            </a:fld>
            <a:endParaRPr lang="en-US" altLang="en-US"/>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bwMode="auto">
          <a:noFill/>
          <a:ln>
            <a:miter lim="800000"/>
            <a:headEnd/>
            <a:tailEnd/>
          </a:ln>
        </p:spPr>
        <p:txBody>
          <a:bodyPr/>
          <a:lstStyle/>
          <a:p>
            <a:fld id="{FB439268-0049-4F51-B157-4E0432EDF3A4}" type="slidenum">
              <a:rPr lang="en-US" altLang="en-US"/>
              <a:pPr/>
              <a:t>266</a:t>
            </a:fld>
            <a:endParaRPr lang="en-US" altLang="en-US"/>
          </a:p>
        </p:txBody>
      </p:sp>
      <p:sp>
        <p:nvSpPr>
          <p:cNvPr id="256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h-TH"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ChangeArrowheads="1" noTextEdit="1"/>
          </p:cNvSpPr>
          <p:nvPr>
            <p:ph type="sldImg"/>
          </p:nvPr>
        </p:nvSpPr>
        <p:spPr bwMode="auto">
          <a:noFill/>
          <a:ln>
            <a:solidFill>
              <a:srgbClr val="000000"/>
            </a:solidFill>
            <a:miter lim="800000"/>
            <a:headEnd/>
            <a:tailEnd/>
          </a:ln>
        </p:spPr>
      </p:sp>
      <p:sp>
        <p:nvSpPr>
          <p:cNvPr id="258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latin typeface="Arial" pitchFamily="34" charset="0"/>
            </a:endParaRPr>
          </a:p>
        </p:txBody>
      </p:sp>
      <p:sp>
        <p:nvSpPr>
          <p:cNvPr id="258052" name="Slide Number Placeholder 3"/>
          <p:cNvSpPr>
            <a:spLocks noGrp="1"/>
          </p:cNvSpPr>
          <p:nvPr>
            <p:ph type="sldNum" sz="quarter" idx="5"/>
          </p:nvPr>
        </p:nvSpPr>
        <p:spPr bwMode="auto">
          <a:noFill/>
          <a:ln>
            <a:miter lim="800000"/>
            <a:headEnd/>
            <a:tailEnd/>
          </a:ln>
        </p:spPr>
        <p:txBody>
          <a:bodyPr/>
          <a:lstStyle/>
          <a:p>
            <a:fld id="{73B5CC23-6714-4561-956E-3F08BDD5C34D}" type="slidenum">
              <a:rPr lang="en-US" altLang="en-US">
                <a:latin typeface="Arial" pitchFamily="34" charset="0"/>
              </a:rPr>
              <a:pPr/>
              <a:t>267</a:t>
            </a:fld>
            <a:endParaRPr lang="en-US" altLang="en-US">
              <a:latin typeface="Arial"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ChangeArrowheads="1" noTextEdit="1"/>
          </p:cNvSpPr>
          <p:nvPr>
            <p:ph type="sldImg"/>
          </p:nvPr>
        </p:nvSpPr>
        <p:spPr bwMode="auto">
          <a:noFill/>
          <a:ln>
            <a:solidFill>
              <a:srgbClr val="000000"/>
            </a:solidFill>
            <a:miter lim="800000"/>
            <a:headEnd/>
            <a:tailEnd/>
          </a:ln>
        </p:spPr>
      </p:sp>
      <p:sp>
        <p:nvSpPr>
          <p:cNvPr id="260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latin typeface="Arial" pitchFamily="34" charset="0"/>
            </a:endParaRPr>
          </a:p>
        </p:txBody>
      </p:sp>
      <p:sp>
        <p:nvSpPr>
          <p:cNvPr id="260100" name="Slide Number Placeholder 3"/>
          <p:cNvSpPr>
            <a:spLocks noGrp="1"/>
          </p:cNvSpPr>
          <p:nvPr>
            <p:ph type="sldNum" sz="quarter" idx="5"/>
          </p:nvPr>
        </p:nvSpPr>
        <p:spPr bwMode="auto">
          <a:noFill/>
          <a:ln>
            <a:miter lim="800000"/>
            <a:headEnd/>
            <a:tailEnd/>
          </a:ln>
        </p:spPr>
        <p:txBody>
          <a:bodyPr/>
          <a:lstStyle/>
          <a:p>
            <a:fld id="{9384321E-9AA1-4519-8D06-08E02E7DBC86}" type="slidenum">
              <a:rPr lang="en-US" altLang="en-US">
                <a:latin typeface="Arial" pitchFamily="34" charset="0"/>
              </a:rPr>
              <a:pPr/>
              <a:t>268</a:t>
            </a:fld>
            <a:endParaRPr lang="en-US" altLang="en-US">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ln>
            <a:miter lim="800000"/>
            <a:headEnd/>
            <a:tailEnd/>
          </a:ln>
        </p:spPr>
        <p:txBody>
          <a:bodyPr/>
          <a:lstStyle/>
          <a:p>
            <a:fld id="{EF52CDC5-1EE2-4A16-B382-EA2662FFDF4A}" type="slidenum">
              <a:rPr lang="en-US" altLang="en-US">
                <a:latin typeface="Times New Roman" pitchFamily="18" charset="0"/>
              </a:rPr>
              <a:pPr/>
              <a:t>56</a:t>
            </a:fld>
            <a:endParaRPr lang="en-US" altLang="en-US">
              <a:latin typeface="Times New Roman" pitchFamily="18" charset="0"/>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ln>
            <a:miter lim="800000"/>
            <a:headEnd/>
            <a:tailEnd/>
          </a:ln>
        </p:spPr>
        <p:txBody>
          <a:bodyPr/>
          <a:lstStyle/>
          <a:p>
            <a:fld id="{62D060FF-6005-425D-A952-3817A361FF12}" type="slidenum">
              <a:rPr lang="en-US" altLang="en-US">
                <a:latin typeface="Times New Roman" pitchFamily="18" charset="0"/>
              </a:rPr>
              <a:pPr/>
              <a:t>57</a:t>
            </a:fld>
            <a:endParaRPr lang="en-US" altLang="en-US">
              <a:latin typeface="Times New Roman" pitchFamily="18" charset="0"/>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ln>
            <a:miter lim="800000"/>
            <a:headEnd/>
            <a:tailEnd/>
          </a:ln>
        </p:spPr>
        <p:txBody>
          <a:bodyPr/>
          <a:lstStyle/>
          <a:p>
            <a:fld id="{FF9FB89A-1790-4C76-82E1-DA9BF6A2FA71}" type="slidenum">
              <a:rPr lang="en-US" altLang="en-US">
                <a:latin typeface="Times New Roman" pitchFamily="18" charset="0"/>
              </a:rPr>
              <a:pPr/>
              <a:t>58</a:t>
            </a:fld>
            <a:endParaRPr lang="en-US" altLang="en-US">
              <a:latin typeface="Times New Roman" pitchFamily="18" charset="0"/>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a:lstStyle/>
          <a:p>
            <a:fld id="{2D71C89D-48E7-4300-A533-62329D1A5263}" type="slidenum">
              <a:rPr lang="en-US" altLang="en-US">
                <a:latin typeface="Times New Roman" pitchFamily="18" charset="0"/>
              </a:rPr>
              <a:pPr/>
              <a:t>62</a:t>
            </a:fld>
            <a:endParaRPr lang="en-US" altLang="en-US">
              <a:latin typeface="Times New Roman" pitchFamily="18"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ln>
            <a:miter lim="800000"/>
            <a:headEnd/>
            <a:tailEnd/>
          </a:ln>
        </p:spPr>
        <p:txBody>
          <a:bodyPr/>
          <a:lstStyle/>
          <a:p>
            <a:fld id="{701FBDA0-622A-40C9-9DCE-D3F4156D7D2D}" type="slidenum">
              <a:rPr lang="en-US" altLang="en-US">
                <a:latin typeface="Times New Roman" pitchFamily="18" charset="0"/>
              </a:rPr>
              <a:pPr/>
              <a:t>63</a:t>
            </a:fld>
            <a:endParaRPr lang="en-US" altLang="en-US">
              <a:latin typeface="Times New Roman" pitchFamily="18"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ln>
            <a:miter lim="800000"/>
            <a:headEnd/>
            <a:tailEnd/>
          </a:ln>
        </p:spPr>
        <p:txBody>
          <a:bodyPr/>
          <a:lstStyle/>
          <a:p>
            <a:fld id="{9D780C33-D807-4917-9B62-6834D460AF30}" type="slidenum">
              <a:rPr lang="en-US" altLang="en-US">
                <a:latin typeface="Times New Roman" pitchFamily="18" charset="0"/>
              </a:rPr>
              <a:pPr/>
              <a:t>64</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ln>
            <a:miter lim="800000"/>
            <a:headEnd/>
            <a:tailEnd/>
          </a:ln>
        </p:spPr>
        <p:txBody>
          <a:bodyPr/>
          <a:lstStyle/>
          <a:p>
            <a:fld id="{26AB1421-8F27-4FED-AEAF-B49D451B8873}" type="slidenum">
              <a:rPr lang="en-US" altLang="en-US">
                <a:latin typeface="Times New Roman" pitchFamily="18" charset="0"/>
              </a:rPr>
              <a:pPr/>
              <a:t>65</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headEnd/>
            <a:tailEnd/>
          </a:ln>
        </p:spPr>
        <p:txBody>
          <a:bodyPr/>
          <a:lstStyle/>
          <a:p>
            <a:fld id="{5820D7BB-D6BA-4B4C-970F-6328249AA81F}" type="slidenum">
              <a:rPr lang="en-US" altLang="en-US">
                <a:latin typeface="Times New Roman" pitchFamily="18" charset="0"/>
              </a:rPr>
              <a:pPr/>
              <a:t>66</a:t>
            </a:fld>
            <a:endParaRPr lang="en-US" altLang="en-US">
              <a:latin typeface="Times New Roman" pitchFamily="18" charset="0"/>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ftr" sz="quarter" idx="4"/>
          </p:nvPr>
        </p:nvSpPr>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rPr>
              <a:t>1.#</a:t>
            </a: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 name="Header Placeholder 1"/>
          <p:cNvSpPr>
            <a:spLocks noGrp="1"/>
          </p:cNvSpPr>
          <p:nvPr>
            <p:ph type="hdr" sz="quarter" idx="10"/>
          </p:nvPr>
        </p:nvSpPr>
        <p:spPr/>
        <p:txBody>
          <a:bodyPr/>
          <a:lstStyle/>
          <a:p>
            <a:r>
              <a:rPr lang="en-US"/>
              <a:t>Pronaya Bhattacharya-Dept. of Information Technology</a:t>
            </a:r>
          </a:p>
        </p:txBody>
      </p:sp>
    </p:spTree>
    <p:extLst>
      <p:ext uri="{BB962C8B-B14F-4D97-AF65-F5344CB8AC3E}">
        <p14:creationId xmlns:p14="http://schemas.microsoft.com/office/powerpoint/2010/main" val="2375449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ln>
            <a:miter lim="800000"/>
            <a:headEnd/>
            <a:tailEnd/>
          </a:ln>
        </p:spPr>
        <p:txBody>
          <a:bodyPr/>
          <a:lstStyle/>
          <a:p>
            <a:fld id="{BC8C7A67-DD80-408C-BA64-B4D5F1D21ADC}" type="slidenum">
              <a:rPr lang="en-US" altLang="en-US">
                <a:latin typeface="Times New Roman" pitchFamily="18" charset="0"/>
              </a:rPr>
              <a:pPr/>
              <a:t>67</a:t>
            </a:fld>
            <a:endParaRPr lang="en-US" altLang="en-US">
              <a:latin typeface="Times New Roman" pitchFamily="18" charset="0"/>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A264E144-FB44-452E-B049-AC8AED17E2F7}" type="slidenum">
              <a:rPr lang="en-US" altLang="en-US">
                <a:latin typeface="Times New Roman" pitchFamily="18" charset="0"/>
              </a:rPr>
              <a:pPr/>
              <a:t>68</a:t>
            </a:fld>
            <a:endParaRPr lang="en-US" altLang="en-US">
              <a:latin typeface="Times New Roman" pitchFamily="18"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a:lstStyle/>
          <a:p>
            <a:fld id="{614FDFDC-3E70-4086-B282-B639D0A68573}" type="slidenum">
              <a:rPr lang="en-US" altLang="en-US">
                <a:latin typeface="Times New Roman" pitchFamily="18" charset="0"/>
              </a:rPr>
              <a:pPr/>
              <a:t>69</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headEnd/>
            <a:tailEnd/>
          </a:ln>
        </p:spPr>
        <p:txBody>
          <a:bodyPr/>
          <a:lstStyle/>
          <a:p>
            <a:fld id="{D01FBCFD-EA7E-4112-96B5-4EAF6A41249F}" type="slidenum">
              <a:rPr lang="en-US" altLang="en-US">
                <a:latin typeface="Times New Roman" pitchFamily="18" charset="0"/>
              </a:rPr>
              <a:pPr/>
              <a:t>70</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A84D7F99-C1F2-42FA-A73B-3C0CB0A81775}" type="slidenum">
              <a:rPr lang="en-US" altLang="en-US"/>
              <a:pPr/>
              <a:t>73</a:t>
            </a:fld>
            <a:endParaRPr lang="en-US" alt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a:lstStyle/>
          <a:p>
            <a:fld id="{C6434477-8EAC-460E-B7B0-994B08D74EAE}" type="slidenum">
              <a:rPr lang="en-US" altLang="en-US"/>
              <a:pPr/>
              <a:t>74</a:t>
            </a:fld>
            <a:endParaRPr lang="en-US" altLang="en-US"/>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8731F45-52E5-4D72-B07C-AEE2A25231C0}" type="slidenum">
              <a:rPr lang="en-US"/>
              <a:pPr/>
              <a:t>80</a:t>
            </a:fld>
            <a:endParaRPr lang="en-US"/>
          </a:p>
        </p:txBody>
      </p:sp>
      <p:sp>
        <p:nvSpPr>
          <p:cNvPr id="81923" name="Rectangle 2"/>
          <p:cNvSpPr>
            <a:spLocks noGrp="1" noRot="1" noChangeAspect="1" noChangeArrowheads="1" noTextEdit="1"/>
          </p:cNvSpPr>
          <p:nvPr>
            <p:ph type="sldImg"/>
          </p:nvPr>
        </p:nvSpPr>
        <p:spPr>
          <a:xfrm>
            <a:off x="3055938" y="552450"/>
            <a:ext cx="3689350" cy="2767013"/>
          </a:xfrm>
          <a:ln/>
        </p:spPr>
      </p:sp>
      <p:sp>
        <p:nvSpPr>
          <p:cNvPr id="81924" name="Rectangle 3"/>
          <p:cNvSpPr>
            <a:spLocks noGrp="1" noChangeArrowheads="1"/>
          </p:cNvSpPr>
          <p:nvPr>
            <p:ph type="body" idx="1"/>
          </p:nvPr>
        </p:nvSpPr>
        <p:spPr>
          <a:noFill/>
          <a:ln/>
        </p:spPr>
        <p:txBody>
          <a:bodyPr/>
          <a:lstStyle/>
          <a:p>
            <a:pPr eaLnBrk="1" hangingPunct="1"/>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93956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ln>
            <a:miter lim="800000"/>
            <a:headEnd/>
            <a:tailEnd/>
          </a:ln>
        </p:spPr>
        <p:txBody>
          <a:bodyPr/>
          <a:lstStyle/>
          <a:p>
            <a:fld id="{AB2A9003-F2D9-497B-AFAB-B23C00931732}" type="slidenum">
              <a:rPr lang="en-US" altLang="en-US"/>
              <a:pPr/>
              <a:t>84</a:t>
            </a:fld>
            <a:endParaRPr lang="en-US" altLang="en-US"/>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IN"/>
              <a:t>Infosys Foundation Programme-Placed </a:t>
            </a:r>
          </a:p>
        </p:txBody>
      </p:sp>
      <p:sp>
        <p:nvSpPr>
          <p:cNvPr id="5" name="Slide Number Placeholder 4"/>
          <p:cNvSpPr>
            <a:spLocks noGrp="1"/>
          </p:cNvSpPr>
          <p:nvPr>
            <p:ph type="sldNum" sz="quarter" idx="11"/>
          </p:nvPr>
        </p:nvSpPr>
        <p:spPr/>
        <p:txBody>
          <a:bodyPr/>
          <a:lstStyle/>
          <a:p>
            <a:fld id="{B7B5E57D-C10E-4961-98B6-55F12873818E}" type="slidenum">
              <a:rPr lang="en-IN" smtClean="0"/>
              <a:pPr/>
              <a:t>93</a:t>
            </a:fld>
            <a:endParaRPr lang="en-IN"/>
          </a:p>
        </p:txBody>
      </p:sp>
      <p:sp>
        <p:nvSpPr>
          <p:cNvPr id="6" name="Header Placeholder 5"/>
          <p:cNvSpPr>
            <a:spLocks noGrp="1"/>
          </p:cNvSpPr>
          <p:nvPr>
            <p:ph type="hdr" sz="quarter" idx="12"/>
          </p:nvPr>
        </p:nvSpPr>
        <p:spPr/>
        <p:txBody>
          <a:bodyPr/>
          <a:lstStyle/>
          <a:p>
            <a:r>
              <a:rPr lang="en-US"/>
              <a:t>Pronaya Bhattacharya-Dept. of Information Technology</a:t>
            </a:r>
          </a:p>
        </p:txBody>
      </p:sp>
    </p:spTree>
    <p:extLst>
      <p:ext uri="{BB962C8B-B14F-4D97-AF65-F5344CB8AC3E}">
        <p14:creationId xmlns:p14="http://schemas.microsoft.com/office/powerpoint/2010/main" val="1814149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DE1B7-3659-4925-AADC-F4EEA07CB407}" type="slidenum">
              <a:rPr lang="en-US"/>
              <a:pPr/>
              <a:t>95</a:t>
            </a:fld>
            <a:endParaRPr lang="en-US"/>
          </a:p>
        </p:txBody>
      </p:sp>
      <p:sp>
        <p:nvSpPr>
          <p:cNvPr id="905218" name="Rectangle 2"/>
          <p:cNvSpPr>
            <a:spLocks noGrp="1" noRot="1" noChangeAspect="1" noChangeArrowheads="1" noTextEdit="1"/>
          </p:cNvSpPr>
          <p:nvPr>
            <p:ph type="sldImg"/>
          </p:nvPr>
        </p:nvSpPr>
        <p:spPr>
          <a:xfrm>
            <a:off x="3055938" y="552450"/>
            <a:ext cx="3689350" cy="2767013"/>
          </a:xfrm>
          <a:ln/>
        </p:spPr>
      </p:sp>
      <p:sp>
        <p:nvSpPr>
          <p:cNvPr id="905219"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37565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ln>
            <a:miter lim="800000"/>
            <a:headEnd/>
            <a:tailEnd/>
          </a:ln>
        </p:spPr>
        <p:txBody>
          <a:bodyPr/>
          <a:lstStyle/>
          <a:p>
            <a:fld id="{9669CDD4-EDF2-4515-AB89-A103CA29AB9B}" type="slidenum">
              <a:rPr lang="en-US" altLang="en-US">
                <a:latin typeface="Times New Roman" pitchFamily="18" charset="0"/>
              </a:rPr>
              <a:pPr/>
              <a:t>36</a:t>
            </a:fld>
            <a:endParaRPr lang="en-US" altLang="en-US">
              <a:latin typeface="Times New Roman" pitchFamily="18"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4B266-A4BA-4228-BFAC-BAC5E0DB80DE}" type="slidenum">
              <a:rPr lang="en-US"/>
              <a:pPr/>
              <a:t>96</a:t>
            </a:fld>
            <a:endParaRPr lang="en-US"/>
          </a:p>
        </p:txBody>
      </p:sp>
      <p:sp>
        <p:nvSpPr>
          <p:cNvPr id="906242" name="Rectangle 2"/>
          <p:cNvSpPr>
            <a:spLocks noGrp="1" noRot="1" noChangeAspect="1" noChangeArrowheads="1" noTextEdit="1"/>
          </p:cNvSpPr>
          <p:nvPr>
            <p:ph type="sldImg"/>
          </p:nvPr>
        </p:nvSpPr>
        <p:spPr>
          <a:xfrm>
            <a:off x="3055938" y="552450"/>
            <a:ext cx="3689350" cy="2767013"/>
          </a:xfrm>
          <a:ln/>
        </p:spPr>
      </p:sp>
      <p:sp>
        <p:nvSpPr>
          <p:cNvPr id="906243"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r>
              <a:rPr lang="en-IN"/>
              <a:t>Infosys Foundation Programme-Placed </a:t>
            </a:r>
          </a:p>
        </p:txBody>
      </p:sp>
      <p:sp>
        <p:nvSpPr>
          <p:cNvPr id="3" name="Header Placeholder 2"/>
          <p:cNvSpPr>
            <a:spLocks noGrp="1"/>
          </p:cNvSpPr>
          <p:nvPr>
            <p:ph type="hdr" sz="quarter" idx="11"/>
          </p:nvPr>
        </p:nvSpPr>
        <p:spPr/>
        <p:txBody>
          <a:bodyPr/>
          <a:lstStyle/>
          <a:p>
            <a:r>
              <a:rPr lang="en-US"/>
              <a:t>Pronaya Bhattacharya-Dept. of Information Technology</a:t>
            </a:r>
          </a:p>
        </p:txBody>
      </p:sp>
    </p:spTree>
    <p:extLst>
      <p:ext uri="{BB962C8B-B14F-4D97-AF65-F5344CB8AC3E}">
        <p14:creationId xmlns:p14="http://schemas.microsoft.com/office/powerpoint/2010/main" val="1596510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ftr" sz="quarter" idx="4"/>
          </p:nvPr>
        </p:nvSpPr>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rPr>
              <a:t>1.#</a:t>
            </a: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 name="Header Placeholder 1"/>
          <p:cNvSpPr>
            <a:spLocks noGrp="1"/>
          </p:cNvSpPr>
          <p:nvPr>
            <p:ph type="hdr" sz="quarter" idx="10"/>
          </p:nvPr>
        </p:nvSpPr>
        <p:spPr/>
        <p:txBody>
          <a:bodyPr/>
          <a:lstStyle/>
          <a:p>
            <a:r>
              <a:rPr lang="en-US"/>
              <a:t>Pronaya Bhattacharya-Dept. of Information Technology</a:t>
            </a:r>
          </a:p>
        </p:txBody>
      </p:sp>
    </p:spTree>
    <p:extLst>
      <p:ext uri="{BB962C8B-B14F-4D97-AF65-F5344CB8AC3E}">
        <p14:creationId xmlns:p14="http://schemas.microsoft.com/office/powerpoint/2010/main" val="2375449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C84A2D-BF8F-4357-9D03-4C7B405C3239}" type="slidenum">
              <a:rPr lang="en-US" altLang="en-US" smtClean="0"/>
              <a:pPr/>
              <a:t>104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9C65F9E0-F0BE-4FBF-A2CD-86B8D7ED4F48}" type="slidenum">
              <a:rPr lang="en-US" sz="1200" b="0" i="0" baseline="0" smtClean="0">
                <a:solidFill>
                  <a:srgbClr val="000000"/>
                </a:solidFill>
              </a:rPr>
              <a:pPr/>
              <a:t>109</a:t>
            </a:fld>
            <a:endParaRPr lang="en-US" sz="1200" b="0" i="0" baseline="0">
              <a:solidFill>
                <a:srgbClr val="000000"/>
              </a:solidFill>
            </a:endParaRPr>
          </a:p>
        </p:txBody>
      </p:sp>
      <p:sp>
        <p:nvSpPr>
          <p:cNvPr id="163843" name="Rectangle 2"/>
          <p:cNvSpPr>
            <a:spLocks noGrp="1" noRot="1" noChangeAspect="1" noChangeArrowheads="1" noTextEdit="1"/>
          </p:cNvSpPr>
          <p:nvPr>
            <p:ph type="sldImg"/>
          </p:nvPr>
        </p:nvSpPr>
        <p:spPr>
          <a:xfrm>
            <a:off x="3055938" y="552450"/>
            <a:ext cx="3689350" cy="2767013"/>
          </a:xfrm>
          <a:ln/>
        </p:spPr>
      </p:sp>
      <p:sp>
        <p:nvSpPr>
          <p:cNvPr id="163844" name="Rectangle 3"/>
          <p:cNvSpPr>
            <a:spLocks noGrp="1" noChangeArrowheads="1"/>
          </p:cNvSpPr>
          <p:nvPr>
            <p:ph type="body" idx="1"/>
          </p:nvPr>
        </p:nvSpPr>
        <p:spPr>
          <a:noFill/>
        </p:spPr>
        <p:txBody>
          <a:bodyPr/>
          <a:lstStyle/>
          <a:p>
            <a:endParaRPr lang="en-US"/>
          </a:p>
        </p:txBody>
      </p:sp>
      <p:sp>
        <p:nvSpPr>
          <p:cNvPr id="163845" name="Footer Placeholder 1"/>
          <p:cNvSpPr>
            <a:spLocks noGrp="1"/>
          </p:cNvSpPr>
          <p:nvPr>
            <p:ph type="ftr" sz="quarter" idx="4"/>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IN" sz="1200" b="0" i="0" baseline="0">
                <a:solidFill>
                  <a:srgbClr val="000000"/>
                </a:solidFill>
              </a:rPr>
              <a:t>Infosys Foundation Programme-Placed </a:t>
            </a:r>
          </a:p>
        </p:txBody>
      </p:sp>
    </p:spTree>
    <p:extLst>
      <p:ext uri="{BB962C8B-B14F-4D97-AF65-F5344CB8AC3E}">
        <p14:creationId xmlns:p14="http://schemas.microsoft.com/office/powerpoint/2010/main" val="3559467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EE1E7EE6-EEC6-45B6-A850-E0BAB7F5DD5B}" type="slidenum">
              <a:rPr lang="en-US" altLang="en-US"/>
              <a:pPr/>
              <a:t>118</a:t>
            </a:fld>
            <a:endParaRPr lang="en-US"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miter lim="800000"/>
            <a:headEnd/>
            <a:tailEnd/>
          </a:ln>
        </p:spPr>
        <p:txBody>
          <a:bodyPr/>
          <a:lstStyle/>
          <a:p>
            <a:fld id="{8D584BF0-05F6-4E0D-B1C4-8BD27A7BE0A1}" type="slidenum">
              <a:rPr lang="en-US" altLang="en-US"/>
              <a:pPr/>
              <a:t>119</a:t>
            </a:fld>
            <a:endParaRPr lang="en-US"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miter lim="800000"/>
            <a:headEnd/>
            <a:tailEnd/>
          </a:ln>
        </p:spPr>
        <p:txBody>
          <a:bodyPr/>
          <a:lstStyle/>
          <a:p>
            <a:fld id="{590CFED8-4E62-4399-A2EA-A6FCDD0C9B8D}" type="slidenum">
              <a:rPr lang="en-US" altLang="en-US"/>
              <a:pPr/>
              <a:t>120</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miter lim="800000"/>
            <a:headEnd/>
            <a:tailEnd/>
          </a:ln>
        </p:spPr>
        <p:txBody>
          <a:bodyPr/>
          <a:lstStyle/>
          <a:p>
            <a:fld id="{153EAE37-AEDD-41FE-9014-A528CC96465B}" type="slidenum">
              <a:rPr lang="en-US" altLang="en-US" smtClean="0"/>
              <a:pPr/>
              <a:t>121</a:t>
            </a:fld>
            <a:endParaRPr lang="en-US" alt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D8FFDB05-7810-49E1-8D35-EA0336D3B835}" type="slidenum">
              <a:rPr lang="en-US" altLang="en-US"/>
              <a:pPr/>
              <a:t>122</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miter lim="800000"/>
            <a:headEnd/>
            <a:tailEnd/>
          </a:ln>
        </p:spPr>
        <p:txBody>
          <a:bodyPr/>
          <a:lstStyle/>
          <a:p>
            <a:fld id="{DEA586CA-30E9-4AB3-B696-C9D8901C831D}" type="slidenum">
              <a:rPr lang="en-US" altLang="en-US"/>
              <a:pPr/>
              <a:t>123</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ln>
            <a:miter lim="800000"/>
            <a:headEnd/>
            <a:tailEnd/>
          </a:ln>
        </p:spPr>
        <p:txBody>
          <a:bodyPr/>
          <a:lstStyle/>
          <a:p>
            <a:fld id="{7A8B3251-5DB4-4139-8E35-5A49F44DC858}" type="slidenum">
              <a:rPr lang="en-US" altLang="en-US">
                <a:latin typeface="Times New Roman" pitchFamily="18" charset="0"/>
              </a:rPr>
              <a:pPr/>
              <a:t>47</a:t>
            </a:fld>
            <a:endParaRPr lang="en-US" altLang="en-US">
              <a:latin typeface="Times New Roman" pitchFamily="18"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miter lim="800000"/>
            <a:headEnd/>
            <a:tailEnd/>
          </a:ln>
        </p:spPr>
        <p:txBody>
          <a:bodyPr/>
          <a:lstStyle/>
          <a:p>
            <a:fld id="{A015E56E-DDBE-44C7-BAF0-E55B2E9D70F9}" type="slidenum">
              <a:rPr lang="en-US" altLang="en-US"/>
              <a:pPr/>
              <a:t>124</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miter lim="800000"/>
            <a:headEnd/>
            <a:tailEnd/>
          </a:ln>
        </p:spPr>
        <p:txBody>
          <a:bodyPr/>
          <a:lstStyle/>
          <a:p>
            <a:fld id="{F8E4A6FA-9210-4791-8378-5FAB34877B62}" type="slidenum">
              <a:rPr lang="en-US" altLang="en-US"/>
              <a:pPr/>
              <a:t>125</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miter lim="800000"/>
            <a:headEnd/>
            <a:tailEnd/>
          </a:ln>
        </p:spPr>
        <p:txBody>
          <a:bodyPr/>
          <a:lstStyle/>
          <a:p>
            <a:fld id="{364EC2D7-0547-49CF-989E-4C3AD9C35B35}" type="slidenum">
              <a:rPr lang="en-US" altLang="en-US"/>
              <a:pPr/>
              <a:t>126</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9D170B67-D2AF-46B1-986F-6ADF3367A118}" type="slidenum">
              <a:rPr lang="en-US" altLang="en-US"/>
              <a:pPr/>
              <a:t>127</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miter lim="800000"/>
            <a:headEnd/>
            <a:tailEnd/>
          </a:ln>
        </p:spPr>
        <p:txBody>
          <a:bodyPr/>
          <a:lstStyle/>
          <a:p>
            <a:fld id="{DFAA2B7F-AEC1-4F79-ACDF-F83FF34399BF}" type="slidenum">
              <a:rPr lang="en-US" altLang="en-US"/>
              <a:pPr/>
              <a:t>128</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756584DB-275B-4C41-9A2B-931032193F66}" type="slidenum">
              <a:rPr lang="en-US" altLang="en-US"/>
              <a:pPr/>
              <a:t>129</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B1BEBA79-6B85-4552-9A40-517E8D10FA9D}" type="slidenum">
              <a:rPr lang="en-US" altLang="en-US"/>
              <a:pPr/>
              <a:t>130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2EA9073F-175E-47DD-8124-436EA633095C}" type="slidenum">
              <a:rPr lang="en-US" altLang="en-US"/>
              <a:pPr/>
              <a:t>131</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27862814-71C9-4752-9501-955C13C3F4F1}" type="slidenum">
              <a:rPr lang="en-US" altLang="en-US"/>
              <a:pPr/>
              <a:t>132</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miter lim="800000"/>
            <a:headEnd/>
            <a:tailEnd/>
          </a:ln>
        </p:spPr>
        <p:txBody>
          <a:bodyPr/>
          <a:lstStyle/>
          <a:p>
            <a:fld id="{E7EB4297-BCEE-4633-8FF1-17EE6B23D88A}" type="slidenum">
              <a:rPr lang="en-US" altLang="en-US" smtClean="0"/>
              <a:pPr/>
              <a:t>134</a:t>
            </a:fld>
            <a:endParaRPr lang="en-US" altLang="en-US"/>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a:lstStyle/>
          <a:p>
            <a:fld id="{77153816-1CB2-4B3F-B6A0-F9D1A6C2E434}" type="slidenum">
              <a:rPr lang="en-US" altLang="en-US">
                <a:latin typeface="Times New Roman" pitchFamily="18" charset="0"/>
              </a:rPr>
              <a:pPr/>
              <a:t>48</a:t>
            </a:fld>
            <a:endParaRPr lang="en-US" altLang="en-US">
              <a:latin typeface="Times New Roman" pitchFamily="18" charset="0"/>
            </a:endParaRP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fld id="{06ECCC99-28AE-40AA-8F1F-4F8E350607D4}" type="slidenum">
              <a:rPr lang="en-US" altLang="en-US"/>
              <a:pPr/>
              <a:t>139</a:t>
            </a:fld>
            <a:endParaRPr lang="en-US"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ln>
            <a:miter lim="800000"/>
            <a:headEnd/>
            <a:tailEnd/>
          </a:ln>
        </p:spPr>
        <p:txBody>
          <a:bodyPr/>
          <a:lstStyle/>
          <a:p>
            <a:fld id="{980B9343-1942-4F61-A2AB-735F5BE6DCE8}" type="slidenum">
              <a:rPr lang="en-US" altLang="en-US"/>
              <a:pPr/>
              <a:t>143</a:t>
            </a:fld>
            <a:endParaRPr lang="en-US" altLang="en-US"/>
          </a:p>
        </p:txBody>
      </p:sp>
      <p:sp>
        <p:nvSpPr>
          <p:cNvPr id="1208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083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ln>
            <a:miter lim="800000"/>
            <a:headEnd/>
            <a:tailEnd/>
          </a:ln>
        </p:spPr>
        <p:txBody>
          <a:bodyPr/>
          <a:lstStyle/>
          <a:p>
            <a:fld id="{AF6C40E8-CC22-4B50-B920-D341E430DD4A}" type="slidenum">
              <a:rPr lang="en-US" altLang="en-US"/>
              <a:pPr/>
              <a:t>145</a:t>
            </a:fld>
            <a:endParaRPr lang="en-US" altLang="en-US"/>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ln>
            <a:miter lim="800000"/>
            <a:headEnd/>
            <a:tailEnd/>
          </a:ln>
        </p:spPr>
        <p:txBody>
          <a:bodyPr/>
          <a:lstStyle/>
          <a:p>
            <a:fld id="{B99AD19D-E903-4668-8A22-1A4E355BB6D2}" type="slidenum">
              <a:rPr lang="en-US" altLang="en-US"/>
              <a:pPr/>
              <a:t>146</a:t>
            </a:fld>
            <a:endParaRPr lang="en-US" altLang="en-US"/>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ln>
            <a:miter lim="800000"/>
            <a:headEnd/>
            <a:tailEnd/>
          </a:ln>
        </p:spPr>
        <p:txBody>
          <a:bodyPr/>
          <a:lstStyle/>
          <a:p>
            <a:fld id="{9C04E6F8-2B5E-4B2B-A65D-04CF6AC3432A}" type="slidenum">
              <a:rPr lang="en-US" altLang="en-US"/>
              <a:pPr/>
              <a:t>147</a:t>
            </a:fld>
            <a:endParaRPr lang="en-US" altLang="en-US"/>
          </a:p>
        </p:txBody>
      </p:sp>
      <p:sp>
        <p:nvSpPr>
          <p:cNvPr id="128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800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ln>
            <a:miter lim="800000"/>
            <a:headEnd/>
            <a:tailEnd/>
          </a:ln>
        </p:spPr>
        <p:txBody>
          <a:bodyPr/>
          <a:lstStyle/>
          <a:p>
            <a:fld id="{8E6443A7-AF89-4A45-80AF-6A8EAF4A1CDA}" type="slidenum">
              <a:rPr lang="en-US" altLang="en-US"/>
              <a:pPr/>
              <a:t>149</a:t>
            </a:fld>
            <a:endParaRPr lang="en-US" altLang="en-US"/>
          </a:p>
        </p:txBody>
      </p:sp>
      <p:sp>
        <p:nvSpPr>
          <p:cNvPr id="1310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noFill/>
          <a:ln>
            <a:miter lim="800000"/>
            <a:headEnd/>
            <a:tailEnd/>
          </a:ln>
        </p:spPr>
        <p:txBody>
          <a:bodyPr/>
          <a:lstStyle/>
          <a:p>
            <a:fld id="{3426F470-78E1-4FDE-BF0C-C28752A82FE5}" type="slidenum">
              <a:rPr lang="en-US" altLang="en-US"/>
              <a:pPr/>
              <a:t>151</a:t>
            </a:fld>
            <a:endParaRPr lang="en-US" altLang="en-US"/>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bwMode="auto">
          <a:noFill/>
          <a:ln>
            <a:miter lim="800000"/>
            <a:headEnd/>
            <a:tailEnd/>
          </a:ln>
        </p:spPr>
        <p:txBody>
          <a:bodyPr/>
          <a:lstStyle/>
          <a:p>
            <a:fld id="{9B9DDE08-BA6A-45CD-B691-AFD178950491}" type="slidenum">
              <a:rPr lang="en-US" altLang="en-US"/>
              <a:pPr/>
              <a:t>152</a:t>
            </a:fld>
            <a:endParaRPr lang="en-US" altLang="en-US"/>
          </a:p>
        </p:txBody>
      </p:sp>
      <p:sp>
        <p:nvSpPr>
          <p:cNvPr id="2344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450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bwMode="auto">
          <a:noFill/>
          <a:ln>
            <a:miter lim="800000"/>
            <a:headEnd/>
            <a:tailEnd/>
          </a:ln>
        </p:spPr>
        <p:txBody>
          <a:bodyPr/>
          <a:lstStyle/>
          <a:p>
            <a:fld id="{56208554-D1B7-4BE7-A1A9-D0B9962E0147}" type="slidenum">
              <a:rPr lang="en-US" altLang="en-US"/>
              <a:pPr/>
              <a:t>155</a:t>
            </a:fld>
            <a:endParaRPr lang="en-US" altLang="en-US"/>
          </a:p>
        </p:txBody>
      </p:sp>
      <p:sp>
        <p:nvSpPr>
          <p:cNvPr id="2385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859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bwMode="auto">
          <a:noFill/>
          <a:ln>
            <a:miter lim="800000"/>
            <a:headEnd/>
            <a:tailEnd/>
          </a:ln>
        </p:spPr>
        <p:txBody>
          <a:bodyPr/>
          <a:lstStyle/>
          <a:p>
            <a:fld id="{89FBB698-3A57-41E5-9FCD-E4CD5EE28DDC}" type="slidenum">
              <a:rPr lang="en-US" altLang="en-US"/>
              <a:pPr/>
              <a:t>156</a:t>
            </a:fld>
            <a:endParaRPr lang="en-US" altLang="en-US"/>
          </a:p>
        </p:txBody>
      </p:sp>
      <p:sp>
        <p:nvSpPr>
          <p:cNvPr id="2406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064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a:lstStyle/>
          <a:p>
            <a:fld id="{3A13E253-37EB-41F6-8917-2F79EAC0E379}" type="slidenum">
              <a:rPr lang="en-US" altLang="en-US">
                <a:latin typeface="Times New Roman" pitchFamily="18" charset="0"/>
              </a:rPr>
              <a:pPr/>
              <a:t>50</a:t>
            </a:fld>
            <a:endParaRPr lang="en-US" altLang="en-US">
              <a:latin typeface="Times New Roman" pitchFamily="18"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ln>
            <a:miter lim="800000"/>
            <a:headEnd/>
            <a:tailEnd/>
          </a:ln>
        </p:spPr>
        <p:txBody>
          <a:bodyPr/>
          <a:lstStyle/>
          <a:p>
            <a:fld id="{50CD9660-9FD3-4D2E-8505-027AB348EA47}" type="slidenum">
              <a:rPr lang="en-US" altLang="en-US"/>
              <a:pPr/>
              <a:t>157</a:t>
            </a:fld>
            <a:endParaRPr lang="en-US" altLang="en-US"/>
          </a:p>
        </p:txBody>
      </p:sp>
      <p:sp>
        <p:nvSpPr>
          <p:cNvPr id="2426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269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bwMode="auto">
          <a:noFill/>
          <a:ln>
            <a:miter lim="800000"/>
            <a:headEnd/>
            <a:tailEnd/>
          </a:ln>
        </p:spPr>
        <p:txBody>
          <a:bodyPr/>
          <a:lstStyle/>
          <a:p>
            <a:fld id="{98DA9821-A119-409B-8042-C0CB37D0CA27}" type="slidenum">
              <a:rPr lang="en-US" altLang="en-US"/>
              <a:pPr/>
              <a:t>159</a:t>
            </a:fld>
            <a:endParaRPr lang="en-US" altLang="en-US"/>
          </a:p>
        </p:txBody>
      </p:sp>
      <p:sp>
        <p:nvSpPr>
          <p:cNvPr id="245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6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bwMode="auto">
          <a:noFill/>
          <a:ln>
            <a:miter lim="800000"/>
            <a:headEnd/>
            <a:tailEnd/>
          </a:ln>
        </p:spPr>
        <p:txBody>
          <a:bodyPr/>
          <a:lstStyle/>
          <a:p>
            <a:fld id="{268D47F2-0AF3-404A-8739-D8D49D52978C}" type="slidenum">
              <a:rPr lang="en-US" altLang="en-US"/>
              <a:pPr/>
              <a:t>160</a:t>
            </a:fld>
            <a:endParaRPr lang="en-US" altLang="en-US"/>
          </a:p>
        </p:txBody>
      </p:sp>
      <p:sp>
        <p:nvSpPr>
          <p:cNvPr id="247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78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bwMode="auto">
          <a:noFill/>
          <a:ln>
            <a:miter lim="800000"/>
            <a:headEnd/>
            <a:tailEnd/>
          </a:ln>
        </p:spPr>
        <p:txBody>
          <a:bodyPr/>
          <a:lstStyle/>
          <a:p>
            <a:fld id="{27566CDB-6D09-42CE-8BB7-A0CE210473D3}" type="slidenum">
              <a:rPr lang="en-US" altLang="en-US"/>
              <a:pPr/>
              <a:t>161</a:t>
            </a:fld>
            <a:endParaRPr lang="en-US" altLang="en-US"/>
          </a:p>
        </p:txBody>
      </p:sp>
      <p:sp>
        <p:nvSpPr>
          <p:cNvPr id="249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986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bwMode="auto">
          <a:noFill/>
          <a:ln>
            <a:miter lim="800000"/>
            <a:headEnd/>
            <a:tailEnd/>
          </a:ln>
        </p:spPr>
        <p:txBody>
          <a:bodyPr/>
          <a:lstStyle/>
          <a:p>
            <a:fld id="{2F2C22C7-00A6-4C87-B5D3-4B4B245D0900}" type="slidenum">
              <a:rPr lang="en-US" altLang="en-US"/>
              <a:pPr/>
              <a:t>162</a:t>
            </a:fld>
            <a:endParaRPr lang="en-US" altLang="en-US"/>
          </a:p>
        </p:txBody>
      </p:sp>
      <p:sp>
        <p:nvSpPr>
          <p:cNvPr id="251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19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bwMode="auto">
          <a:noFill/>
          <a:ln>
            <a:miter lim="800000"/>
            <a:headEnd/>
            <a:tailEnd/>
          </a:ln>
        </p:spPr>
        <p:txBody>
          <a:bodyPr/>
          <a:lstStyle/>
          <a:p>
            <a:fld id="{404571DF-F088-402B-B6E0-15E31F792599}" type="slidenum">
              <a:rPr lang="en-US" altLang="en-US"/>
              <a:pPr/>
              <a:t>164</a:t>
            </a:fld>
            <a:endParaRPr lang="en-US" altLang="en-US"/>
          </a:p>
        </p:txBody>
      </p:sp>
      <p:sp>
        <p:nvSpPr>
          <p:cNvPr id="253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395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miter lim="800000"/>
            <a:headEnd/>
            <a:tailEnd/>
          </a:ln>
        </p:spPr>
        <p:txBody>
          <a:bodyPr/>
          <a:lstStyle/>
          <a:p>
            <a:fld id="{ECA7E5FB-7AF8-4981-ACCB-ADD4AEFA9C08}" type="slidenum">
              <a:rPr lang="en-US" altLang="en-US" smtClean="0"/>
              <a:pPr/>
              <a:t>165</a:t>
            </a:fld>
            <a:endParaRPr lang="en-US" altLang="en-US"/>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miter lim="800000"/>
            <a:headEnd/>
            <a:tailEnd/>
          </a:ln>
        </p:spPr>
        <p:txBody>
          <a:bodyPr/>
          <a:lstStyle/>
          <a:p>
            <a:fld id="{C0A3A81B-050C-4438-9DEB-F3FF86E0DA76}" type="slidenum">
              <a:rPr lang="en-US" altLang="en-US" smtClean="0"/>
              <a:pPr/>
              <a:t>166</a:t>
            </a:fld>
            <a:endParaRPr lang="en-US" altLang="en-US"/>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miter lim="800000"/>
            <a:headEnd/>
            <a:tailEnd/>
          </a:ln>
        </p:spPr>
        <p:txBody>
          <a:bodyPr/>
          <a:lstStyle/>
          <a:p>
            <a:fld id="{211F1C1F-6CDC-4F0E-BF27-B904CC63700C}" type="slidenum">
              <a:rPr lang="en-US" altLang="en-US" smtClean="0"/>
              <a:pPr/>
              <a:t>167</a:t>
            </a:fld>
            <a:endParaRPr lang="en-US" altLang="en-US"/>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miter lim="800000"/>
            <a:headEnd/>
            <a:tailEnd/>
          </a:ln>
        </p:spPr>
        <p:txBody>
          <a:bodyPr/>
          <a:lstStyle/>
          <a:p>
            <a:fld id="{AC42AA32-835D-4B3A-B220-8D665882A5C7}" type="slidenum">
              <a:rPr lang="en-US" altLang="en-US" smtClean="0"/>
              <a:pPr/>
              <a:t>171</a:t>
            </a:fld>
            <a:endParaRPr lang="en-US" altLang="en-US"/>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a:lstStyle/>
          <a:p>
            <a:fld id="{57E0E661-B9F2-46E4-9E1F-E057CD35F3B0}" type="slidenum">
              <a:rPr lang="en-US" altLang="en-US">
                <a:latin typeface="Times New Roman" pitchFamily="18" charset="0"/>
              </a:rPr>
              <a:pPr/>
              <a:t>51</a:t>
            </a:fld>
            <a:endParaRPr lang="en-US" altLang="en-US">
              <a:latin typeface="Times New Roman" pitchFamily="18" charset="0"/>
            </a:endParaRPr>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miter lim="800000"/>
            <a:headEnd/>
            <a:tailEnd/>
          </a:ln>
        </p:spPr>
        <p:txBody>
          <a:bodyPr/>
          <a:lstStyle/>
          <a:p>
            <a:fld id="{031EF5B7-21C1-4718-B7FC-7EF6AFFE0596}" type="slidenum">
              <a:rPr lang="en-US" altLang="en-US" smtClean="0"/>
              <a:pPr/>
              <a:t>172</a:t>
            </a:fld>
            <a:endParaRPr lang="en-US" altLang="en-US"/>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CC967BD7-F966-477A-8F28-1E2B68B4FF81}" type="slidenum">
              <a:rPr lang="en-US" altLang="en-US" smtClean="0"/>
              <a:pPr/>
              <a:t>173</a:t>
            </a:fld>
            <a:endParaRPr lang="en-US" altLang="en-US"/>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miter lim="800000"/>
            <a:headEnd/>
            <a:tailEnd/>
          </a:ln>
        </p:spPr>
        <p:txBody>
          <a:bodyPr/>
          <a:lstStyle/>
          <a:p>
            <a:fld id="{E21A6C99-9EB8-42A0-B857-057936ADEF20}" type="slidenum">
              <a:rPr lang="en-US" altLang="en-US" smtClean="0"/>
              <a:pPr/>
              <a:t>174</a:t>
            </a:fld>
            <a:endParaRPr lang="en-US" altLang="en-US"/>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miter lim="800000"/>
            <a:headEnd/>
            <a:tailEnd/>
          </a:ln>
        </p:spPr>
        <p:txBody>
          <a:bodyPr/>
          <a:lstStyle/>
          <a:p>
            <a:fld id="{5C54E229-9F1B-4563-93BC-D18885B01F64}" type="slidenum">
              <a:rPr lang="en-US" altLang="en-US" smtClean="0">
                <a:solidFill>
                  <a:srgbClr val="000000"/>
                </a:solidFill>
                <a:latin typeface="Calibri" pitchFamily="34" charset="0"/>
                <a:cs typeface="Arial" pitchFamily="34" charset="0"/>
              </a:rPr>
              <a:pPr/>
              <a:t>176</a:t>
            </a:fld>
            <a:endParaRPr lang="en-US" altLang="en-US">
              <a:solidFill>
                <a:srgbClr val="000000"/>
              </a:solidFill>
              <a:latin typeface="Calibri" pitchFamily="34" charset="0"/>
              <a:cs typeface="Arial" pitchFamily="3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bwMode="auto">
          <a:noFill/>
          <a:ln>
            <a:miter lim="800000"/>
            <a:headEnd/>
            <a:tailEnd/>
          </a:ln>
        </p:spPr>
        <p:txBody>
          <a:bodyPr/>
          <a:lstStyle/>
          <a:p>
            <a:fld id="{4973BA73-7D4B-4AFE-89AA-5B39991FE4DC}" type="slidenum">
              <a:rPr lang="en-US" altLang="en-US"/>
              <a:pPr/>
              <a:t>177</a:t>
            </a:fld>
            <a:endParaRPr lang="en-US" altLang="en-US"/>
          </a:p>
        </p:txBody>
      </p:sp>
      <p:sp>
        <p:nvSpPr>
          <p:cNvPr id="175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5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bwMode="auto">
          <a:noFill/>
          <a:ln>
            <a:miter lim="800000"/>
            <a:headEnd/>
            <a:tailEnd/>
          </a:ln>
        </p:spPr>
        <p:txBody>
          <a:bodyPr/>
          <a:lstStyle/>
          <a:p>
            <a:fld id="{B0FB5826-618B-47E7-A5FC-609FBCF3BE02}" type="slidenum">
              <a:rPr lang="en-US" altLang="en-US"/>
              <a:pPr/>
              <a:t>178</a:t>
            </a:fld>
            <a:endParaRPr lang="en-US" altLang="en-US"/>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715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miter lim="800000"/>
            <a:headEnd/>
            <a:tailEnd/>
          </a:ln>
        </p:spPr>
        <p:txBody>
          <a:bodyPr/>
          <a:lstStyle/>
          <a:p>
            <a:fld id="{1572106D-5425-4C2C-9FF1-0FBCC1820516}" type="slidenum">
              <a:rPr lang="en-US" altLang="en-US" smtClean="0">
                <a:solidFill>
                  <a:srgbClr val="000000"/>
                </a:solidFill>
              </a:rPr>
              <a:pPr/>
              <a:t>179</a:t>
            </a:fld>
            <a:endParaRPr lang="en-US" altLang="en-US">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miter lim="800000"/>
            <a:headEnd/>
            <a:tailEnd/>
          </a:ln>
        </p:spPr>
        <p:txBody>
          <a:bodyPr/>
          <a:lstStyle/>
          <a:p>
            <a:fld id="{9F9BA456-01B8-401C-B7E1-191111D56BAF}" type="slidenum">
              <a:rPr lang="en-US" altLang="en-US" smtClean="0">
                <a:solidFill>
                  <a:srgbClr val="000000"/>
                </a:solidFill>
              </a:rPr>
              <a:pPr/>
              <a:t>180</a:t>
            </a:fld>
            <a:endParaRPr lang="en-US" altLang="en-US">
              <a:solidFill>
                <a:srgbClr val="000000"/>
              </a:solidFill>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miter lim="800000"/>
            <a:headEnd/>
            <a:tailEnd/>
          </a:ln>
        </p:spPr>
        <p:txBody>
          <a:bodyPr/>
          <a:lstStyle/>
          <a:p>
            <a:fld id="{F96E682E-2829-4AA9-95A8-A7247EEF51B0}" type="slidenum">
              <a:rPr lang="en-US" altLang="en-US" smtClean="0">
                <a:solidFill>
                  <a:srgbClr val="000000"/>
                </a:solidFill>
              </a:rPr>
              <a:pPr/>
              <a:t>181</a:t>
            </a:fld>
            <a:endParaRPr lang="en-US" altLang="en-US">
              <a:solidFill>
                <a:srgbClr val="000000"/>
              </a:solidFill>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miter lim="800000"/>
            <a:headEnd/>
            <a:tailEnd/>
          </a:ln>
        </p:spPr>
        <p:txBody>
          <a:bodyPr/>
          <a:lstStyle/>
          <a:p>
            <a:fld id="{3A6603DC-BAA9-4DB2-A3E5-CA8FD0A9CC1B}" type="slidenum">
              <a:rPr lang="en-US" altLang="en-US" smtClean="0">
                <a:solidFill>
                  <a:srgbClr val="000000"/>
                </a:solidFill>
              </a:rPr>
              <a:pPr/>
              <a:t>182</a:t>
            </a:fld>
            <a:endParaRPr lang="en-US" altLang="en-US">
              <a:solidFill>
                <a:srgbClr val="000000"/>
              </a:solidFill>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ln>
            <a:miter lim="800000"/>
            <a:headEnd/>
            <a:tailEnd/>
          </a:ln>
        </p:spPr>
        <p:txBody>
          <a:bodyPr/>
          <a:lstStyle/>
          <a:p>
            <a:fld id="{6250B197-967C-4A0E-B89A-DF77FA6197AC}" type="slidenum">
              <a:rPr lang="en-US" altLang="en-US">
                <a:latin typeface="Times New Roman" pitchFamily="18" charset="0"/>
              </a:rPr>
              <a:pPr/>
              <a:t>52</a:t>
            </a:fld>
            <a:endParaRPr lang="en-US" altLang="en-US">
              <a:latin typeface="Times New Roman" pitchFamily="18"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miter lim="800000"/>
            <a:headEnd/>
            <a:tailEnd/>
          </a:ln>
        </p:spPr>
        <p:txBody>
          <a:bodyPr/>
          <a:lstStyle/>
          <a:p>
            <a:fld id="{9C5D113D-0ED1-4567-8122-DE02F5DBCD89}" type="slidenum">
              <a:rPr lang="en-US" altLang="en-US" smtClean="0">
                <a:solidFill>
                  <a:srgbClr val="000000"/>
                </a:solidFill>
              </a:rPr>
              <a:pPr/>
              <a:t>183</a:t>
            </a:fld>
            <a:endParaRPr lang="en-US" altLang="en-US">
              <a:solidFill>
                <a:srgbClr val="000000"/>
              </a:solidFill>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ln>
            <a:miter lim="800000"/>
            <a:headEnd/>
            <a:tailEnd/>
          </a:ln>
        </p:spPr>
        <p:txBody>
          <a:bodyPr/>
          <a:lstStyle/>
          <a:p>
            <a:fld id="{74B30EA7-2549-46DD-931A-D79F491899CD}" type="slidenum">
              <a:rPr lang="en-US" altLang="en-US"/>
              <a:pPr/>
              <a:t>185</a:t>
            </a:fld>
            <a:endParaRPr lang="en-US" altLang="en-US"/>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ln>
            <a:miter lim="800000"/>
            <a:headEnd/>
            <a:tailEnd/>
          </a:ln>
        </p:spPr>
        <p:txBody>
          <a:bodyPr/>
          <a:lstStyle/>
          <a:p>
            <a:fld id="{200BC4EC-B65C-4D6D-B8B4-F66707DFC994}" type="slidenum">
              <a:rPr lang="en-US" altLang="en-US"/>
              <a:pPr/>
              <a:t>186</a:t>
            </a:fld>
            <a:endParaRPr lang="en-US" altLang="en-US"/>
          </a:p>
        </p:txBody>
      </p:sp>
      <p:sp>
        <p:nvSpPr>
          <p:cNvPr id="164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486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ln>
            <a:miter lim="800000"/>
            <a:headEnd/>
            <a:tailEnd/>
          </a:ln>
        </p:spPr>
        <p:txBody>
          <a:bodyPr/>
          <a:lstStyle/>
          <a:p>
            <a:fld id="{BCEB47B0-E1EC-404B-A8F9-392BB512D110}" type="slidenum">
              <a:rPr lang="en-US" altLang="en-US"/>
              <a:pPr/>
              <a:t>187</a:t>
            </a:fld>
            <a:endParaRPr lang="en-US" altLang="en-US"/>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bwMode="auto">
          <a:noFill/>
          <a:ln>
            <a:miter lim="800000"/>
            <a:headEnd/>
            <a:tailEnd/>
          </a:ln>
        </p:spPr>
        <p:txBody>
          <a:bodyPr/>
          <a:lstStyle/>
          <a:p>
            <a:fld id="{475A139A-E464-463E-AF05-167F1E61CCE3}" type="slidenum">
              <a:rPr lang="en-US" altLang="en-US"/>
              <a:pPr/>
              <a:t>188</a:t>
            </a:fld>
            <a:endParaRPr lang="en-US" altLang="en-US"/>
          </a:p>
        </p:txBody>
      </p:sp>
      <p:sp>
        <p:nvSpPr>
          <p:cNvPr id="168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896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bwMode="auto">
          <a:noFill/>
          <a:ln>
            <a:miter lim="800000"/>
            <a:headEnd/>
            <a:tailEnd/>
          </a:ln>
        </p:spPr>
        <p:txBody>
          <a:bodyPr/>
          <a:lstStyle/>
          <a:p>
            <a:fld id="{1A064BBD-7252-4011-B20E-A21C51011DCE}" type="slidenum">
              <a:rPr lang="en-US" altLang="en-US"/>
              <a:pPr/>
              <a:t>189</a:t>
            </a:fld>
            <a:endParaRPr lang="en-US" altLang="en-US"/>
          </a:p>
        </p:txBody>
      </p:sp>
      <p:sp>
        <p:nvSpPr>
          <p:cNvPr id="1710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10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noFill/>
          <a:ln>
            <a:miter lim="800000"/>
            <a:headEnd/>
            <a:tailEnd/>
          </a:ln>
        </p:spPr>
        <p:txBody>
          <a:bodyPr/>
          <a:lstStyle/>
          <a:p>
            <a:fld id="{9BBC023E-3EC3-4A03-ADF9-39CC69B8B4B2}" type="slidenum">
              <a:rPr lang="en-US" altLang="en-US"/>
              <a:pPr/>
              <a:t>190</a:t>
            </a:fld>
            <a:endParaRPr lang="en-US" altLang="en-US"/>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920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BABE5C14-E5E2-4C47-9A47-0302605F4246}" type="slidenum">
              <a:rPr lang="en-US" smtClean="0">
                <a:solidFill>
                  <a:srgbClr val="000000"/>
                </a:solidFill>
              </a:rPr>
              <a:pPr/>
              <a:t>193</a:t>
            </a:fld>
            <a:endParaRPr lang="en-US">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miter lim="800000"/>
            <a:headEnd/>
            <a:tailEnd/>
          </a:ln>
        </p:spPr>
        <p:txBody>
          <a:bodyPr/>
          <a:lstStyle/>
          <a:p>
            <a:fld id="{05C97035-584D-4359-8B60-58DC6EF4B5F3}" type="slidenum">
              <a:rPr lang="en-US" smtClean="0">
                <a:solidFill>
                  <a:srgbClr val="000000"/>
                </a:solidFill>
              </a:rPr>
              <a:pPr/>
              <a:t>194</a:t>
            </a:fld>
            <a:endParaRPr lang="en-US">
              <a:solidFill>
                <a:srgbClr val="000000"/>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miter lim="800000"/>
            <a:headEnd/>
            <a:tailEnd/>
          </a:ln>
        </p:spPr>
        <p:txBody>
          <a:bodyPr/>
          <a:lstStyle/>
          <a:p>
            <a:fld id="{AC049D7F-CFD3-440E-A683-AA24C5188B63}" type="slidenum">
              <a:rPr lang="en-US" smtClean="0">
                <a:solidFill>
                  <a:srgbClr val="000000"/>
                </a:solidFill>
              </a:rPr>
              <a:pPr/>
              <a:t>195</a:t>
            </a:fld>
            <a:endParaRPr lang="en-US">
              <a:solidFill>
                <a:srgbClr val="000000"/>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ln>
            <a:miter lim="800000"/>
            <a:headEnd/>
            <a:tailEnd/>
          </a:ln>
        </p:spPr>
        <p:txBody>
          <a:bodyPr/>
          <a:lstStyle/>
          <a:p>
            <a:fld id="{B4E24F76-B294-470D-B85E-B92B074024C9}" type="slidenum">
              <a:rPr lang="en-US" altLang="en-US">
                <a:latin typeface="Times New Roman" pitchFamily="18" charset="0"/>
              </a:rPr>
              <a:pPr/>
              <a:t>53</a:t>
            </a:fld>
            <a:endParaRPr lang="en-US" altLang="en-US">
              <a:latin typeface="Times New Roman" pitchFamily="18"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miter lim="800000"/>
            <a:headEnd/>
            <a:tailEnd/>
          </a:ln>
        </p:spPr>
        <p:txBody>
          <a:bodyPr/>
          <a:lstStyle/>
          <a:p>
            <a:fld id="{06F7270A-0DE4-4DAF-9E35-64C0B70DE546}" type="slidenum">
              <a:rPr lang="en-US" smtClean="0">
                <a:solidFill>
                  <a:srgbClr val="000000"/>
                </a:solidFill>
              </a:rPr>
              <a:pPr/>
              <a:t>197</a:t>
            </a:fld>
            <a:endParaRPr lang="en-US">
              <a:solidFill>
                <a:srgbClr val="000000"/>
              </a:solidFill>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miter lim="800000"/>
            <a:headEnd/>
            <a:tailEnd/>
          </a:ln>
        </p:spPr>
        <p:txBody>
          <a:bodyPr/>
          <a:lstStyle/>
          <a:p>
            <a:fld id="{A404C917-871F-463E-BEF9-04EFCA00A3C1}" type="slidenum">
              <a:rPr lang="en-US" smtClean="0">
                <a:solidFill>
                  <a:srgbClr val="000000"/>
                </a:solidFill>
              </a:rPr>
              <a:pPr/>
              <a:t>199</a:t>
            </a:fld>
            <a:endParaRPr lang="en-US">
              <a:solidFill>
                <a:srgbClr val="000000"/>
              </a:solidFill>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noFill/>
          <a:ln>
            <a:miter lim="800000"/>
            <a:headEnd/>
            <a:tailEnd/>
          </a:ln>
        </p:spPr>
        <p:txBody>
          <a:bodyPr/>
          <a:lstStyle/>
          <a:p>
            <a:fld id="{760ABFF9-159A-4DF4-A2A6-1440F0C07FF4}" type="slidenum">
              <a:rPr lang="en-US" altLang="en-US"/>
              <a:pPr/>
              <a:t>202</a:t>
            </a:fld>
            <a:endParaRPr lang="en-US" altLang="en-US"/>
          </a:p>
        </p:txBody>
      </p:sp>
      <p:sp>
        <p:nvSpPr>
          <p:cNvPr id="1853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534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headEnd/>
            <a:tailEnd/>
          </a:ln>
        </p:spPr>
        <p:txBody>
          <a:bodyPr/>
          <a:lstStyle/>
          <a:p>
            <a:fld id="{D0D557AC-E90D-4ACC-AA36-C6217DBBE7EE}" type="slidenum">
              <a:rPr lang="en-US" altLang="en-US"/>
              <a:pPr/>
              <a:t>203</a:t>
            </a:fld>
            <a:endParaRPr lang="en-US" altLang="en-US"/>
          </a:p>
        </p:txBody>
      </p:sp>
      <p:sp>
        <p:nvSpPr>
          <p:cNvPr id="187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739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a:lstStyle/>
          <a:p>
            <a:fld id="{B21C3D21-93F1-4153-A3FA-94C5FC01D808}" type="slidenum">
              <a:rPr lang="en-US" altLang="en-US"/>
              <a:pPr/>
              <a:t>204</a:t>
            </a:fld>
            <a:endParaRPr lang="en-US" altLang="en-US"/>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ln>
            <a:miter lim="800000"/>
            <a:headEnd/>
            <a:tailEnd/>
          </a:ln>
        </p:spPr>
        <p:txBody>
          <a:bodyPr/>
          <a:lstStyle/>
          <a:p>
            <a:fld id="{1F926F78-E65F-4E98-8F64-EBF6DFC9E3C3}" type="slidenum">
              <a:rPr lang="en-US" altLang="en-US"/>
              <a:pPr/>
              <a:t>205</a:t>
            </a:fld>
            <a:endParaRPr lang="en-US" altLang="en-US"/>
          </a:p>
        </p:txBody>
      </p:sp>
      <p:sp>
        <p:nvSpPr>
          <p:cNvPr id="191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149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ln>
            <a:miter lim="800000"/>
            <a:headEnd/>
            <a:tailEnd/>
          </a:ln>
        </p:spPr>
        <p:txBody>
          <a:bodyPr/>
          <a:lstStyle/>
          <a:p>
            <a:fld id="{E1B4F97F-5A97-4224-8EAE-90CD79B9117E}" type="slidenum">
              <a:rPr lang="en-US" altLang="en-US"/>
              <a:pPr/>
              <a:t>206</a:t>
            </a:fld>
            <a:endParaRPr lang="en-US" altLang="en-US"/>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354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bwMode="auto">
          <a:noFill/>
          <a:ln>
            <a:miter lim="800000"/>
            <a:headEnd/>
            <a:tailEnd/>
          </a:ln>
        </p:spPr>
        <p:txBody>
          <a:bodyPr/>
          <a:lstStyle/>
          <a:p>
            <a:fld id="{B5D30C01-6A01-4327-9815-849729951BB6}" type="slidenum">
              <a:rPr lang="en-US" altLang="en-US"/>
              <a:pPr/>
              <a:t>207</a:t>
            </a:fld>
            <a:endParaRPr lang="en-US" altLang="en-US"/>
          </a:p>
        </p:txBody>
      </p:sp>
      <p:sp>
        <p:nvSpPr>
          <p:cNvPr id="195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558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ln>
            <a:miter lim="800000"/>
            <a:headEnd/>
            <a:tailEnd/>
          </a:ln>
        </p:spPr>
        <p:txBody>
          <a:bodyPr/>
          <a:lstStyle/>
          <a:p>
            <a:fld id="{EDC345D1-2CBB-4765-8B72-0ABB05C8C157}" type="slidenum">
              <a:rPr lang="en-US" altLang="en-US"/>
              <a:pPr/>
              <a:t>208</a:t>
            </a:fld>
            <a:endParaRPr lang="en-US" altLang="en-US"/>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763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bwMode="auto">
          <a:noFill/>
          <a:ln>
            <a:miter lim="800000"/>
            <a:headEnd/>
            <a:tailEnd/>
          </a:ln>
        </p:spPr>
        <p:txBody>
          <a:bodyPr/>
          <a:lstStyle/>
          <a:p>
            <a:fld id="{7141A4DC-BA06-4A8E-8C77-0B8148159415}" type="slidenum">
              <a:rPr lang="en-US" altLang="en-US"/>
              <a:pPr/>
              <a:t>209</a:t>
            </a:fld>
            <a:endParaRPr lang="en-US" altLang="en-US"/>
          </a:p>
        </p:txBody>
      </p:sp>
      <p:sp>
        <p:nvSpPr>
          <p:cNvPr id="199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968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28F62AD-2ADB-4497-8C82-5E9ED825C14D}" type="datetime1">
              <a:rPr lang="en-US" smtClean="0"/>
              <a:pPr>
                <a:defRPr/>
              </a:pPr>
              <a:t>3/14/2024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B6304064-ED1B-45D3-82CE-F3F30A81783F}"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A2B2B7-541B-4D25-80F6-7F9AEAF1ECC4}" type="datetime1">
              <a:rPr lang="en-US" smtClean="0"/>
              <a:pPr>
                <a:defRPr/>
              </a:pPr>
              <a:t>3/14/2024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E8B0BD24-11BC-4AF3-BE4D-29F3ED249EFE}"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9976B09-CE5A-4AC8-99C5-F353FFD970AA}" type="datetime1">
              <a:rPr lang="en-US" smtClean="0"/>
              <a:pPr>
                <a:defRPr/>
              </a:pPr>
              <a:t>3/14/2024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3DA1FCB2-0260-4A4A-8279-5329EA59310A}"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3"/>
          <p:cNvSpPr>
            <a:spLocks noGrp="1" noChangeArrowheads="1"/>
          </p:cNvSpPr>
          <p:nvPr>
            <p:ph type="sldNum" sz="quarter" idx="10"/>
          </p:nvPr>
        </p:nvSpPr>
        <p:spPr>
          <a:ln/>
        </p:spPr>
        <p:txBody>
          <a:bodyPr/>
          <a:lstStyle>
            <a:lvl1pPr>
              <a:defRPr/>
            </a:lvl1pPr>
          </a:lstStyle>
          <a:p>
            <a:pPr>
              <a:defRPr/>
            </a:pPr>
            <a:r>
              <a:rPr lang="en-US" altLang="en-US"/>
              <a:t>3.</a:t>
            </a:r>
            <a:fld id="{A0080614-440B-48AF-B173-998FE232882A}"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IE"/>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6"/>
          <p:cNvSpPr>
            <a:spLocks noGrp="1" noChangeArrowheads="1"/>
          </p:cNvSpPr>
          <p:nvPr>
            <p:ph type="dt" sz="half" idx="10"/>
          </p:nvPr>
        </p:nvSpPr>
        <p:spPr/>
        <p:txBody>
          <a:bodyPr/>
          <a:lstStyle>
            <a:lvl1pPr>
              <a:defRPr/>
            </a:lvl1pPr>
          </a:lstStyle>
          <a:p>
            <a:pPr>
              <a:defRPr/>
            </a:pPr>
            <a:fld id="{E83957B5-EF7E-4A9E-8330-DB4389B60814}" type="datetime1">
              <a:rPr lang="en-US" smtClean="0"/>
              <a:pPr>
                <a:defRPr/>
              </a:pPr>
              <a:t>3/14/2024</a:t>
            </a:fld>
            <a:endParaRPr lang="en-US"/>
          </a:p>
        </p:txBody>
      </p:sp>
      <p:sp>
        <p:nvSpPr>
          <p:cNvPr id="6" name="Footer Placeholder 7"/>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a:defRPr/>
            </a:lvl1pPr>
          </a:lstStyle>
          <a:p>
            <a:fld id="{49319AC2-4F7B-406D-AA6C-1A83824A4530}"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C92A2C-DDA6-44E0-8993-A924EF5E2D1D}" type="datetime1">
              <a:rPr lang="en-US" smtClean="0"/>
              <a:pPr>
                <a:defRPr/>
              </a:pPr>
              <a:t>3/14/2024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6876EFF4-C03D-4CCD-A348-A83D22CFB359}"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28A5F8D-BE01-48F5-A218-976AA5A464D0}" type="datetime1">
              <a:rPr lang="en-US" smtClean="0"/>
              <a:pPr>
                <a:defRPr/>
              </a:pPr>
              <a:t>3/14/2024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E6FD837F-561A-471F-99A0-B097381C3D8B}"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5B4CB99-D5A1-48CC-B97B-3F0E9CCA9C8E}" type="datetime1">
              <a:rPr lang="en-US" smtClean="0"/>
              <a:pPr>
                <a:defRPr/>
              </a:pPr>
              <a:t>3/14/2024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6A3F4051-CE77-43A6-9AF0-5216F7102B5C}"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DEB3D10-F21D-40D9-863E-01D3C4A76082}" type="datetime1">
              <a:rPr lang="en-US" smtClean="0"/>
              <a:pPr>
                <a:defRPr/>
              </a:pPr>
              <a:t>3/14/2024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D04154DB-2488-4B91-88C4-EECDE0AED0AC}"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2163277-B4B0-444F-916C-AFD8C0E8124F}" type="datetime1">
              <a:rPr lang="en-US" smtClean="0"/>
              <a:pPr>
                <a:defRPr/>
              </a:pPr>
              <a:t>3/14/2024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fld id="{152C5BE4-7365-4006-912C-E16D50FF3AA0}"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3888EA0-12A4-4C01-8398-86EEB2CD000F}" type="datetime1">
              <a:rPr lang="en-US" smtClean="0"/>
              <a:pPr>
                <a:defRPr/>
              </a:pPr>
              <a:t>3/14/2024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fld id="{E28CD728-1C26-4145-A39F-AFD8F67D00F2}"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E0E1DE-FF42-4DDB-8128-00F32E16340F}" type="datetime1">
              <a:rPr lang="en-US" smtClean="0"/>
              <a:pPr>
                <a:defRPr/>
              </a:pPr>
              <a:t>3/14/2024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504C5482-12F4-47AE-A0D3-FAF5FEC95DF9}"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F2A833-653A-4F07-ADD3-639D5079445E}" type="datetime1">
              <a:rPr lang="en-US" smtClean="0"/>
              <a:pPr>
                <a:defRPr/>
              </a:pPr>
              <a:t>3/14/2024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583AB443-C7E7-41CB-B13D-214003604AA9}"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D186AFB-34A7-4A6B-964D-382A03FAE6E5}" type="datetime1">
              <a:rPr lang="en-US" smtClean="0"/>
              <a:pPr>
                <a:defRPr/>
              </a:pPr>
              <a:t>3/14/2024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fld id="{1748D0E0-55E2-4B19-B3E6-44E09B409B4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 id="2147483688" r:id="rId13"/>
  </p:sldLayoutIdLst>
  <p:transition spd="slow"/>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6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8.emf"/></Relationships>
</file>

<file path=ppt/slides/_rels/slide1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2.emf"/></Relationships>
</file>

<file path=ppt/slides/_rels/slide198.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emf"/></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_rels/slide2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11.emf"/></Relationships>
</file>

<file path=ppt/slides/_rels/slide26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8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www.computerhope.com/jargon/t/treetopo.htm" TargetMode="External"/><Relationship Id="rId3" Type="http://schemas.openxmlformats.org/officeDocument/2006/relationships/hyperlink" Target="http://www.computerhope.com/jargon/t/topology.htm" TargetMode="External"/><Relationship Id="rId7" Type="http://schemas.openxmlformats.org/officeDocument/2006/relationships/hyperlink" Target="http://www.computerhope.com/jargon/s/startopo.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ww.computerhope.com/jargon/r/ringtopo.htm" TargetMode="External"/><Relationship Id="rId5" Type="http://schemas.openxmlformats.org/officeDocument/2006/relationships/hyperlink" Target="http://www.computerhope.com/jargon/m/mesh.htm" TargetMode="External"/><Relationship Id="rId4" Type="http://schemas.openxmlformats.org/officeDocument/2006/relationships/hyperlink" Target="http://www.computerhope.com/jargon/b/bustopol.htm" TargetMode="External"/><Relationship Id="rId9" Type="http://schemas.openxmlformats.org/officeDocument/2006/relationships/image" Target="../media/image7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1905000" y="5715000"/>
            <a:ext cx="5334000" cy="690563"/>
          </a:xfrm>
        </p:spPr>
        <p:txBody>
          <a:bodyPr/>
          <a:lstStyle/>
          <a:p>
            <a:r>
              <a:rPr lang="en-US" altLang="en-US" sz="3600" b="1" dirty="0"/>
              <a:t> </a:t>
            </a:r>
            <a:br>
              <a:rPr lang="en-US" altLang="en-US" sz="3600" b="1" dirty="0"/>
            </a:br>
            <a:br>
              <a:rPr lang="en-US" altLang="en-US" sz="3600" b="1" dirty="0"/>
            </a:br>
            <a:endParaRPr lang="en-US" altLang="en-US" sz="3600" b="1" dirty="0"/>
          </a:p>
        </p:txBody>
      </p:sp>
      <p:sp>
        <p:nvSpPr>
          <p:cNvPr id="5123" name="Rectangle 4"/>
          <p:cNvSpPr>
            <a:spLocks noChangeArrowheads="1"/>
          </p:cNvSpPr>
          <p:nvPr/>
        </p:nvSpPr>
        <p:spPr bwMode="auto">
          <a:xfrm>
            <a:off x="1104900" y="2843213"/>
            <a:ext cx="6781800" cy="1981200"/>
          </a:xfrm>
          <a:prstGeom prst="rect">
            <a:avLst/>
          </a:prstGeom>
          <a:noFill/>
          <a:ln w="9525">
            <a:solidFill>
              <a:schemeClr val="accent2"/>
            </a:solid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5124" name="Rectangle 8"/>
          <p:cNvSpPr>
            <a:spLocks noChangeArrowheads="1"/>
          </p:cNvSpPr>
          <p:nvPr/>
        </p:nvSpPr>
        <p:spPr bwMode="auto">
          <a:xfrm>
            <a:off x="1181100" y="4824413"/>
            <a:ext cx="6781800" cy="76200"/>
          </a:xfrm>
          <a:prstGeom prst="rect">
            <a:avLst/>
          </a:prstGeom>
          <a:solidFill>
            <a:schemeClr val="accent2"/>
          </a:solidFill>
          <a:ln w="9525">
            <a:no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5125" name="Rectangle 9"/>
          <p:cNvSpPr>
            <a:spLocks noChangeArrowheads="1"/>
          </p:cNvSpPr>
          <p:nvPr/>
        </p:nvSpPr>
        <p:spPr bwMode="auto">
          <a:xfrm>
            <a:off x="7886700" y="2919413"/>
            <a:ext cx="76200" cy="1905000"/>
          </a:xfrm>
          <a:prstGeom prst="rect">
            <a:avLst/>
          </a:prstGeom>
          <a:solidFill>
            <a:schemeClr val="accent2"/>
          </a:solidFill>
          <a:ln w="9525">
            <a:noFill/>
            <a:miter lim="800000"/>
            <a:headEnd/>
            <a:tailEnd/>
          </a:ln>
        </p:spPr>
        <p:txBody>
          <a:bodyPr wrap="none" anchor="ctr"/>
          <a:lstStyle/>
          <a:p>
            <a:endParaRPr lang="en-US" altLang="en-US" sz="2400">
              <a:latin typeface="Calibri" pitchFamily="34" charset="0"/>
              <a:ea typeface="Calibri" pitchFamily="34" charset="0"/>
              <a:cs typeface="Calibri" pitchFamily="34" charset="0"/>
            </a:endParaRPr>
          </a:p>
        </p:txBody>
      </p:sp>
      <p:sp>
        <p:nvSpPr>
          <p:cNvPr id="13" name="Rectangle 2"/>
          <p:cNvSpPr txBox="1">
            <a:spLocks noChangeArrowheads="1"/>
          </p:cNvSpPr>
          <p:nvPr/>
        </p:nvSpPr>
        <p:spPr bwMode="auto">
          <a:xfrm>
            <a:off x="762000" y="3200400"/>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altLang="en-US" b="1" dirty="0">
                <a:cs typeface="Calibri" panose="020F0502020204030204" pitchFamily="34" charset="0"/>
              </a:rPr>
              <a:t>Computer Networks</a:t>
            </a:r>
            <a:br>
              <a:rPr lang="en-US" altLang="en-US" sz="4000" dirty="0">
                <a:cs typeface="Calibri" panose="020F0502020204030204" pitchFamily="34" charset="0"/>
              </a:rPr>
            </a:br>
            <a:r>
              <a:rPr lang="en-US" altLang="en-US" sz="3200" dirty="0">
                <a:solidFill>
                  <a:srgbClr val="00B050"/>
                </a:solidFill>
                <a:cs typeface="Calibri" panose="020F0502020204030204" pitchFamily="34" charset="0"/>
              </a:rPr>
              <a:t>( KCS-603 ) </a:t>
            </a:r>
          </a:p>
          <a:p>
            <a:pPr>
              <a:defRPr/>
            </a:pPr>
            <a:r>
              <a:rPr lang="en-US" altLang="en-US" sz="3200" dirty="0">
                <a:solidFill>
                  <a:srgbClr val="00B050"/>
                </a:solidFill>
                <a:cs typeface="Calibri" panose="020F0502020204030204" pitchFamily="34" charset="0"/>
              </a:rPr>
              <a:t>UNIT-I</a:t>
            </a:r>
            <a:br>
              <a:rPr lang="en-US" altLang="en-US" sz="3200" dirty="0">
                <a:solidFill>
                  <a:srgbClr val="00B050"/>
                </a:solidFill>
                <a:cs typeface="Calibri" panose="020F0502020204030204" pitchFamily="34" charset="0"/>
              </a:rPr>
            </a:br>
            <a:endParaRPr lang="en-US" altLang="en-US" sz="2800" dirty="0">
              <a:solidFill>
                <a:schemeClr val="accent2">
                  <a:lumMod val="60000"/>
                  <a:lumOff val="40000"/>
                </a:schemeClr>
              </a:solidFill>
              <a:cs typeface="Calibri" panose="020F0502020204030204" pitchFamily="34" charset="0"/>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0000FF"/>
                </a:solidFill>
              </a:rPr>
              <a:t>Criteria for a Data Communication Network</a:t>
            </a:r>
            <a:endParaRPr lang="en-US" sz="3200" dirty="0"/>
          </a:p>
        </p:txBody>
      </p:sp>
      <p:sp>
        <p:nvSpPr>
          <p:cNvPr id="3" name="Content Placeholder 2"/>
          <p:cNvSpPr>
            <a:spLocks noGrp="1"/>
          </p:cNvSpPr>
          <p:nvPr>
            <p:ph idx="1"/>
          </p:nvPr>
        </p:nvSpPr>
        <p:spPr/>
        <p:txBody>
          <a:bodyPr>
            <a:normAutofit/>
          </a:bodyPr>
          <a:lstStyle/>
          <a:p>
            <a:r>
              <a:rPr lang="en-US" sz="2400" b="1" dirty="0">
                <a:solidFill>
                  <a:schemeClr val="tx2">
                    <a:lumMod val="25000"/>
                  </a:schemeClr>
                </a:solidFill>
              </a:rPr>
              <a:t>Delivery</a:t>
            </a:r>
            <a:r>
              <a:rPr lang="en-US" sz="2400" dirty="0"/>
              <a:t>- Data Delivered by sender is received by intended receiver and no one else.</a:t>
            </a:r>
          </a:p>
          <a:p>
            <a:r>
              <a:rPr lang="en-US" sz="2400" b="1" dirty="0">
                <a:solidFill>
                  <a:schemeClr val="tx2">
                    <a:lumMod val="25000"/>
                  </a:schemeClr>
                </a:solidFill>
              </a:rPr>
              <a:t>Accuracy</a:t>
            </a:r>
            <a:r>
              <a:rPr lang="en-US" sz="2400" dirty="0"/>
              <a:t>- System must deliver the data correctly. Data that has been corrupted during transmission and left uncorrected are unusable.</a:t>
            </a:r>
          </a:p>
          <a:p>
            <a:r>
              <a:rPr lang="en-US" sz="2400" b="1" dirty="0">
                <a:solidFill>
                  <a:schemeClr val="tx2">
                    <a:lumMod val="25000"/>
                  </a:schemeClr>
                </a:solidFill>
              </a:rPr>
              <a:t>Timeliness</a:t>
            </a:r>
            <a:r>
              <a:rPr lang="en-US" sz="2400" dirty="0"/>
              <a:t>- System must deliver data in a timely manner. Data delivered late is useless. Deliver data, in same order as they are produced, without significant delay.</a:t>
            </a:r>
          </a:p>
          <a:p>
            <a:r>
              <a:rPr lang="en-US" sz="2400" b="1" dirty="0">
                <a:solidFill>
                  <a:schemeClr val="tx2">
                    <a:lumMod val="25000"/>
                  </a:schemeClr>
                </a:solidFill>
              </a:rPr>
              <a:t>Jitter</a:t>
            </a:r>
            <a:r>
              <a:rPr lang="en-US" sz="2400" dirty="0"/>
              <a:t>- Variation in packet delay time. Uneven delay in delivery of adjacent packets.</a:t>
            </a:r>
          </a:p>
        </p:txBody>
      </p:sp>
      <p:sp>
        <p:nvSpPr>
          <p:cNvPr id="5" name="Date Placeholder 4"/>
          <p:cNvSpPr>
            <a:spLocks noGrp="1"/>
          </p:cNvSpPr>
          <p:nvPr>
            <p:ph type="dt" sz="half" idx="10"/>
          </p:nvPr>
        </p:nvSpPr>
        <p:spPr/>
        <p:txBody>
          <a:bodyPr/>
          <a:lstStyle/>
          <a:p>
            <a:fld id="{9E5DFD25-B8AF-434C-9AC9-4D1B8F3D1F9A}"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181196683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Parallel Backbone</a:t>
            </a:r>
          </a:p>
        </p:txBody>
      </p:sp>
      <p:pic>
        <p:nvPicPr>
          <p:cNvPr id="111620" name="Picture 2" descr="Image result for parallel backbone"/>
          <p:cNvPicPr>
            <a:picLocks noChangeAspect="1" noChangeArrowheads="1"/>
          </p:cNvPicPr>
          <p:nvPr/>
        </p:nvPicPr>
        <p:blipFill>
          <a:blip r:embed="rId2"/>
          <a:srcRect l="12479" t="37778" r="9882" b="9999"/>
          <a:stretch>
            <a:fillRect/>
          </a:stretch>
        </p:blipFill>
        <p:spPr bwMode="auto">
          <a:xfrm>
            <a:off x="1447800" y="1438275"/>
            <a:ext cx="5905500" cy="2978150"/>
          </a:xfrm>
          <a:prstGeom prst="rect">
            <a:avLst/>
          </a:prstGeom>
          <a:noFill/>
          <a:ln w="9525">
            <a:noFill/>
            <a:miter lim="800000"/>
            <a:headEnd/>
            <a:tailEnd/>
          </a:ln>
        </p:spPr>
      </p:pic>
      <p:sp>
        <p:nvSpPr>
          <p:cNvPr id="111621" name="Rectangle 3"/>
          <p:cNvSpPr txBox="1">
            <a:spLocks/>
          </p:cNvSpPr>
          <p:nvPr/>
        </p:nvSpPr>
        <p:spPr bwMode="auto">
          <a:xfrm>
            <a:off x="285750" y="4473575"/>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400">
                <a:latin typeface="Calibri" pitchFamily="34" charset="0"/>
              </a:rPr>
              <a:t>When organizations are looking for a very strong and trustworthy </a:t>
            </a:r>
            <a:r>
              <a:rPr lang="en-US" altLang="en-US" sz="2400" b="1">
                <a:latin typeface="Calibri" pitchFamily="34" charset="0"/>
              </a:rPr>
              <a:t>backbone</a:t>
            </a:r>
            <a:r>
              <a:rPr lang="en-US" altLang="en-US" sz="2400">
                <a:latin typeface="Calibri" pitchFamily="34" charset="0"/>
              </a:rPr>
              <a:t> they should choose a </a:t>
            </a:r>
            <a:r>
              <a:rPr lang="en-US" altLang="en-US" sz="2400" b="1">
                <a:latin typeface="Calibri" pitchFamily="34" charset="0"/>
              </a:rPr>
              <a:t>parallel backbone</a:t>
            </a:r>
            <a:r>
              <a:rPr lang="en-US" altLang="en-US" sz="2400">
                <a:latin typeface="Calibri" pitchFamily="34" charset="0"/>
              </a:rPr>
              <a:t>. This </a:t>
            </a:r>
            <a:r>
              <a:rPr lang="en-US" altLang="en-US" sz="2400" b="1">
                <a:latin typeface="Calibri" pitchFamily="34" charset="0"/>
              </a:rPr>
              <a:t>backbone</a:t>
            </a:r>
            <a:r>
              <a:rPr lang="en-US" altLang="en-US" sz="2400">
                <a:latin typeface="Calibri" pitchFamily="34" charset="0"/>
              </a:rPr>
              <a:t> is a variation of a collapsed </a:t>
            </a:r>
            <a:r>
              <a:rPr lang="en-US" altLang="en-US" sz="2400" b="1">
                <a:latin typeface="Calibri" pitchFamily="34" charset="0"/>
              </a:rPr>
              <a:t>backbone</a:t>
            </a:r>
            <a:r>
              <a:rPr lang="en-US" altLang="en-US" sz="2400">
                <a:latin typeface="Calibri" pitchFamily="34" charset="0"/>
              </a:rPr>
              <a:t> in that it uses a central node (connection point).</a:t>
            </a:r>
          </a:p>
        </p:txBody>
      </p:sp>
      <p:sp>
        <p:nvSpPr>
          <p:cNvPr id="6" name="Date Placeholder 5"/>
          <p:cNvSpPr>
            <a:spLocks noGrp="1"/>
          </p:cNvSpPr>
          <p:nvPr>
            <p:ph type="dt" sz="half" idx="10"/>
          </p:nvPr>
        </p:nvSpPr>
        <p:spPr/>
        <p:txBody>
          <a:bodyPr/>
          <a:lstStyle/>
          <a:p>
            <a:pPr>
              <a:defRPr/>
            </a:pPr>
            <a:fld id="{43A96B15-CEF7-435C-BDBE-31D57087147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100</a:t>
            </a:fld>
            <a:endParaRPr lang="en-US" altLang="en-US"/>
          </a:p>
        </p:txBody>
      </p:sp>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Hybrid Model-The Internet Model</a:t>
            </a:r>
          </a:p>
        </p:txBody>
      </p:sp>
      <p:sp>
        <p:nvSpPr>
          <p:cNvPr id="3" name="Date Placeholder 2"/>
          <p:cNvSpPr>
            <a:spLocks noGrp="1"/>
          </p:cNvSpPr>
          <p:nvPr>
            <p:ph type="dt" sz="half" idx="10"/>
          </p:nvPr>
        </p:nvSpPr>
        <p:spPr/>
        <p:txBody>
          <a:bodyPr/>
          <a:lstStyle/>
          <a:p>
            <a:fld id="{02E994A2-B72C-4F31-A966-B95E803D7F5D}"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101</a:t>
            </a:fld>
            <a:endParaRPr lang="en-US" dirty="0"/>
          </a:p>
        </p:txBody>
      </p:sp>
      <p:pic>
        <p:nvPicPr>
          <p:cNvPr id="43012"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53" y="2336873"/>
            <a:ext cx="4640376" cy="215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90472"/>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txBox="1">
            <a:spLocks noGrp="1"/>
          </p:cNvSpPr>
          <p:nvPr/>
        </p:nvSpPr>
        <p:spPr bwMode="auto">
          <a:xfrm>
            <a:off x="1143000" y="6400800"/>
            <a:ext cx="1428750" cy="457200"/>
          </a:xfrm>
          <a:prstGeom prst="rect">
            <a:avLst/>
          </a:prstGeom>
          <a:noFill/>
          <a:ln>
            <a:miter lim="800000"/>
            <a:headEnd/>
            <a:tailEnd/>
          </a:ln>
        </p:spPr>
        <p:txBody>
          <a:bodyPr anchor="b"/>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defTabSz="914400" eaLnBrk="1" fontAlgn="base" hangingPunct="1">
              <a:spcBef>
                <a:spcPct val="0"/>
              </a:spcBef>
              <a:spcAft>
                <a:spcPct val="0"/>
              </a:spcAft>
            </a:pPr>
            <a:r>
              <a:rPr lang="en-US" altLang="en-US" sz="1200" i="0">
                <a:solidFill>
                  <a:srgbClr val="000000"/>
                </a:solidFill>
                <a:latin typeface="Arial" panose="020B0604020202020204" pitchFamily="34" charset="0"/>
              </a:rPr>
              <a:t>1.</a:t>
            </a:r>
            <a:fld id="{385A596C-51A6-4A63-9717-B164C9936DAF}" type="slidenum">
              <a:rPr lang="en-US" altLang="en-US" sz="1200" i="0">
                <a:solidFill>
                  <a:srgbClr val="000000"/>
                </a:solidFill>
                <a:latin typeface="Arial" panose="020B0604020202020204" pitchFamily="34" charset="0"/>
              </a:rPr>
              <a:pPr defTabSz="914400" eaLnBrk="1" fontAlgn="base" hangingPunct="1">
                <a:spcBef>
                  <a:spcPct val="0"/>
                </a:spcBef>
                <a:spcAft>
                  <a:spcPct val="0"/>
                </a:spcAft>
              </a:pPr>
              <a:t>102</a:t>
            </a:fld>
            <a:endParaRPr lang="en-US" altLang="en-US" sz="1200" i="0">
              <a:solidFill>
                <a:srgbClr val="000000"/>
              </a:solidFill>
              <a:latin typeface="Arial" panose="020B0604020202020204" pitchFamily="34" charset="0"/>
            </a:endParaRPr>
          </a:p>
        </p:txBody>
      </p:sp>
      <p:sp>
        <p:nvSpPr>
          <p:cNvPr id="28676" name="Rectangle 14"/>
          <p:cNvSpPr>
            <a:spLocks noChangeArrowheads="1"/>
          </p:cNvSpPr>
          <p:nvPr/>
        </p:nvSpPr>
        <p:spPr bwMode="auto">
          <a:xfrm>
            <a:off x="95693" y="76202"/>
            <a:ext cx="8803758" cy="17851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algn="ctr" defTabSz="914400" fontAlgn="base">
              <a:spcBef>
                <a:spcPct val="0"/>
              </a:spcBef>
              <a:spcAft>
                <a:spcPct val="0"/>
              </a:spcAft>
            </a:pPr>
            <a:r>
              <a:rPr lang="en-US" altLang="en-US" sz="2800" dirty="0">
                <a:solidFill>
                  <a:srgbClr val="000000"/>
                </a:solidFill>
                <a:latin typeface="Times-BoldItalic"/>
              </a:rPr>
              <a:t>The Internet today</a:t>
            </a:r>
          </a:p>
          <a:p>
            <a:pPr algn="ctr" defTabSz="914400" fontAlgn="base">
              <a:spcBef>
                <a:spcPct val="0"/>
              </a:spcBef>
              <a:spcAft>
                <a:spcPct val="0"/>
              </a:spcAft>
            </a:pPr>
            <a:r>
              <a:rPr lang="en-US" sz="1800" dirty="0">
                <a:effectLst>
                  <a:outerShdw blurRad="38100" dist="38100" dir="2700000" algn="tl">
                    <a:srgbClr val="000000">
                      <a:alpha val="43137"/>
                    </a:srgbClr>
                  </a:outerShdw>
                </a:effectLst>
                <a:latin typeface="Times New Roman" pitchFamily="18" charset="0"/>
              </a:rPr>
              <a:t>The Internet today is an internetwork that allows any user to become part of it. The user, however, needs to be physically connected to an ISP. The physical connection is normally done through a point-to-point WAN.</a:t>
            </a:r>
            <a:endParaRPr lang="en-US" altLang="en-US" sz="2800" dirty="0">
              <a:solidFill>
                <a:srgbClr val="1C1C1C"/>
              </a:solidFill>
              <a:latin typeface="Times-BoldItalic"/>
            </a:endParaRPr>
          </a:p>
          <a:p>
            <a:pPr algn="ctr" defTabSz="914400" fontAlgn="base">
              <a:spcBef>
                <a:spcPct val="0"/>
              </a:spcBef>
              <a:spcAft>
                <a:spcPct val="0"/>
              </a:spcAft>
            </a:pPr>
            <a:endParaRPr lang="en-US" altLang="en-US" sz="2800" dirty="0">
              <a:solidFill>
                <a:srgbClr val="1C1C1C"/>
              </a:solidFill>
              <a:latin typeface="Times-BoldItalic"/>
            </a:endParaRPr>
          </a:p>
        </p:txBody>
      </p:sp>
      <p:grpSp>
        <p:nvGrpSpPr>
          <p:cNvPr id="3" name="Group 11"/>
          <p:cNvGrpSpPr/>
          <p:nvPr/>
        </p:nvGrpSpPr>
        <p:grpSpPr>
          <a:xfrm>
            <a:off x="1138734" y="1791116"/>
            <a:ext cx="6223398" cy="4810124"/>
            <a:chOff x="1600200" y="1122364"/>
            <a:chExt cx="8297864" cy="4810124"/>
          </a:xfrm>
        </p:grpSpPr>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739" y="2971801"/>
              <a:ext cx="49942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188" y="2452688"/>
              <a:ext cx="3554412"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3883026"/>
              <a:ext cx="581342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4495800"/>
              <a:ext cx="8215313"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6" y="1122364"/>
              <a:ext cx="5991225"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13360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1" y="2971800"/>
              <a:ext cx="2201863"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0"/>
          </p:nvPr>
        </p:nvSpPr>
        <p:spPr/>
        <p:txBody>
          <a:bodyPr/>
          <a:lstStyle/>
          <a:p>
            <a:r>
              <a:rPr lang="en-US" altLang="en-US"/>
              <a:t>1.</a:t>
            </a:r>
            <a:fld id="{E591F17B-7832-4EC1-86A3-8A2E864313DB}" type="slidenum">
              <a:rPr lang="en-US" altLang="en-US" smtClean="0"/>
              <a:pPr/>
              <a:t>102</a:t>
            </a:fld>
            <a:endParaRPr lang="en-US" altLang="en-US"/>
          </a:p>
        </p:txBody>
      </p:sp>
      <p:sp>
        <p:nvSpPr>
          <p:cNvPr id="13" name="Date Placeholder 12"/>
          <p:cNvSpPr>
            <a:spLocks noGrp="1"/>
          </p:cNvSpPr>
          <p:nvPr>
            <p:ph type="dt" sz="half" idx="10"/>
          </p:nvPr>
        </p:nvSpPr>
        <p:spPr/>
        <p:txBody>
          <a:bodyPr/>
          <a:lstStyle/>
          <a:p>
            <a:pPr>
              <a:defRPr/>
            </a:pPr>
            <a:fld id="{775A9BDA-9117-44C8-B397-40BA3B5BEC23}" type="datetime1">
              <a:rPr lang="en-US" smtClean="0"/>
              <a:pPr>
                <a:defRPr/>
              </a:pPr>
              <a:t>3/14/2024</a:t>
            </a:fld>
            <a:endParaRPr lang="en-US"/>
          </a:p>
        </p:txBody>
      </p:sp>
    </p:spTree>
    <p:extLst>
      <p:ext uri="{BB962C8B-B14F-4D97-AF65-F5344CB8AC3E}">
        <p14:creationId xmlns:p14="http://schemas.microsoft.com/office/powerpoint/2010/main" val="3102400781"/>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2170115"/>
            <a:ext cx="6553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
          <p:cNvSpPr>
            <a:spLocks noChangeShapeType="1"/>
          </p:cNvSpPr>
          <p:nvPr/>
        </p:nvSpPr>
        <p:spPr bwMode="auto">
          <a:xfrm>
            <a:off x="2128837" y="171450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sp>
        <p:nvSpPr>
          <p:cNvPr id="2" name="Date Placeholder 1"/>
          <p:cNvSpPr>
            <a:spLocks noGrp="1"/>
          </p:cNvSpPr>
          <p:nvPr>
            <p:ph type="dt" sz="quarter" idx="10"/>
          </p:nvPr>
        </p:nvSpPr>
        <p:spPr/>
        <p:txBody>
          <a:bodyPr/>
          <a:lstStyle/>
          <a:p>
            <a:pPr>
              <a:defRPr/>
            </a:pPr>
            <a:fld id="{C6D740C8-49AD-49B3-844B-FE574C8D37F8}" type="datetime1">
              <a:rPr lang="en-US" smtClean="0">
                <a:solidFill>
                  <a:prstClr val="black">
                    <a:tint val="75000"/>
                  </a:prstClr>
                </a:solidFill>
              </a:rPr>
              <a:pPr>
                <a:defRPr/>
              </a:pPr>
              <a:t>3/14/2024</a:t>
            </a:fld>
            <a:endParaRPr lang="en-US">
              <a:solidFill>
                <a:prstClr val="black">
                  <a:tint val="75000"/>
                </a:prstClr>
              </a:solidFill>
            </a:endParaRPr>
          </a:p>
        </p:txBody>
      </p:sp>
      <p:sp>
        <p:nvSpPr>
          <p:cNvPr id="1577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30C22659-58D6-4940-973F-B86C23981BC1}" type="slidenum">
              <a:rPr lang="en-US" sz="2100" b="0" i="0">
                <a:solidFill>
                  <a:srgbClr val="FFFFFF"/>
                </a:solidFill>
              </a:rPr>
              <a:pPr/>
              <a:t>103</a:t>
            </a:fld>
            <a:endParaRPr lang="en-US" sz="2100" b="0" i="0">
              <a:solidFill>
                <a:srgbClr val="FFFFFF"/>
              </a:solidFill>
            </a:endParaRPr>
          </a:p>
        </p:txBody>
      </p:sp>
      <p:sp>
        <p:nvSpPr>
          <p:cNvPr id="157703" name="Rectangle 2"/>
          <p:cNvSpPr>
            <a:spLocks noChangeArrowheads="1"/>
          </p:cNvSpPr>
          <p:nvPr/>
        </p:nvSpPr>
        <p:spPr bwMode="auto">
          <a:xfrm>
            <a:off x="3451622" y="735015"/>
            <a:ext cx="3185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i="0" baseline="0">
                <a:solidFill>
                  <a:srgbClr val="EA6312"/>
                </a:solidFill>
                <a:cs typeface="Times New Roman" panose="02020603050405020304" pitchFamily="18" charset="0"/>
              </a:rPr>
              <a:t>Connecting Devices</a:t>
            </a:r>
          </a:p>
        </p:txBody>
      </p:sp>
    </p:spTree>
    <p:extLst>
      <p:ext uri="{BB962C8B-B14F-4D97-AF65-F5344CB8AC3E}">
        <p14:creationId xmlns:p14="http://schemas.microsoft.com/office/powerpoint/2010/main" val="2681762239"/>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3657600"/>
            <a:ext cx="537244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Text Box 5"/>
          <p:cNvSpPr txBox="1">
            <a:spLocks noChangeArrowheads="1"/>
          </p:cNvSpPr>
          <p:nvPr/>
        </p:nvSpPr>
        <p:spPr bwMode="auto">
          <a:xfrm>
            <a:off x="3215880" y="768350"/>
            <a:ext cx="3616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sz="3200" i="0" baseline="0">
                <a:solidFill>
                  <a:srgbClr val="EA6312"/>
                </a:solidFill>
                <a:cs typeface="Times New Roman" panose="02020603050405020304" pitchFamily="18" charset="0"/>
              </a:rPr>
              <a:t>Connecting Devices</a:t>
            </a:r>
          </a:p>
        </p:txBody>
      </p:sp>
      <p:sp>
        <p:nvSpPr>
          <p:cNvPr id="4"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sp>
        <p:nvSpPr>
          <p:cNvPr id="158725" name="Rectangle 4"/>
          <p:cNvSpPr>
            <a:spLocks noChangeArrowheads="1"/>
          </p:cNvSpPr>
          <p:nvPr/>
        </p:nvSpPr>
        <p:spPr bwMode="auto">
          <a:xfrm>
            <a:off x="838200" y="1771650"/>
            <a:ext cx="7848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fontAlgn="base">
              <a:spcBef>
                <a:spcPct val="0"/>
              </a:spcBef>
              <a:spcAft>
                <a:spcPct val="0"/>
              </a:spcAft>
              <a:buFont typeface="Wingdings" panose="05000000000000000000" pitchFamily="2" charset="2"/>
              <a:buChar char="Ø"/>
            </a:pPr>
            <a:r>
              <a:rPr lang="en-IN" sz="1800" b="0" i="0" baseline="0" dirty="0">
                <a:solidFill>
                  <a:prstClr val="black"/>
                </a:solidFill>
                <a:cs typeface="Times New Roman" panose="02020603050405020304" pitchFamily="18" charset="0"/>
              </a:rPr>
              <a:t>Those which operate at the </a:t>
            </a:r>
            <a:r>
              <a:rPr lang="en-IN" sz="1800" i="0" baseline="0" dirty="0">
                <a:solidFill>
                  <a:prstClr val="black"/>
                </a:solidFill>
                <a:cs typeface="Times New Roman" panose="02020603050405020304" pitchFamily="18" charset="0"/>
              </a:rPr>
              <a:t>physical layer (a repeater or an active hub).</a:t>
            </a:r>
          </a:p>
          <a:p>
            <a:pPr algn="just" fontAlgn="base">
              <a:spcBef>
                <a:spcPct val="0"/>
              </a:spcBef>
              <a:spcAft>
                <a:spcPct val="0"/>
              </a:spcAft>
              <a:buFont typeface="Wingdings" panose="05000000000000000000" pitchFamily="2" charset="2"/>
              <a:buChar char="Ø"/>
            </a:pPr>
            <a:r>
              <a:rPr lang="en-IN" sz="1800" b="0" i="0" baseline="0" dirty="0">
                <a:solidFill>
                  <a:prstClr val="black"/>
                </a:solidFill>
                <a:cs typeface="Times New Roman" panose="02020603050405020304" pitchFamily="18" charset="0"/>
              </a:rPr>
              <a:t>Those which operate at the </a:t>
            </a:r>
            <a:r>
              <a:rPr lang="en-IN" sz="1800" i="0" baseline="0" dirty="0">
                <a:solidFill>
                  <a:prstClr val="black"/>
                </a:solidFill>
                <a:cs typeface="Times New Roman" panose="02020603050405020304" pitchFamily="18" charset="0"/>
              </a:rPr>
              <a:t>physical and data link layers (a bridge or a two-layer switch)</a:t>
            </a:r>
          </a:p>
          <a:p>
            <a:pPr algn="just" fontAlgn="base">
              <a:spcBef>
                <a:spcPct val="0"/>
              </a:spcBef>
              <a:spcAft>
                <a:spcPct val="0"/>
              </a:spcAft>
              <a:buFont typeface="Wingdings" panose="05000000000000000000" pitchFamily="2" charset="2"/>
              <a:buChar char="Ø"/>
            </a:pPr>
            <a:r>
              <a:rPr lang="en-IN" sz="1800" b="0" i="0" baseline="0" dirty="0">
                <a:solidFill>
                  <a:prstClr val="black"/>
                </a:solidFill>
                <a:cs typeface="Times New Roman" panose="02020603050405020304" pitchFamily="18" charset="0"/>
              </a:rPr>
              <a:t>Those which operate at the </a:t>
            </a:r>
            <a:r>
              <a:rPr lang="en-IN" sz="1800" i="0" baseline="0" dirty="0">
                <a:solidFill>
                  <a:prstClr val="black"/>
                </a:solidFill>
                <a:cs typeface="Times New Roman" panose="02020603050405020304" pitchFamily="18" charset="0"/>
              </a:rPr>
              <a:t>physical, data link, and network layers (a router or a three-layer switch).</a:t>
            </a:r>
          </a:p>
          <a:p>
            <a:pPr algn="just" fontAlgn="base">
              <a:spcBef>
                <a:spcPct val="0"/>
              </a:spcBef>
              <a:spcAft>
                <a:spcPct val="0"/>
              </a:spcAft>
              <a:buFont typeface="Wingdings" panose="05000000000000000000" pitchFamily="2" charset="2"/>
              <a:buChar char="Ø"/>
            </a:pPr>
            <a:r>
              <a:rPr lang="en-IN" sz="1800" b="0" i="0" baseline="0" dirty="0">
                <a:solidFill>
                  <a:prstClr val="black"/>
                </a:solidFill>
                <a:cs typeface="Times New Roman" panose="02020603050405020304" pitchFamily="18" charset="0"/>
              </a:rPr>
              <a:t>Those which can operate at </a:t>
            </a:r>
            <a:r>
              <a:rPr lang="en-IN" sz="1800" i="0" baseline="0" dirty="0">
                <a:solidFill>
                  <a:prstClr val="black"/>
                </a:solidFill>
                <a:cs typeface="Times New Roman" panose="02020603050405020304" pitchFamily="18" charset="0"/>
              </a:rPr>
              <a:t>all five/seven layers (a gateway).</a:t>
            </a:r>
          </a:p>
        </p:txBody>
      </p:sp>
      <p:sp>
        <p:nvSpPr>
          <p:cNvPr id="2" name="Date Placeholder 1"/>
          <p:cNvSpPr>
            <a:spLocks noGrp="1"/>
          </p:cNvSpPr>
          <p:nvPr>
            <p:ph type="dt" sz="quarter" idx="10"/>
          </p:nvPr>
        </p:nvSpPr>
        <p:spPr/>
        <p:txBody>
          <a:bodyPr/>
          <a:lstStyle/>
          <a:p>
            <a:pPr>
              <a:defRPr/>
            </a:pPr>
            <a:fld id="{EE531510-F452-4FAA-9C8E-94BE59F6720D}" type="datetime1">
              <a:rPr lang="en-US" smtClean="0">
                <a:solidFill>
                  <a:prstClr val="black">
                    <a:tint val="75000"/>
                  </a:prstClr>
                </a:solidFill>
              </a:rPr>
              <a:pPr>
                <a:defRPr/>
              </a:pPr>
              <a:t>3/14/2024</a:t>
            </a:fld>
            <a:endParaRPr lang="en-US">
              <a:solidFill>
                <a:prstClr val="black">
                  <a:tint val="75000"/>
                </a:prstClr>
              </a:solidFill>
            </a:endParaRPr>
          </a:p>
        </p:txBody>
      </p:sp>
      <p:sp>
        <p:nvSpPr>
          <p:cNvPr id="15872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914FFEA6-ED80-4964-B448-CD2714F2628C}" type="slidenum">
              <a:rPr lang="en-US" sz="2100" b="0" i="0">
                <a:solidFill>
                  <a:srgbClr val="FFFFFF"/>
                </a:solidFill>
              </a:rPr>
              <a:pPr/>
              <a:t>104</a:t>
            </a:fld>
            <a:endParaRPr lang="en-US" sz="2100" b="0" i="0">
              <a:solidFill>
                <a:srgbClr val="FFFFFF"/>
              </a:solidFill>
            </a:endParaRPr>
          </a:p>
        </p:txBody>
      </p:sp>
    </p:spTree>
    <p:extLst>
      <p:ext uri="{BB962C8B-B14F-4D97-AF65-F5344CB8AC3E}">
        <p14:creationId xmlns:p14="http://schemas.microsoft.com/office/powerpoint/2010/main" val="4026966199"/>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5"/>
          <p:cNvSpPr txBox="1">
            <a:spLocks noChangeArrowheads="1"/>
          </p:cNvSpPr>
          <p:nvPr/>
        </p:nvSpPr>
        <p:spPr bwMode="auto">
          <a:xfrm>
            <a:off x="2857500" y="889002"/>
            <a:ext cx="487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sz="2400" i="0" baseline="0">
                <a:solidFill>
                  <a:srgbClr val="EA6312"/>
                </a:solidFill>
                <a:cs typeface="Times New Roman" panose="02020603050405020304" pitchFamily="18" charset="0"/>
              </a:rPr>
              <a:t>Repeater/Amplifier-Layer 1 Device </a:t>
            </a:r>
          </a:p>
        </p:txBody>
      </p:sp>
      <p:sp>
        <p:nvSpPr>
          <p:cNvPr id="160771" name="Rectangle 3"/>
          <p:cNvSpPr>
            <a:spLocks noChangeArrowheads="1"/>
          </p:cNvSpPr>
          <p:nvPr/>
        </p:nvSpPr>
        <p:spPr bwMode="auto">
          <a:xfrm>
            <a:off x="609600" y="1657350"/>
            <a:ext cx="8153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repeater is a device that operates only in the physical layer. </a:t>
            </a:r>
          </a:p>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Signals that carry information within a network can travel a fixed distance before attenuation endangers the integrity of the data. </a:t>
            </a:r>
            <a:r>
              <a:rPr lang="en-IN" sz="1600" i="0" baseline="0" dirty="0">
                <a:solidFill>
                  <a:prstClr val="black"/>
                </a:solidFill>
                <a:cs typeface="Times New Roman" panose="02020603050405020304" pitchFamily="18" charset="0"/>
              </a:rPr>
              <a:t>A repeater receives a signal and, before it becomes too weak or corrupted, regenerates the original bit pattern</a:t>
            </a:r>
            <a:r>
              <a:rPr lang="en-IN" sz="1600" b="0" i="0" baseline="0" dirty="0">
                <a:solidFill>
                  <a:prstClr val="black"/>
                </a:solidFill>
                <a:cs typeface="Times New Roman" panose="02020603050405020304" pitchFamily="18" charset="0"/>
              </a:rPr>
              <a:t>. The repeater then sends the refreshed signal.</a:t>
            </a:r>
          </a:p>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repeater forwards every frame; it has no filtering capability.</a:t>
            </a:r>
          </a:p>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repeater is a regenerator, not an amplifier.</a:t>
            </a:r>
          </a:p>
        </p:txBody>
      </p:sp>
      <p:pic>
        <p:nvPicPr>
          <p:cNvPr id="16077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50" y="3232150"/>
            <a:ext cx="36766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pic>
        <p:nvPicPr>
          <p:cNvPr id="160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3549650"/>
            <a:ext cx="386715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73D5E168-DFC0-4CF5-8FF3-B2D50275D48A}" type="datetime1">
              <a:rPr lang="en-US" smtClean="0">
                <a:solidFill>
                  <a:prstClr val="black">
                    <a:tint val="75000"/>
                  </a:prstClr>
                </a:solidFill>
              </a:rPr>
              <a:pPr>
                <a:defRPr/>
              </a:pPr>
              <a:t>3/14/2024</a:t>
            </a:fld>
            <a:endParaRPr lang="en-US">
              <a:solidFill>
                <a:prstClr val="black">
                  <a:tint val="75000"/>
                </a:prstClr>
              </a:solidFill>
            </a:endParaRPr>
          </a:p>
        </p:txBody>
      </p:sp>
      <p:sp>
        <p:nvSpPr>
          <p:cNvPr id="1607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037DAF67-1EDF-45EC-BF1B-55A40192DF30}" type="slidenum">
              <a:rPr lang="en-US" sz="2100" b="0" i="0">
                <a:solidFill>
                  <a:srgbClr val="FFFFFF"/>
                </a:solidFill>
              </a:rPr>
              <a:pPr/>
              <a:t>105</a:t>
            </a:fld>
            <a:endParaRPr lang="en-US" sz="2100" b="0" i="0">
              <a:solidFill>
                <a:srgbClr val="FFFFFF"/>
              </a:solidFill>
            </a:endParaRPr>
          </a:p>
        </p:txBody>
      </p:sp>
    </p:spTree>
    <p:extLst>
      <p:ext uri="{BB962C8B-B14F-4D97-AF65-F5344CB8AC3E}">
        <p14:creationId xmlns:p14="http://schemas.microsoft.com/office/powerpoint/2010/main" val="12133518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txBox="1">
            <a:spLocks noChangeArrowheads="1"/>
          </p:cNvSpPr>
          <p:nvPr/>
        </p:nvSpPr>
        <p:spPr bwMode="auto">
          <a:xfrm>
            <a:off x="685800" y="20638"/>
            <a:ext cx="7772400" cy="1470025"/>
          </a:xfrm>
          <a:prstGeom prst="rect">
            <a:avLst/>
          </a:prstGeom>
          <a:noFill/>
          <a:ln w="9525">
            <a:noFill/>
            <a:miter lim="800000"/>
            <a:headEnd/>
            <a:tailEnd/>
          </a:ln>
        </p:spPr>
        <p:txBody>
          <a:bodyPr anchor="ctr"/>
          <a:lstStyle/>
          <a:p>
            <a:pPr algn="ctr"/>
            <a:r>
              <a:rPr lang="en-US" altLang="en-US" sz="4400" b="1">
                <a:solidFill>
                  <a:srgbClr val="0000FF"/>
                </a:solidFill>
                <a:latin typeface="Calibri" pitchFamily="34" charset="0"/>
              </a:rPr>
              <a:t>REPEATER</a:t>
            </a:r>
          </a:p>
        </p:txBody>
      </p:sp>
      <p:sp>
        <p:nvSpPr>
          <p:cNvPr id="2" name="Rectangle 1"/>
          <p:cNvSpPr/>
          <p:nvPr/>
        </p:nvSpPr>
        <p:spPr>
          <a:xfrm>
            <a:off x="4225925" y="1219200"/>
            <a:ext cx="4572000" cy="4832350"/>
          </a:xfrm>
          <a:prstGeom prst="rect">
            <a:avLst/>
          </a:prstGeom>
        </p:spPr>
        <p:txBody>
          <a:bodyPr>
            <a:spAutoFit/>
          </a:bodyPr>
          <a:lstStyle/>
          <a:p>
            <a:pPr algn="just">
              <a:defRPr/>
            </a:pPr>
            <a:r>
              <a:rPr lang="en-US" sz="2200" b="1" dirty="0">
                <a:latin typeface="+mn-lt"/>
              </a:rPr>
              <a:t>A repeater operates at the physical layer. Its job is to regenerate the signal over the same network before the signal becomes too weak or corrupted so as to extend the length to which the signal can be transmitted over the same network. </a:t>
            </a:r>
          </a:p>
          <a:p>
            <a:pPr algn="just">
              <a:defRPr/>
            </a:pPr>
            <a:endParaRPr lang="en-US" sz="2200" b="1" dirty="0">
              <a:latin typeface="+mn-lt"/>
            </a:endParaRPr>
          </a:p>
          <a:p>
            <a:pPr algn="just">
              <a:defRPr/>
            </a:pPr>
            <a:r>
              <a:rPr lang="en-US" sz="2200" dirty="0">
                <a:latin typeface="+mn-lt"/>
              </a:rPr>
              <a:t>An important point to be noted about repeaters is that they do no amplify the signal. When the signal becomes weak, they copy the signal bit by bit and regenerate it at the original strength. It is a 2 port device.</a:t>
            </a:r>
          </a:p>
        </p:txBody>
      </p:sp>
      <p:pic>
        <p:nvPicPr>
          <p:cNvPr id="83973" name="Picture 4" descr="https://ae01.alicdn.com/kf/HTB1J4uvem_I8KJjy0Foq6yFnVXaK/Mini-Wireless-Wifi-Repeater-300Mbps-Network-Signal-Amplifier-2-4G-WiFi-Extender-2dBi-Antenna-Signal-Booster.jpg_640x640.jpg"/>
          <p:cNvPicPr>
            <a:picLocks noChangeAspect="1" noChangeArrowheads="1"/>
          </p:cNvPicPr>
          <p:nvPr/>
        </p:nvPicPr>
        <p:blipFill>
          <a:blip r:embed="rId2"/>
          <a:srcRect/>
          <a:stretch>
            <a:fillRect/>
          </a:stretch>
        </p:blipFill>
        <p:spPr bwMode="auto">
          <a:xfrm>
            <a:off x="346075" y="1452563"/>
            <a:ext cx="3756025" cy="375602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44EA8AD-3CE9-4DC9-9EC9-E1F2426F31B1}"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106</a:t>
            </a:fld>
            <a:endParaRPr lang="en-US" altLang="en-US"/>
          </a:p>
        </p:txBody>
      </p:sp>
    </p:spTree>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txBox="1">
            <a:spLocks noChangeArrowheads="1"/>
          </p:cNvSpPr>
          <p:nvPr/>
        </p:nvSpPr>
        <p:spPr bwMode="auto">
          <a:xfrm>
            <a:off x="685800" y="20638"/>
            <a:ext cx="7772400" cy="752619"/>
          </a:xfrm>
          <a:prstGeom prst="rect">
            <a:avLst/>
          </a:prstGeom>
          <a:noFill/>
          <a:ln w="9525">
            <a:noFill/>
            <a:miter lim="800000"/>
            <a:headEnd/>
            <a:tailEnd/>
          </a:ln>
        </p:spPr>
        <p:txBody>
          <a:bodyPr anchor="ctr"/>
          <a:lstStyle/>
          <a:p>
            <a:pPr algn="ctr"/>
            <a:r>
              <a:rPr lang="en-US" altLang="en-US" sz="4400" b="1" dirty="0">
                <a:solidFill>
                  <a:srgbClr val="0000FF"/>
                </a:solidFill>
                <a:latin typeface="Calibri" pitchFamily="34" charset="0"/>
              </a:rPr>
              <a:t>HUB</a:t>
            </a:r>
          </a:p>
        </p:txBody>
      </p:sp>
      <p:pic>
        <p:nvPicPr>
          <p:cNvPr id="84996" name="Picture 2" descr="https://images-na.ssl-images-amazon.com/images/I/715NRWW6N0L.gif"/>
          <p:cNvPicPr>
            <a:picLocks noChangeAspect="1" noChangeArrowheads="1"/>
          </p:cNvPicPr>
          <p:nvPr/>
        </p:nvPicPr>
        <p:blipFill>
          <a:blip r:embed="rId2"/>
          <a:srcRect/>
          <a:stretch>
            <a:fillRect/>
          </a:stretch>
        </p:blipFill>
        <p:spPr bwMode="auto">
          <a:xfrm>
            <a:off x="6248400" y="5029200"/>
            <a:ext cx="2895600" cy="1828800"/>
          </a:xfrm>
          <a:prstGeom prst="rect">
            <a:avLst/>
          </a:prstGeom>
          <a:noFill/>
          <a:ln w="9525">
            <a:noFill/>
            <a:miter lim="800000"/>
            <a:headEnd/>
            <a:tailEnd/>
          </a:ln>
        </p:spPr>
      </p:pic>
      <p:sp>
        <p:nvSpPr>
          <p:cNvPr id="2" name="Rectangle 1"/>
          <p:cNvSpPr/>
          <p:nvPr/>
        </p:nvSpPr>
        <p:spPr>
          <a:xfrm>
            <a:off x="114300" y="636732"/>
            <a:ext cx="8724900" cy="5835444"/>
          </a:xfrm>
          <a:prstGeom prst="rect">
            <a:avLst/>
          </a:prstGeom>
        </p:spPr>
        <p:txBody>
          <a:bodyPr wrap="square">
            <a:spAutoFit/>
          </a:bodyPr>
          <a:lstStyle/>
          <a:p>
            <a:pPr algn="just">
              <a:defRPr/>
            </a:pPr>
            <a:r>
              <a:rPr lang="en-US" b="1" dirty="0"/>
              <a:t>A hub is basically a </a:t>
            </a:r>
            <a:r>
              <a:rPr lang="en-US" b="1" dirty="0">
                <a:solidFill>
                  <a:srgbClr val="C00000"/>
                </a:solidFill>
              </a:rPr>
              <a:t>multiport repeater</a:t>
            </a:r>
            <a:r>
              <a:rPr lang="en-US" b="1" dirty="0"/>
              <a:t>. A hub connects multiple wires coming from different branches. </a:t>
            </a:r>
            <a:r>
              <a:rPr lang="en-US" dirty="0"/>
              <a:t>For example, the connector in star topology which connects different stations. Hubs cannot filter data, so data packets are sent to all connected devices.  </a:t>
            </a:r>
          </a:p>
          <a:p>
            <a:pPr algn="just">
              <a:defRPr/>
            </a:pPr>
            <a:r>
              <a:rPr lang="en-US" dirty="0"/>
              <a:t>Also, they do not have intelligence to find out best path for data packets which leads to inefficiencies and wastage.</a:t>
            </a:r>
          </a:p>
          <a:p>
            <a:r>
              <a:rPr lang="en-US" altLang="en-US" b="1" dirty="0">
                <a:solidFill>
                  <a:prstClr val="black"/>
                </a:solidFill>
              </a:rPr>
              <a:t>Passive hub(Connector)-Below Layer 1.</a:t>
            </a:r>
          </a:p>
          <a:p>
            <a:r>
              <a:rPr lang="en-US" altLang="en-US" dirty="0">
                <a:solidFill>
                  <a:prstClr val="black"/>
                </a:solidFill>
              </a:rPr>
              <a:t>Merely connects cables on a network and provides no signal regeneration</a:t>
            </a:r>
          </a:p>
          <a:p>
            <a:r>
              <a:rPr lang="en-US" altLang="en-US" b="1" dirty="0">
                <a:solidFill>
                  <a:prstClr val="black"/>
                </a:solidFill>
              </a:rPr>
              <a:t>Active hubs(Repeater/Amplifier)-Layer 1 Device</a:t>
            </a:r>
          </a:p>
          <a:p>
            <a:r>
              <a:rPr lang="en-US" altLang="en-US" dirty="0">
                <a:solidFill>
                  <a:prstClr val="black"/>
                </a:solidFill>
              </a:rPr>
              <a:t>Amplify or repeat signals that pass through them</a:t>
            </a:r>
          </a:p>
          <a:p>
            <a:pPr>
              <a:lnSpc>
                <a:spcPct val="90000"/>
              </a:lnSpc>
            </a:pPr>
            <a:r>
              <a:rPr lang="en-US" altLang="en-US" b="1" dirty="0">
                <a:solidFill>
                  <a:prstClr val="black"/>
                </a:solidFill>
              </a:rPr>
              <a:t>Advantages</a:t>
            </a:r>
          </a:p>
          <a:p>
            <a:pPr>
              <a:lnSpc>
                <a:spcPct val="90000"/>
              </a:lnSpc>
            </a:pPr>
            <a:r>
              <a:rPr lang="en-US" altLang="en-US" dirty="0">
                <a:solidFill>
                  <a:prstClr val="black"/>
                </a:solidFill>
              </a:rPr>
              <a:t>1.Can extend a network’s total distance</a:t>
            </a:r>
          </a:p>
          <a:p>
            <a:pPr>
              <a:lnSpc>
                <a:spcPct val="90000"/>
              </a:lnSpc>
            </a:pPr>
            <a:r>
              <a:rPr lang="en-US" altLang="en-US" dirty="0">
                <a:solidFill>
                  <a:prstClr val="black"/>
                </a:solidFill>
              </a:rPr>
              <a:t>2.Do not seriously affect network performance</a:t>
            </a:r>
          </a:p>
          <a:p>
            <a:pPr>
              <a:lnSpc>
                <a:spcPct val="90000"/>
              </a:lnSpc>
            </a:pPr>
            <a:r>
              <a:rPr lang="en-US" altLang="en-US" dirty="0">
                <a:solidFill>
                  <a:prstClr val="black"/>
                </a:solidFill>
              </a:rPr>
              <a:t>3.Certain repeaters can connect networks using different physical media </a:t>
            </a:r>
          </a:p>
          <a:p>
            <a:pPr>
              <a:lnSpc>
                <a:spcPct val="90000"/>
              </a:lnSpc>
            </a:pPr>
            <a:r>
              <a:rPr lang="en-US" altLang="en-US" b="1" dirty="0">
                <a:solidFill>
                  <a:prstClr val="black"/>
                </a:solidFill>
              </a:rPr>
              <a:t>Disadvantages</a:t>
            </a:r>
          </a:p>
          <a:p>
            <a:pPr>
              <a:lnSpc>
                <a:spcPct val="90000"/>
              </a:lnSpc>
            </a:pPr>
            <a:r>
              <a:rPr lang="en-US" altLang="en-US" dirty="0">
                <a:solidFill>
                  <a:prstClr val="black"/>
                </a:solidFill>
              </a:rPr>
              <a:t>1.Cannot connect different network architectures, such as Token Ring and Ethernet</a:t>
            </a:r>
          </a:p>
          <a:p>
            <a:pPr>
              <a:lnSpc>
                <a:spcPct val="90000"/>
              </a:lnSpc>
            </a:pPr>
            <a:r>
              <a:rPr lang="en-US" altLang="en-US" dirty="0">
                <a:solidFill>
                  <a:prstClr val="black"/>
                </a:solidFill>
              </a:rPr>
              <a:t>2.Do not reduce network traffic</a:t>
            </a:r>
          </a:p>
          <a:p>
            <a:pPr>
              <a:lnSpc>
                <a:spcPct val="90000"/>
              </a:lnSpc>
            </a:pPr>
            <a:r>
              <a:rPr lang="en-US" altLang="en-US" dirty="0">
                <a:solidFill>
                  <a:prstClr val="black"/>
                </a:solidFill>
              </a:rPr>
              <a:t>3.They repeat everything they receive</a:t>
            </a:r>
          </a:p>
          <a:p>
            <a:pPr>
              <a:lnSpc>
                <a:spcPct val="90000"/>
              </a:lnSpc>
            </a:pPr>
            <a:r>
              <a:rPr lang="en-US" altLang="en-US" dirty="0">
                <a:solidFill>
                  <a:prstClr val="black"/>
                </a:solidFill>
              </a:rPr>
              <a:t>4.Do not segment the network</a:t>
            </a:r>
          </a:p>
          <a:p>
            <a:pPr>
              <a:lnSpc>
                <a:spcPct val="90000"/>
              </a:lnSpc>
            </a:pPr>
            <a:r>
              <a:rPr lang="en-US" altLang="en-US" dirty="0">
                <a:solidFill>
                  <a:prstClr val="black"/>
                </a:solidFill>
              </a:rPr>
              <a:t>5.Do not reformat data structures</a:t>
            </a:r>
          </a:p>
          <a:p>
            <a:pPr>
              <a:lnSpc>
                <a:spcPct val="90000"/>
              </a:lnSpc>
            </a:pPr>
            <a:r>
              <a:rPr lang="en-US" altLang="en-US" dirty="0">
                <a:solidFill>
                  <a:prstClr val="black"/>
                </a:solidFill>
              </a:rPr>
              <a:t>6.Cannot connect networks that require different types of frames</a:t>
            </a:r>
          </a:p>
          <a:p>
            <a:pPr algn="just">
              <a:defRPr/>
            </a:pPr>
            <a:endParaRPr lang="en-US" sz="1500" dirty="0"/>
          </a:p>
        </p:txBody>
      </p:sp>
      <p:sp>
        <p:nvSpPr>
          <p:cNvPr id="6" name="Date Placeholder 5"/>
          <p:cNvSpPr>
            <a:spLocks noGrp="1"/>
          </p:cNvSpPr>
          <p:nvPr>
            <p:ph type="dt" sz="half" idx="10"/>
          </p:nvPr>
        </p:nvSpPr>
        <p:spPr/>
        <p:txBody>
          <a:bodyPr/>
          <a:lstStyle/>
          <a:p>
            <a:pPr>
              <a:defRPr/>
            </a:pPr>
            <a:fld id="{96E52226-61A6-46B6-8974-D60B4DDEDE90}"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107</a:t>
            </a:fld>
            <a:endParaRPr lang="en-US" altLang="en-US"/>
          </a:p>
        </p:txBody>
      </p:sp>
    </p:spTree>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noChangeArrowheads="1"/>
          </p:cNvSpPr>
          <p:nvPr/>
        </p:nvSpPr>
        <p:spPr bwMode="auto">
          <a:xfrm>
            <a:off x="457200" y="1654177"/>
            <a:ext cx="8153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bridge operates in both the physical and the data link layer. </a:t>
            </a:r>
          </a:p>
          <a:p>
            <a:pPr algn="just" fontAlgn="base">
              <a:spcBef>
                <a:spcPct val="0"/>
              </a:spcBef>
              <a:spcAft>
                <a:spcPct val="0"/>
              </a:spcAft>
              <a:buFont typeface="Wingdings" panose="05000000000000000000" pitchFamily="2" charset="2"/>
              <a:buChar char="Ø"/>
            </a:pPr>
            <a:r>
              <a:rPr lang="en-IN" sz="1600" i="0" baseline="0" dirty="0">
                <a:solidFill>
                  <a:prstClr val="black"/>
                </a:solidFill>
                <a:cs typeface="Times New Roman" panose="02020603050405020304" pitchFamily="18" charset="0"/>
              </a:rPr>
              <a:t>As a physical layer device, it regenerates the signal it receives</a:t>
            </a:r>
            <a:r>
              <a:rPr lang="en-IN" sz="1600" b="0" i="0" baseline="0" dirty="0">
                <a:solidFill>
                  <a:prstClr val="black"/>
                </a:solidFill>
                <a:cs typeface="Times New Roman" panose="02020603050405020304" pitchFamily="18" charset="0"/>
              </a:rPr>
              <a:t>. (A repeater).</a:t>
            </a:r>
          </a:p>
          <a:p>
            <a:pPr algn="just" fontAlgn="base">
              <a:spcBef>
                <a:spcPct val="0"/>
              </a:spcBef>
              <a:spcAft>
                <a:spcPct val="0"/>
              </a:spcAft>
              <a:buFont typeface="Wingdings" panose="05000000000000000000" pitchFamily="2" charset="2"/>
              <a:buChar char="Ø"/>
            </a:pPr>
            <a:r>
              <a:rPr lang="en-IN" sz="1600" i="0" baseline="0" dirty="0">
                <a:solidFill>
                  <a:prstClr val="black"/>
                </a:solidFill>
                <a:cs typeface="Times New Roman" panose="02020603050405020304" pitchFamily="18" charset="0"/>
              </a:rPr>
              <a:t>As a data link layer device, the bridge can check the physical (MAC) addresses (source and destination) contained in the frame. A bridge connects different segments of the same LAN.</a:t>
            </a:r>
            <a:endParaRPr lang="en-IN" sz="1600" b="0" i="0" baseline="0" dirty="0">
              <a:solidFill>
                <a:prstClr val="black"/>
              </a:solidFill>
              <a:cs typeface="Times New Roman" panose="02020603050405020304" pitchFamily="18" charset="0"/>
            </a:endParaRPr>
          </a:p>
          <a:p>
            <a:pPr algn="just" fontAlgn="base">
              <a:spcBef>
                <a:spcPct val="0"/>
              </a:spcBef>
              <a:spcAft>
                <a:spcPct val="0"/>
              </a:spcAft>
              <a:buFont typeface="Wingdings" panose="05000000000000000000" pitchFamily="2" charset="2"/>
              <a:buChar char="Ø"/>
            </a:pPr>
            <a:r>
              <a:rPr lang="en-IN" sz="1600" i="0" baseline="0" dirty="0">
                <a:solidFill>
                  <a:prstClr val="black"/>
                </a:solidFill>
                <a:cs typeface="Times New Roman" panose="02020603050405020304" pitchFamily="18" charset="0"/>
              </a:rPr>
              <a:t>A bridge has filtering capability.</a:t>
            </a:r>
            <a:r>
              <a:rPr lang="en-IN" sz="1600" b="0" i="0" baseline="0" dirty="0">
                <a:solidFill>
                  <a:prstClr val="black"/>
                </a:solidFill>
                <a:cs typeface="Times New Roman" panose="02020603050405020304" pitchFamily="18" charset="0"/>
              </a:rPr>
              <a:t> It can check the destination address of a frame and decide if the frame should be forwarded or dropped. </a:t>
            </a:r>
          </a:p>
          <a:p>
            <a:pPr algn="just"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If the frame is to be forwarded, the decision must specify the port. A bridge has a table that maps addresses to ports.</a:t>
            </a:r>
          </a:p>
        </p:txBody>
      </p:sp>
      <p:sp>
        <p:nvSpPr>
          <p:cNvPr id="161795" name="Text Box 5"/>
          <p:cNvSpPr txBox="1">
            <a:spLocks noChangeArrowheads="1"/>
          </p:cNvSpPr>
          <p:nvPr/>
        </p:nvSpPr>
        <p:spPr bwMode="auto">
          <a:xfrm>
            <a:off x="2795588" y="862015"/>
            <a:ext cx="42033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fontAlgn="base">
              <a:spcBef>
                <a:spcPct val="0"/>
              </a:spcBef>
              <a:spcAft>
                <a:spcPct val="0"/>
              </a:spcAft>
            </a:pPr>
            <a:r>
              <a:rPr lang="en-US" i="0" baseline="0">
                <a:solidFill>
                  <a:srgbClr val="EA6312"/>
                </a:solidFill>
                <a:cs typeface="Times New Roman" panose="02020603050405020304" pitchFamily="18" charset="0"/>
              </a:rPr>
              <a:t>BRIDGES-Layer 2 Device</a:t>
            </a:r>
          </a:p>
        </p:txBody>
      </p:sp>
      <p:sp>
        <p:nvSpPr>
          <p:cNvPr id="4"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pic>
        <p:nvPicPr>
          <p:cNvPr id="1617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13202"/>
            <a:ext cx="6096000" cy="200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p:nvSpPr>
        <p:spPr bwMode="auto">
          <a:xfrm>
            <a:off x="2471737" y="6199188"/>
            <a:ext cx="4395788" cy="584775"/>
          </a:xfrm>
          <a:prstGeom prst="rect">
            <a:avLst/>
          </a:prstGeom>
          <a:solidFill>
            <a:srgbClr val="99FF33"/>
          </a:solidFill>
          <a:ln w="76200" algn="ctr">
            <a:noFill/>
            <a:miter lim="800000"/>
            <a:headEnd/>
            <a:tailEnd/>
          </a:ln>
          <a:effectLst/>
        </p:spPr>
        <p:txBody>
          <a:bodyPr>
            <a:spAutoFit/>
          </a:bodyPr>
          <a:lstStyle/>
          <a:p>
            <a:pPr algn="ctr" defTabSz="342900">
              <a:defRPr/>
            </a:pPr>
            <a:r>
              <a:rPr lang="en-US" sz="1600" dirty="0">
                <a:solidFill>
                  <a:srgbClr val="FF0000"/>
                </a:solidFill>
                <a:latin typeface="Century Gothic" panose="020B0502020202020204"/>
              </a:rPr>
              <a:t>A bridge has a table used in </a:t>
            </a:r>
            <a:br>
              <a:rPr lang="en-US" sz="1600" dirty="0">
                <a:solidFill>
                  <a:srgbClr val="FF0000"/>
                </a:solidFill>
                <a:latin typeface="Century Gothic" panose="020B0502020202020204"/>
              </a:rPr>
            </a:br>
            <a:r>
              <a:rPr lang="en-US" sz="1600" dirty="0">
                <a:solidFill>
                  <a:srgbClr val="FF0000"/>
                </a:solidFill>
                <a:latin typeface="Century Gothic" panose="020B0502020202020204"/>
              </a:rPr>
              <a:t>filtering decisions.</a:t>
            </a:r>
          </a:p>
        </p:txBody>
      </p:sp>
      <p:sp>
        <p:nvSpPr>
          <p:cNvPr id="7" name="Date Placeholder 6"/>
          <p:cNvSpPr>
            <a:spLocks noGrp="1"/>
          </p:cNvSpPr>
          <p:nvPr>
            <p:ph type="dt" sz="quarter" idx="10"/>
          </p:nvPr>
        </p:nvSpPr>
        <p:spPr/>
        <p:txBody>
          <a:bodyPr/>
          <a:lstStyle/>
          <a:p>
            <a:pPr>
              <a:defRPr/>
            </a:pPr>
            <a:fld id="{F872B0BE-9D37-477C-9C42-49531F2B7C7C}" type="datetime1">
              <a:rPr lang="en-US" smtClean="0">
                <a:solidFill>
                  <a:prstClr val="black">
                    <a:tint val="75000"/>
                  </a:prstClr>
                </a:solidFill>
              </a:rPr>
              <a:pPr>
                <a:defRPr/>
              </a:pPr>
              <a:t>3/14/2024</a:t>
            </a:fld>
            <a:endParaRPr lang="en-US">
              <a:solidFill>
                <a:prstClr val="black">
                  <a:tint val="75000"/>
                </a:prstClr>
              </a:solidFill>
            </a:endParaRPr>
          </a:p>
        </p:txBody>
      </p:sp>
      <p:sp>
        <p:nvSpPr>
          <p:cNvPr id="16180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F303A143-7DDB-41B8-8F02-5589B71140E8}" type="slidenum">
              <a:rPr lang="en-US" sz="2100" b="0" i="0">
                <a:solidFill>
                  <a:srgbClr val="FFFFFF"/>
                </a:solidFill>
              </a:rPr>
              <a:pPr/>
              <a:t>108</a:t>
            </a:fld>
            <a:endParaRPr lang="en-US" sz="2100" b="0" i="0">
              <a:solidFill>
                <a:srgbClr val="FFFFFF"/>
              </a:solidFill>
            </a:endParaRPr>
          </a:p>
        </p:txBody>
      </p:sp>
    </p:spTree>
    <p:extLst>
      <p:ext uri="{BB962C8B-B14F-4D97-AF65-F5344CB8AC3E}">
        <p14:creationId xmlns:p14="http://schemas.microsoft.com/office/powerpoint/2010/main" val="2509165255"/>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Line 2"/>
          <p:cNvSpPr>
            <a:spLocks noChangeShapeType="1"/>
          </p:cNvSpPr>
          <p:nvPr/>
        </p:nvSpPr>
        <p:spPr bwMode="auto">
          <a:xfrm>
            <a:off x="2085975" y="971550"/>
            <a:ext cx="4929188" cy="0"/>
          </a:xfrm>
          <a:prstGeom prst="line">
            <a:avLst/>
          </a:prstGeom>
          <a:noFill/>
          <a:ln w="76200">
            <a:solidFill>
              <a:schemeClr val="hlink"/>
            </a:solidFill>
            <a:round/>
            <a:headEnd/>
            <a:tailEnd/>
          </a:ln>
          <a:effectLst/>
        </p:spPr>
        <p:txBody>
          <a:bodyPr/>
          <a:lstStyle/>
          <a:p>
            <a:pPr defTabSz="342900">
              <a:defRPr/>
            </a:pPr>
            <a:endParaRPr lang="en-IN" sz="1350">
              <a:solidFill>
                <a:prstClr val="white"/>
              </a:solidFill>
              <a:latin typeface="Century Gothic" panose="020B0502020202020204"/>
            </a:endParaRPr>
          </a:p>
        </p:txBody>
      </p:sp>
      <p:sp>
        <p:nvSpPr>
          <p:cNvPr id="863235" name="Line 3"/>
          <p:cNvSpPr>
            <a:spLocks noChangeShapeType="1"/>
          </p:cNvSpPr>
          <p:nvPr/>
        </p:nvSpPr>
        <p:spPr bwMode="auto">
          <a:xfrm>
            <a:off x="2085975" y="1600200"/>
            <a:ext cx="4929188" cy="0"/>
          </a:xfrm>
          <a:prstGeom prst="line">
            <a:avLst/>
          </a:prstGeom>
          <a:noFill/>
          <a:ln w="19050">
            <a:solidFill>
              <a:schemeClr val="hlink"/>
            </a:solidFill>
            <a:round/>
            <a:headEnd/>
            <a:tailEnd/>
          </a:ln>
          <a:effectLst/>
        </p:spPr>
        <p:txBody>
          <a:bodyPr/>
          <a:lstStyle/>
          <a:p>
            <a:pPr defTabSz="342900">
              <a:defRPr/>
            </a:pPr>
            <a:endParaRPr lang="en-IN" sz="1350">
              <a:solidFill>
                <a:prstClr val="white"/>
              </a:solidFill>
              <a:latin typeface="Century Gothic" panose="020B0502020202020204"/>
            </a:endParaRPr>
          </a:p>
        </p:txBody>
      </p:sp>
      <p:sp>
        <p:nvSpPr>
          <p:cNvPr id="162820" name="Text Box 4"/>
          <p:cNvSpPr txBox="1">
            <a:spLocks noChangeArrowheads="1"/>
          </p:cNvSpPr>
          <p:nvPr/>
        </p:nvSpPr>
        <p:spPr bwMode="auto">
          <a:xfrm>
            <a:off x="2171700" y="1143000"/>
            <a:ext cx="25392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sz="1500" b="0" baseline="0">
                <a:solidFill>
                  <a:srgbClr val="FFFFFF"/>
                </a:solidFill>
              </a:rPr>
              <a:t>A bridge connecting two LANs</a:t>
            </a:r>
          </a:p>
        </p:txBody>
      </p:sp>
      <p:sp>
        <p:nvSpPr>
          <p:cNvPr id="863237" name="Line 5"/>
          <p:cNvSpPr>
            <a:spLocks noChangeShapeType="1"/>
          </p:cNvSpPr>
          <p:nvPr/>
        </p:nvSpPr>
        <p:spPr bwMode="auto">
          <a:xfrm>
            <a:off x="2085975" y="5600700"/>
            <a:ext cx="4929188" cy="0"/>
          </a:xfrm>
          <a:prstGeom prst="line">
            <a:avLst/>
          </a:prstGeom>
          <a:noFill/>
          <a:ln w="76200">
            <a:solidFill>
              <a:schemeClr val="hlink"/>
            </a:solidFill>
            <a:round/>
            <a:headEnd/>
            <a:tailEnd/>
          </a:ln>
          <a:effectLst/>
        </p:spPr>
        <p:txBody>
          <a:bodyPr/>
          <a:lstStyle/>
          <a:p>
            <a:pPr defTabSz="342900">
              <a:defRPr/>
            </a:pPr>
            <a:endParaRPr lang="en-IN" sz="1350">
              <a:solidFill>
                <a:prstClr val="white"/>
              </a:solidFill>
              <a:latin typeface="Century Gothic" panose="020B0502020202020204"/>
            </a:endParaRPr>
          </a:p>
        </p:txBody>
      </p:sp>
      <p:pic>
        <p:nvPicPr>
          <p:cNvPr id="16282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714502"/>
            <a:ext cx="6705600" cy="29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p:nvSpPr>
        <p:spPr bwMode="auto">
          <a:xfrm>
            <a:off x="2300288" y="4913315"/>
            <a:ext cx="4543425" cy="646331"/>
          </a:xfrm>
          <a:prstGeom prst="rect">
            <a:avLst/>
          </a:prstGeom>
          <a:solidFill>
            <a:srgbClr val="99FF33"/>
          </a:solidFill>
          <a:ln w="76200" algn="ctr">
            <a:noFill/>
            <a:miter lim="800000"/>
            <a:headEnd/>
            <a:tailEnd/>
          </a:ln>
          <a:effectLst/>
        </p:spPr>
        <p:txBody>
          <a:bodyPr>
            <a:spAutoFit/>
          </a:bodyPr>
          <a:lstStyle/>
          <a:p>
            <a:pPr algn="ctr" defTabSz="342900">
              <a:defRPr/>
            </a:pPr>
            <a:r>
              <a:rPr lang="en-US" dirty="0">
                <a:solidFill>
                  <a:srgbClr val="FF0000"/>
                </a:solidFill>
                <a:latin typeface="Century Gothic" panose="020B0502020202020204"/>
              </a:rPr>
              <a:t>A bridge does not change the physical (MAC) addresses in a frame</a:t>
            </a:r>
            <a:r>
              <a:rPr lang="en-US" dirty="0">
                <a:solidFill>
                  <a:prstClr val="white"/>
                </a:solidFill>
                <a:latin typeface="Century Gothic" panose="020B0502020202020204"/>
              </a:rPr>
              <a:t>.</a:t>
            </a:r>
          </a:p>
        </p:txBody>
      </p:sp>
      <p:sp>
        <p:nvSpPr>
          <p:cNvPr id="2" name="Date Placeholder 1"/>
          <p:cNvSpPr>
            <a:spLocks noGrp="1"/>
          </p:cNvSpPr>
          <p:nvPr>
            <p:ph type="dt" sz="quarter" idx="10"/>
          </p:nvPr>
        </p:nvSpPr>
        <p:spPr/>
        <p:txBody>
          <a:bodyPr/>
          <a:lstStyle/>
          <a:p>
            <a:pPr>
              <a:defRPr/>
            </a:pPr>
            <a:fld id="{08666589-20BC-460A-971F-1030F81D013B}" type="datetime1">
              <a:rPr lang="en-US" smtClean="0">
                <a:solidFill>
                  <a:prstClr val="black">
                    <a:tint val="75000"/>
                  </a:prstClr>
                </a:solidFill>
              </a:rPr>
              <a:pPr>
                <a:defRPr/>
              </a:pPr>
              <a:t>3/14/2024</a:t>
            </a:fld>
            <a:endParaRPr lang="en-US">
              <a:solidFill>
                <a:prstClr val="black">
                  <a:tint val="75000"/>
                </a:prstClr>
              </a:solidFill>
            </a:endParaRPr>
          </a:p>
        </p:txBody>
      </p:sp>
      <p:sp>
        <p:nvSpPr>
          <p:cNvPr id="1628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43CCE274-68C0-4B76-9D16-36F94E2B8D24}" type="slidenum">
              <a:rPr lang="en-US" sz="2100" b="0" i="0">
                <a:solidFill>
                  <a:srgbClr val="FFFFFF"/>
                </a:solidFill>
              </a:rPr>
              <a:pPr/>
              <a:t>109</a:t>
            </a:fld>
            <a:endParaRPr lang="en-US" sz="2100" b="0" i="0">
              <a:solidFill>
                <a:srgbClr val="FFFFFF"/>
              </a:solidFill>
            </a:endParaRPr>
          </a:p>
        </p:txBody>
      </p:sp>
      <p:sp>
        <p:nvSpPr>
          <p:cNvPr id="162827" name="Text Box 5"/>
          <p:cNvSpPr txBox="1">
            <a:spLocks noChangeArrowheads="1"/>
          </p:cNvSpPr>
          <p:nvPr/>
        </p:nvSpPr>
        <p:spPr bwMode="auto">
          <a:xfrm>
            <a:off x="3875486" y="27305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fontAlgn="base">
              <a:spcBef>
                <a:spcPct val="0"/>
              </a:spcBef>
              <a:spcAft>
                <a:spcPct val="0"/>
              </a:spcAft>
            </a:pPr>
            <a:r>
              <a:rPr lang="en-US" i="0" baseline="0">
                <a:solidFill>
                  <a:srgbClr val="EA6312"/>
                </a:solidFill>
                <a:cs typeface="Times New Roman" panose="02020603050405020304" pitchFamily="18" charset="0"/>
              </a:rPr>
              <a:t>BRIDGES</a:t>
            </a:r>
          </a:p>
        </p:txBody>
      </p:sp>
    </p:spTree>
    <p:extLst>
      <p:ext uri="{BB962C8B-B14F-4D97-AF65-F5344CB8AC3E}">
        <p14:creationId xmlns:p14="http://schemas.microsoft.com/office/powerpoint/2010/main" val="28795715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762000" y="206375"/>
            <a:ext cx="7886700" cy="993775"/>
          </a:xfrm>
        </p:spPr>
        <p:txBody>
          <a:bodyPr/>
          <a:lstStyle/>
          <a:p>
            <a:r>
              <a:rPr lang="en-US" altLang="en-US" sz="3200" b="1" dirty="0">
                <a:solidFill>
                  <a:srgbClr val="0000FF"/>
                </a:solidFill>
              </a:rPr>
              <a:t>Criteria for a Data Communication Network</a:t>
            </a:r>
          </a:p>
        </p:txBody>
      </p:sp>
      <p:sp>
        <p:nvSpPr>
          <p:cNvPr id="12291" name="Content Placeholder 5"/>
          <p:cNvSpPr>
            <a:spLocks noGrp="1"/>
          </p:cNvSpPr>
          <p:nvPr>
            <p:ph idx="1"/>
          </p:nvPr>
        </p:nvSpPr>
        <p:spPr>
          <a:xfrm>
            <a:off x="457200" y="1204913"/>
            <a:ext cx="8305800" cy="5151437"/>
          </a:xfrm>
        </p:spPr>
        <p:txBody>
          <a:bodyPr/>
          <a:lstStyle/>
          <a:p>
            <a:r>
              <a:rPr lang="en-US" altLang="en-US" sz="2800" dirty="0"/>
              <a:t>Performance</a:t>
            </a:r>
          </a:p>
          <a:p>
            <a:pPr marL="457200" lvl="1" indent="0" algn="just">
              <a:buNone/>
            </a:pPr>
            <a:r>
              <a:rPr lang="en-US" altLang="en-US" sz="1800" b="1" dirty="0"/>
              <a:t>Performance</a:t>
            </a:r>
            <a:r>
              <a:rPr lang="en-US" altLang="en-US" sz="1800" dirty="0"/>
              <a:t> is defined as the rate of transferring (error free) data. It is measured by the Response Time and Transit Time. </a:t>
            </a:r>
          </a:p>
          <a:p>
            <a:pPr marL="457200" lvl="1" indent="0" algn="just">
              <a:buNone/>
            </a:pPr>
            <a:r>
              <a:rPr lang="en-US" sz="1800" b="1" dirty="0"/>
              <a:t>Transit Time-</a:t>
            </a:r>
            <a:r>
              <a:rPr lang="en-US" sz="1800" dirty="0"/>
              <a:t>Time required for data to travel from one node to another.</a:t>
            </a:r>
          </a:p>
          <a:p>
            <a:pPr marL="457200" lvl="1" indent="0" algn="just">
              <a:buNone/>
            </a:pPr>
            <a:r>
              <a:rPr lang="en-US" altLang="en-US" sz="1800" b="1" dirty="0"/>
              <a:t>Response Time </a:t>
            </a:r>
            <a:r>
              <a:rPr lang="en-US" altLang="en-US" sz="1800" dirty="0"/>
              <a:t>is the elapsed time between the end of an inquiry and the beginning of a response. Request a file transfer and start the file transfer. Factors that affect Response Time are:</a:t>
            </a:r>
          </a:p>
          <a:p>
            <a:pPr marL="457200" lvl="1" indent="0" algn="just">
              <a:buNone/>
            </a:pPr>
            <a:r>
              <a:rPr lang="en-US" altLang="en-US" sz="1800" dirty="0"/>
              <a:t>Number of </a:t>
            </a:r>
            <a:r>
              <a:rPr lang="en-US" altLang="en-US" sz="1800" b="1" dirty="0"/>
              <a:t>Users</a:t>
            </a:r>
            <a:r>
              <a:rPr lang="en-US" altLang="en-US" sz="1800" dirty="0"/>
              <a:t>: More users on a network - slower the network will run</a:t>
            </a:r>
          </a:p>
          <a:p>
            <a:pPr marL="457200" lvl="1" indent="0" algn="just">
              <a:buNone/>
            </a:pPr>
            <a:r>
              <a:rPr lang="en-US" altLang="en-US" sz="1800" b="1" dirty="0"/>
              <a:t>Transmission Speed</a:t>
            </a:r>
            <a:r>
              <a:rPr lang="en-US" altLang="en-US" sz="1800" dirty="0"/>
              <a:t>: speed that data will be transmitted measured in bits per second (bps)</a:t>
            </a:r>
          </a:p>
          <a:p>
            <a:pPr marL="457200" lvl="1" indent="0" algn="just">
              <a:buNone/>
            </a:pPr>
            <a:r>
              <a:rPr lang="en-US" altLang="en-US" sz="1800" b="1" dirty="0"/>
              <a:t>Media Type</a:t>
            </a:r>
            <a:r>
              <a:rPr lang="en-US" altLang="en-US" sz="1800" dirty="0"/>
              <a:t>: Type of physical connection used to connect nodes together</a:t>
            </a:r>
          </a:p>
          <a:p>
            <a:pPr marL="457200" lvl="1" indent="0" algn="just">
              <a:buNone/>
            </a:pPr>
            <a:r>
              <a:rPr lang="en-US" altLang="en-US" sz="1800" b="1" dirty="0"/>
              <a:t>Hardware Type</a:t>
            </a:r>
            <a:r>
              <a:rPr lang="en-US" altLang="en-US" sz="1800" dirty="0"/>
              <a:t>: Slow computers such as XT or fast such as Pentiums</a:t>
            </a:r>
          </a:p>
          <a:p>
            <a:pPr marL="457200" lvl="1" indent="0" algn="just">
              <a:buNone/>
            </a:pPr>
            <a:r>
              <a:rPr lang="en-US" altLang="en-US" sz="1800" b="1" dirty="0"/>
              <a:t>Software Program</a:t>
            </a:r>
            <a:r>
              <a:rPr lang="en-US" altLang="en-US" sz="1800" dirty="0"/>
              <a:t>: How well is the network operating system (NOS) written</a:t>
            </a:r>
          </a:p>
          <a:p>
            <a:r>
              <a:rPr lang="en-US" altLang="en-US" sz="2800" dirty="0"/>
              <a:t>Consistency</a:t>
            </a:r>
          </a:p>
          <a:p>
            <a:pPr lvl="1"/>
            <a:r>
              <a:rPr lang="en-US" altLang="en-US" sz="1800" dirty="0"/>
              <a:t>Consistency is the predictability of response time and accuracy of data.</a:t>
            </a:r>
          </a:p>
        </p:txBody>
      </p:sp>
      <p:sp>
        <p:nvSpPr>
          <p:cNvPr id="6" name="Date Placeholder 5"/>
          <p:cNvSpPr>
            <a:spLocks noGrp="1"/>
          </p:cNvSpPr>
          <p:nvPr>
            <p:ph type="dt" sz="half" idx="10"/>
          </p:nvPr>
        </p:nvSpPr>
        <p:spPr/>
        <p:txBody>
          <a:bodyPr/>
          <a:lstStyle/>
          <a:p>
            <a:pPr>
              <a:defRPr/>
            </a:pPr>
            <a:fld id="{0E1E66C5-6945-4792-A5EB-C4A6E6F2F7F4}"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11</a:t>
            </a:fld>
            <a:endParaRPr lang="en-US" altLang="en-US"/>
          </a:p>
        </p:txBody>
      </p:sp>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txBox="1">
            <a:spLocks noChangeArrowheads="1"/>
          </p:cNvSpPr>
          <p:nvPr/>
        </p:nvSpPr>
        <p:spPr bwMode="auto">
          <a:xfrm>
            <a:off x="685800" y="20638"/>
            <a:ext cx="7772400" cy="1470025"/>
          </a:xfrm>
          <a:prstGeom prst="rect">
            <a:avLst/>
          </a:prstGeom>
          <a:noFill/>
          <a:ln w="9525">
            <a:noFill/>
            <a:miter lim="800000"/>
            <a:headEnd/>
            <a:tailEnd/>
          </a:ln>
        </p:spPr>
        <p:txBody>
          <a:bodyPr anchor="ctr"/>
          <a:lstStyle/>
          <a:p>
            <a:pPr algn="ctr"/>
            <a:r>
              <a:rPr lang="en-US" altLang="en-US" sz="4400" b="1">
                <a:solidFill>
                  <a:srgbClr val="0000FF"/>
                </a:solidFill>
                <a:latin typeface="Calibri" pitchFamily="34" charset="0"/>
              </a:rPr>
              <a:t>NETWORK BRIDGE</a:t>
            </a:r>
          </a:p>
        </p:txBody>
      </p:sp>
      <p:sp>
        <p:nvSpPr>
          <p:cNvPr id="2" name="Rectangle 1"/>
          <p:cNvSpPr/>
          <p:nvPr/>
        </p:nvSpPr>
        <p:spPr>
          <a:xfrm>
            <a:off x="4267200" y="1463675"/>
            <a:ext cx="4572000" cy="4524375"/>
          </a:xfrm>
          <a:prstGeom prst="rect">
            <a:avLst/>
          </a:prstGeom>
        </p:spPr>
        <p:txBody>
          <a:bodyPr>
            <a:spAutoFit/>
          </a:bodyPr>
          <a:lstStyle/>
          <a:p>
            <a:pPr algn="just">
              <a:defRPr/>
            </a:pPr>
            <a:r>
              <a:rPr lang="en-US" sz="2400" b="1" dirty="0">
                <a:latin typeface="+mn-lt"/>
              </a:rPr>
              <a:t>A network bridge is a product that connects a local area network (LAN) to another local area network that uses the same protocol.</a:t>
            </a:r>
            <a:endParaRPr lang="en-US" sz="2400" dirty="0">
              <a:latin typeface="+mn-lt"/>
            </a:endParaRPr>
          </a:p>
          <a:p>
            <a:pPr algn="just">
              <a:defRPr/>
            </a:pPr>
            <a:r>
              <a:rPr lang="en-US" sz="2400" dirty="0">
                <a:latin typeface="+mn-lt"/>
              </a:rPr>
              <a:t>Bridges are similar to—but more intelligent than—simple repeaters, which also extend signal range. It has a single input and single output port, thus making it a 2 port device.</a:t>
            </a:r>
          </a:p>
          <a:p>
            <a:pPr algn="just">
              <a:defRPr/>
            </a:pPr>
            <a:endParaRPr lang="en-US" sz="2400" dirty="0">
              <a:latin typeface="+mn-lt"/>
            </a:endParaRPr>
          </a:p>
        </p:txBody>
      </p:sp>
      <p:pic>
        <p:nvPicPr>
          <p:cNvPr id="88069" name="Picture 2" descr="http://images.slideplayer.com/32/9918293/slides/slide_5.jpg"/>
          <p:cNvPicPr>
            <a:picLocks noChangeAspect="1" noChangeArrowheads="1"/>
          </p:cNvPicPr>
          <p:nvPr/>
        </p:nvPicPr>
        <p:blipFill>
          <a:blip r:embed="rId2"/>
          <a:srcRect l="50000" t="30740" r="14166" b="8519"/>
          <a:stretch>
            <a:fillRect/>
          </a:stretch>
        </p:blipFill>
        <p:spPr bwMode="auto">
          <a:xfrm>
            <a:off x="685800" y="1873250"/>
            <a:ext cx="3276600" cy="31242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9C64E1C1-DAA0-4A23-9951-BECEAE0B9A52}"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110</a:t>
            </a:fld>
            <a:endParaRPr lang="en-US" altLang="en-US"/>
          </a:p>
        </p:txBody>
      </p:sp>
    </p:spTree>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txBox="1">
            <a:spLocks noChangeArrowheads="1"/>
          </p:cNvSpPr>
          <p:nvPr/>
        </p:nvSpPr>
        <p:spPr bwMode="auto">
          <a:xfrm>
            <a:off x="685800" y="20638"/>
            <a:ext cx="7772400" cy="1470025"/>
          </a:xfrm>
          <a:prstGeom prst="rect">
            <a:avLst/>
          </a:prstGeom>
          <a:noFill/>
          <a:ln w="9525">
            <a:noFill/>
            <a:miter lim="800000"/>
            <a:headEnd/>
            <a:tailEnd/>
          </a:ln>
        </p:spPr>
        <p:txBody>
          <a:bodyPr anchor="ctr"/>
          <a:lstStyle/>
          <a:p>
            <a:pPr algn="ctr"/>
            <a:r>
              <a:rPr lang="en-US" altLang="en-US" sz="4400" b="1" dirty="0">
                <a:solidFill>
                  <a:srgbClr val="0000FF"/>
                </a:solidFill>
                <a:latin typeface="Calibri" pitchFamily="34" charset="0"/>
              </a:rPr>
              <a:t>SWITCH</a:t>
            </a:r>
          </a:p>
        </p:txBody>
      </p:sp>
      <p:sp>
        <p:nvSpPr>
          <p:cNvPr id="2" name="Rectangle 1"/>
          <p:cNvSpPr/>
          <p:nvPr/>
        </p:nvSpPr>
        <p:spPr>
          <a:xfrm>
            <a:off x="228600" y="1066800"/>
            <a:ext cx="8686800" cy="5201424"/>
          </a:xfrm>
          <a:prstGeom prst="rect">
            <a:avLst/>
          </a:prstGeom>
        </p:spPr>
        <p:txBody>
          <a:bodyPr wrap="square">
            <a:spAutoFit/>
          </a:bodyPr>
          <a:lstStyle/>
          <a:p>
            <a:pPr algn="just">
              <a:defRPr/>
            </a:pPr>
            <a:r>
              <a:rPr lang="en-US" sz="2400" b="1" dirty="0">
                <a:latin typeface="+mn-lt"/>
              </a:rPr>
              <a:t>A switch is a multi port bridge with a buffer and a design that can boost its efficiency(large number of  ports imply less traffic) and performance. </a:t>
            </a:r>
          </a:p>
          <a:p>
            <a:pPr algn="just">
              <a:defRPr/>
            </a:pPr>
            <a:endParaRPr lang="en-US" sz="2400" dirty="0">
              <a:latin typeface="+mn-lt"/>
            </a:endParaRPr>
          </a:p>
          <a:p>
            <a:pPr algn="just">
              <a:defRPr/>
            </a:pPr>
            <a:r>
              <a:rPr lang="en-US" sz="2000" dirty="0">
                <a:latin typeface="+mn-lt"/>
              </a:rPr>
              <a:t>Switch is a data link layer device. Switch can perform error checking before forwarding data, that makes it very efficient as it does not forward packets that have errors and  forward good packets selectively to correct port only.  In other words, switch divides collision domain of hosts, but broadcast domain remains same.</a:t>
            </a:r>
          </a:p>
          <a:p>
            <a:pPr algn="just" defTabSz="342900">
              <a:defRPr/>
            </a:pPr>
            <a:r>
              <a:rPr lang="en-IN" sz="1600" dirty="0">
                <a:solidFill>
                  <a:prstClr val="black"/>
                </a:solidFill>
                <a:latin typeface="Times New Roman" panose="02020603050405020304" pitchFamily="18" charset="0"/>
                <a:cs typeface="Times New Roman" pitchFamily="18" charset="0"/>
              </a:rPr>
              <a:t>A Switch operates in both the physical and the data link layer. </a:t>
            </a:r>
          </a:p>
          <a:p>
            <a:pPr defTabSz="342900">
              <a:defRPr/>
            </a:pPr>
            <a:r>
              <a:rPr lang="en-US" altLang="en-US" sz="1600" b="1" dirty="0">
                <a:solidFill>
                  <a:prstClr val="black"/>
                </a:solidFill>
                <a:latin typeface="Times New Roman" panose="02020603050405020304" pitchFamily="18" charset="0"/>
                <a:cs typeface="Times New Roman" pitchFamily="18" charset="0"/>
              </a:rPr>
              <a:t>Increase network performance by reducing the number of frames transmitted to the rest of the network. </a:t>
            </a:r>
            <a:r>
              <a:rPr lang="en-US" altLang="en-US" sz="1600" dirty="0">
                <a:solidFill>
                  <a:prstClr val="black"/>
                </a:solidFill>
                <a:latin typeface="Times New Roman" panose="02020603050405020304" pitchFamily="18" charset="0"/>
                <a:cs typeface="Times New Roman" pitchFamily="18" charset="0"/>
              </a:rPr>
              <a:t>Switch opens a virtual circuit between the source and the destination.</a:t>
            </a:r>
          </a:p>
          <a:p>
            <a:pPr marL="214313" indent="-214313" defTabSz="342900">
              <a:buFont typeface="Arial" panose="020B0604020202020204" pitchFamily="34" charset="0"/>
              <a:buChar char="•"/>
              <a:defRPr/>
            </a:pPr>
            <a:r>
              <a:rPr lang="en-US" altLang="en-US" sz="1600" dirty="0">
                <a:solidFill>
                  <a:prstClr val="black"/>
                </a:solidFill>
                <a:latin typeface="Times New Roman" panose="02020603050405020304" pitchFamily="18" charset="0"/>
                <a:cs typeface="Times New Roman" pitchFamily="18" charset="0"/>
              </a:rPr>
              <a:t>When two machines have a virtual circuit. They do not have to share the bandwidth with any other computers</a:t>
            </a:r>
          </a:p>
          <a:p>
            <a:pPr marL="214313" indent="-214313" defTabSz="342900">
              <a:buFont typeface="Arial" panose="020B0604020202020204" pitchFamily="34" charset="0"/>
              <a:buChar char="•"/>
              <a:defRPr/>
            </a:pPr>
            <a:r>
              <a:rPr lang="en-US" altLang="en-US" sz="1600" dirty="0">
                <a:solidFill>
                  <a:prstClr val="black"/>
                </a:solidFill>
                <a:latin typeface="Times New Roman" panose="02020603050405020304" pitchFamily="18" charset="0"/>
                <a:cs typeface="Times New Roman" pitchFamily="18" charset="0"/>
              </a:rPr>
              <a:t>Multiple virtual circuits can be in use at the same time, each with its own full bandwidth Called “switched bandwidth”</a:t>
            </a:r>
          </a:p>
          <a:p>
            <a:pPr algn="just">
              <a:defRPr/>
            </a:pPr>
            <a:endParaRPr lang="en-US" sz="2400" dirty="0">
              <a:latin typeface="+mn-lt"/>
            </a:endParaRPr>
          </a:p>
        </p:txBody>
      </p:sp>
      <p:pic>
        <p:nvPicPr>
          <p:cNvPr id="86021" name="Picture 2" descr="https://www.engeniustech.com/wp-content/uploads/2016/11/xews7952fp.png.pagespeed.ic.1vbl8kMnLZ.png"/>
          <p:cNvPicPr>
            <a:picLocks noChangeAspect="1" noChangeArrowheads="1"/>
          </p:cNvPicPr>
          <p:nvPr/>
        </p:nvPicPr>
        <p:blipFill>
          <a:blip r:embed="rId2" cstate="print"/>
          <a:srcRect/>
          <a:stretch>
            <a:fillRect/>
          </a:stretch>
        </p:blipFill>
        <p:spPr bwMode="auto">
          <a:xfrm>
            <a:off x="5202237" y="5486400"/>
            <a:ext cx="3941763" cy="172402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27B20AE9-1963-4246-9CB4-8C6D9DB4FDB1}"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111</a:t>
            </a:fld>
            <a:endParaRPr lang="en-US" altLang="en-US"/>
          </a:p>
        </p:txBody>
      </p:sp>
    </p:spTree>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p:cNvSpPr>
            <a:spLocks noChangeArrowheads="1"/>
          </p:cNvSpPr>
          <p:nvPr/>
        </p:nvSpPr>
        <p:spPr bwMode="auto">
          <a:xfrm>
            <a:off x="838200" y="1654175"/>
            <a:ext cx="7315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router is a three-layer device that routes packets based on their logical addresses (host-to-host addressing). </a:t>
            </a:r>
          </a:p>
          <a:p>
            <a:pPr fontAlgn="base">
              <a:spcBef>
                <a:spcPct val="0"/>
              </a:spcBef>
              <a:spcAft>
                <a:spcPct val="0"/>
              </a:spcAft>
            </a:pPr>
            <a:endParaRPr lang="en-IN" sz="1600" b="0" i="0" baseline="0" dirty="0">
              <a:solidFill>
                <a:prstClr val="black"/>
              </a:solidFill>
              <a:cs typeface="Times New Roman" panose="02020603050405020304" pitchFamily="18" charset="0"/>
            </a:endParaRPr>
          </a:p>
          <a:p>
            <a:pPr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A router normally connects LANs and WANs in the Internet and has a routing table that is used for making decisions about the route. </a:t>
            </a:r>
          </a:p>
          <a:p>
            <a:pPr fontAlgn="base">
              <a:spcBef>
                <a:spcPct val="0"/>
              </a:spcBef>
              <a:spcAft>
                <a:spcPct val="0"/>
              </a:spcAft>
            </a:pPr>
            <a:endParaRPr lang="en-IN" sz="1600" b="0" i="0" baseline="0" dirty="0">
              <a:solidFill>
                <a:prstClr val="black"/>
              </a:solidFill>
              <a:cs typeface="Times New Roman" panose="02020603050405020304" pitchFamily="18" charset="0"/>
            </a:endParaRPr>
          </a:p>
          <a:p>
            <a:pPr fontAlgn="base">
              <a:spcBef>
                <a:spcPct val="0"/>
              </a:spcBef>
              <a:spcAft>
                <a:spcPct val="0"/>
              </a:spcAft>
              <a:buFont typeface="Wingdings" panose="05000000000000000000" pitchFamily="2" charset="2"/>
              <a:buChar char="Ø"/>
            </a:pPr>
            <a:r>
              <a:rPr lang="en-IN" sz="1600" b="0" i="0" baseline="0" dirty="0">
                <a:solidFill>
                  <a:prstClr val="black"/>
                </a:solidFill>
                <a:cs typeface="Times New Roman" panose="02020603050405020304" pitchFamily="18" charset="0"/>
              </a:rPr>
              <a:t>The routing tables are normally dynamic and are updated using routing protocols</a:t>
            </a:r>
          </a:p>
        </p:txBody>
      </p:sp>
      <p:sp>
        <p:nvSpPr>
          <p:cNvPr id="165891" name="Text Box 5"/>
          <p:cNvSpPr txBox="1">
            <a:spLocks noChangeArrowheads="1"/>
          </p:cNvSpPr>
          <p:nvPr/>
        </p:nvSpPr>
        <p:spPr bwMode="auto">
          <a:xfrm>
            <a:off x="2689624" y="946152"/>
            <a:ext cx="502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i="0" baseline="0">
                <a:solidFill>
                  <a:srgbClr val="EA6312"/>
                </a:solidFill>
                <a:cs typeface="Times New Roman" panose="02020603050405020304" pitchFamily="18" charset="0"/>
              </a:rPr>
              <a:t>ROUTERS-LAYER 3 DEVICE</a:t>
            </a:r>
          </a:p>
        </p:txBody>
      </p:sp>
      <p:sp>
        <p:nvSpPr>
          <p:cNvPr id="4"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pic>
        <p:nvPicPr>
          <p:cNvPr id="16589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3630613"/>
            <a:ext cx="3200399"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843340"/>
            <a:ext cx="306109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quarter" idx="10"/>
          </p:nvPr>
        </p:nvSpPr>
        <p:spPr/>
        <p:txBody>
          <a:bodyPr/>
          <a:lstStyle/>
          <a:p>
            <a:pPr>
              <a:defRPr/>
            </a:pPr>
            <a:fld id="{AA61B522-3D97-4A85-9462-C425EB5D963F}" type="datetime1">
              <a:rPr lang="en-US" smtClean="0">
                <a:solidFill>
                  <a:prstClr val="black">
                    <a:tint val="75000"/>
                  </a:prstClr>
                </a:solidFill>
              </a:rPr>
              <a:pPr>
                <a:defRPr/>
              </a:pPr>
              <a:t>3/14/2024</a:t>
            </a:fld>
            <a:endParaRPr lang="en-US">
              <a:solidFill>
                <a:prstClr val="black">
                  <a:tint val="75000"/>
                </a:prstClr>
              </a:solidFill>
            </a:endParaRPr>
          </a:p>
        </p:txBody>
      </p:sp>
      <p:sp>
        <p:nvSpPr>
          <p:cNvPr id="16589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1E66A7B0-63EF-48EB-8E4B-3108D6C8E3C3}" type="slidenum">
              <a:rPr lang="en-US" sz="2100" b="0" i="0">
                <a:solidFill>
                  <a:srgbClr val="FFFFFF"/>
                </a:solidFill>
              </a:rPr>
              <a:pPr/>
              <a:t>112</a:t>
            </a:fld>
            <a:endParaRPr lang="en-US" sz="2100" b="0" i="0">
              <a:solidFill>
                <a:srgbClr val="FFFFFF"/>
              </a:solidFill>
            </a:endParaRPr>
          </a:p>
        </p:txBody>
      </p:sp>
    </p:spTree>
    <p:extLst>
      <p:ext uri="{BB962C8B-B14F-4D97-AF65-F5344CB8AC3E}">
        <p14:creationId xmlns:p14="http://schemas.microsoft.com/office/powerpoint/2010/main" val="2439734851"/>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978027"/>
            <a:ext cx="6858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5" name="Text Box 4"/>
          <p:cNvSpPr txBox="1">
            <a:spLocks noChangeArrowheads="1"/>
          </p:cNvSpPr>
          <p:nvPr/>
        </p:nvSpPr>
        <p:spPr bwMode="auto">
          <a:xfrm>
            <a:off x="3114675" y="1028702"/>
            <a:ext cx="39998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sz="2400" b="0" i="0" baseline="0">
                <a:solidFill>
                  <a:srgbClr val="EA6312"/>
                </a:solidFill>
                <a:latin typeface="Century Gothic" panose="020B0502020202020204" pitchFamily="34" charset="0"/>
              </a:rPr>
              <a:t>A Router in the OSI Model</a:t>
            </a:r>
          </a:p>
        </p:txBody>
      </p:sp>
      <p:sp>
        <p:nvSpPr>
          <p:cNvPr id="4"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sp>
        <p:nvSpPr>
          <p:cNvPr id="2" name="Date Placeholder 1"/>
          <p:cNvSpPr>
            <a:spLocks noGrp="1"/>
          </p:cNvSpPr>
          <p:nvPr>
            <p:ph type="dt" sz="quarter" idx="10"/>
          </p:nvPr>
        </p:nvSpPr>
        <p:spPr/>
        <p:txBody>
          <a:bodyPr/>
          <a:lstStyle/>
          <a:p>
            <a:pPr>
              <a:defRPr/>
            </a:pPr>
            <a:fld id="{148F80BB-51B7-4BE2-9262-1DD54602C483}" type="datetime1">
              <a:rPr lang="en-US" smtClean="0">
                <a:solidFill>
                  <a:prstClr val="black">
                    <a:tint val="75000"/>
                  </a:prstClr>
                </a:solidFill>
              </a:rPr>
              <a:pPr>
                <a:defRPr/>
              </a:pPr>
              <a:t>3/14/2024</a:t>
            </a:fld>
            <a:endParaRPr lang="en-US">
              <a:solidFill>
                <a:prstClr val="black">
                  <a:tint val="75000"/>
                </a:prstClr>
              </a:solidFill>
            </a:endParaRPr>
          </a:p>
        </p:txBody>
      </p:sp>
      <p:sp>
        <p:nvSpPr>
          <p:cNvPr id="1669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03123960-55FB-4A4E-9CE9-32520F3AD137}" type="slidenum">
              <a:rPr lang="en-US" sz="2100" b="0" i="0">
                <a:solidFill>
                  <a:srgbClr val="FFFFFF"/>
                </a:solidFill>
              </a:rPr>
              <a:pPr/>
              <a:t>113</a:t>
            </a:fld>
            <a:endParaRPr lang="en-US" sz="2100" b="0" i="0">
              <a:solidFill>
                <a:srgbClr val="FFFFFF"/>
              </a:solidFill>
            </a:endParaRPr>
          </a:p>
        </p:txBody>
      </p:sp>
    </p:spTree>
    <p:extLst>
      <p:ext uri="{BB962C8B-B14F-4D97-AF65-F5344CB8AC3E}">
        <p14:creationId xmlns:p14="http://schemas.microsoft.com/office/powerpoint/2010/main" val="4186433485"/>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 result for ROUTER"/>
          <p:cNvPicPr>
            <a:picLocks noChangeAspect="1" noChangeArrowheads="1"/>
          </p:cNvPicPr>
          <p:nvPr/>
        </p:nvPicPr>
        <p:blipFill>
          <a:blip r:embed="rId2"/>
          <a:srcRect/>
          <a:stretch>
            <a:fillRect/>
          </a:stretch>
        </p:blipFill>
        <p:spPr bwMode="auto">
          <a:xfrm>
            <a:off x="262649" y="2247901"/>
            <a:ext cx="3852151" cy="2171699"/>
          </a:xfrm>
          <a:prstGeom prst="rect">
            <a:avLst/>
          </a:prstGeom>
          <a:noFill/>
          <a:ln w="9525">
            <a:noFill/>
            <a:miter lim="800000"/>
            <a:headEnd/>
            <a:tailEnd/>
          </a:ln>
        </p:spPr>
      </p:pic>
      <p:sp>
        <p:nvSpPr>
          <p:cNvPr id="87043" name="Rectangle 2"/>
          <p:cNvSpPr txBox="1">
            <a:spLocks noChangeArrowheads="1"/>
          </p:cNvSpPr>
          <p:nvPr/>
        </p:nvSpPr>
        <p:spPr bwMode="auto">
          <a:xfrm>
            <a:off x="685800" y="20638"/>
            <a:ext cx="7772400" cy="1470025"/>
          </a:xfrm>
          <a:prstGeom prst="rect">
            <a:avLst/>
          </a:prstGeom>
          <a:noFill/>
          <a:ln w="9525">
            <a:noFill/>
            <a:miter lim="800000"/>
            <a:headEnd/>
            <a:tailEnd/>
          </a:ln>
        </p:spPr>
        <p:txBody>
          <a:bodyPr anchor="ctr"/>
          <a:lstStyle/>
          <a:p>
            <a:pPr algn="ctr"/>
            <a:r>
              <a:rPr lang="en-US" altLang="en-US" sz="4400" b="1">
                <a:solidFill>
                  <a:srgbClr val="0000FF"/>
                </a:solidFill>
                <a:latin typeface="Calibri" pitchFamily="34" charset="0"/>
              </a:rPr>
              <a:t>ROUTERS</a:t>
            </a:r>
          </a:p>
        </p:txBody>
      </p:sp>
      <p:sp>
        <p:nvSpPr>
          <p:cNvPr id="2" name="Rectangle 1"/>
          <p:cNvSpPr/>
          <p:nvPr/>
        </p:nvSpPr>
        <p:spPr>
          <a:xfrm>
            <a:off x="4267200" y="1219200"/>
            <a:ext cx="4572000" cy="4894263"/>
          </a:xfrm>
          <a:prstGeom prst="rect">
            <a:avLst/>
          </a:prstGeom>
        </p:spPr>
        <p:txBody>
          <a:bodyPr>
            <a:spAutoFit/>
          </a:bodyPr>
          <a:lstStyle/>
          <a:p>
            <a:pPr algn="just">
              <a:defRPr/>
            </a:pPr>
            <a:r>
              <a:rPr lang="en-US" sz="2400" b="1" dirty="0">
                <a:latin typeface="+mn-lt"/>
              </a:rPr>
              <a:t>A router is a device like a switch that routes data packets based on their IP addresses. Router is mainly a Network Layer device. </a:t>
            </a:r>
          </a:p>
          <a:p>
            <a:pPr algn="just">
              <a:defRPr/>
            </a:pPr>
            <a:endParaRPr lang="en-US" sz="2400" dirty="0">
              <a:latin typeface="+mn-lt"/>
            </a:endParaRPr>
          </a:p>
          <a:p>
            <a:pPr algn="just">
              <a:defRPr/>
            </a:pPr>
            <a:r>
              <a:rPr lang="en-US" sz="2400" dirty="0">
                <a:latin typeface="+mn-lt"/>
              </a:rPr>
              <a:t>Routers normally connect LANs and WANs together and have a dynamically updating routing table based on which they make decisions on routing the data packets. Router divide broadcast domains of hosts connected through it.</a:t>
            </a:r>
          </a:p>
        </p:txBody>
      </p:sp>
      <p:sp>
        <p:nvSpPr>
          <p:cNvPr id="6" name="Date Placeholder 5"/>
          <p:cNvSpPr>
            <a:spLocks noGrp="1"/>
          </p:cNvSpPr>
          <p:nvPr>
            <p:ph type="dt" sz="half" idx="10"/>
          </p:nvPr>
        </p:nvSpPr>
        <p:spPr/>
        <p:txBody>
          <a:bodyPr/>
          <a:lstStyle/>
          <a:p>
            <a:pPr>
              <a:defRPr/>
            </a:pPr>
            <a:fld id="{A63FDCE6-29F4-4318-B73C-E3B955BBCC54}"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114</a:t>
            </a:fld>
            <a:endParaRPr lang="en-US" altLang="en-US"/>
          </a:p>
        </p:txBody>
      </p:sp>
    </p:spTree>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noChangeArrowheads="1"/>
          </p:cNvSpPr>
          <p:nvPr/>
        </p:nvSpPr>
        <p:spPr bwMode="auto">
          <a:xfrm>
            <a:off x="609600" y="1828800"/>
            <a:ext cx="7848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buFont typeface="Wingdings" panose="05000000000000000000" pitchFamily="2" charset="2"/>
              <a:buChar char="Ø"/>
            </a:pPr>
            <a:r>
              <a:rPr lang="en-IN" sz="2000" b="0" i="0" baseline="0" dirty="0">
                <a:solidFill>
                  <a:prstClr val="black"/>
                </a:solidFill>
                <a:cs typeface="Times New Roman" panose="02020603050405020304" pitchFamily="18" charset="0"/>
              </a:rPr>
              <a:t>A gateway is normally a router that operates in all five layers of the Internet or seven layers of OSI model.</a:t>
            </a:r>
          </a:p>
          <a:p>
            <a:pPr fontAlgn="base">
              <a:spcBef>
                <a:spcPct val="0"/>
              </a:spcBef>
              <a:spcAft>
                <a:spcPct val="0"/>
              </a:spcAft>
              <a:buFont typeface="Wingdings" panose="05000000000000000000" pitchFamily="2" charset="2"/>
              <a:buChar char="Ø"/>
            </a:pPr>
            <a:r>
              <a:rPr lang="en-IN" sz="2000" b="0" i="0" baseline="0" dirty="0">
                <a:solidFill>
                  <a:prstClr val="black"/>
                </a:solidFill>
                <a:cs typeface="Times New Roman" panose="02020603050405020304" pitchFamily="18" charset="0"/>
              </a:rPr>
              <a:t> A gateway takes an application message, reads it, and interprets it. This means that it can be used as a connecting device between two internetworks that use different models. </a:t>
            </a:r>
          </a:p>
          <a:p>
            <a:pPr fontAlgn="base">
              <a:spcBef>
                <a:spcPct val="0"/>
              </a:spcBef>
              <a:spcAft>
                <a:spcPct val="0"/>
              </a:spcAft>
              <a:buFont typeface="Wingdings" panose="05000000000000000000" pitchFamily="2" charset="2"/>
              <a:buChar char="Ø"/>
            </a:pPr>
            <a:r>
              <a:rPr lang="en-IN" sz="2000" b="0" i="0" baseline="0" dirty="0">
                <a:solidFill>
                  <a:prstClr val="black"/>
                </a:solidFill>
                <a:latin typeface="Century Gothic" panose="020B0502020202020204" pitchFamily="34" charset="0"/>
              </a:rPr>
              <a:t>Gateways can provide security.</a:t>
            </a:r>
            <a:endParaRPr lang="en-IN" sz="2000" b="0" i="0" baseline="0" dirty="0">
              <a:solidFill>
                <a:prstClr val="black"/>
              </a:solidFill>
              <a:cs typeface="Times New Roman" panose="02020603050405020304" pitchFamily="18" charset="0"/>
            </a:endParaRPr>
          </a:p>
        </p:txBody>
      </p:sp>
      <p:sp>
        <p:nvSpPr>
          <p:cNvPr id="3"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sp>
        <p:nvSpPr>
          <p:cNvPr id="167940" name="Text Box 4"/>
          <p:cNvSpPr txBox="1">
            <a:spLocks noChangeArrowheads="1"/>
          </p:cNvSpPr>
          <p:nvPr/>
        </p:nvSpPr>
        <p:spPr bwMode="auto">
          <a:xfrm>
            <a:off x="2575324" y="1019177"/>
            <a:ext cx="53252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i="0" baseline="0">
                <a:solidFill>
                  <a:srgbClr val="EA6312"/>
                </a:solidFill>
                <a:cs typeface="Times New Roman" panose="02020603050405020304" pitchFamily="18" charset="0"/>
              </a:rPr>
              <a:t>GATEWAY-LAYER 5/7 DEVICE</a:t>
            </a:r>
          </a:p>
        </p:txBody>
      </p:sp>
      <p:pic>
        <p:nvPicPr>
          <p:cNvPr id="16794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4267202"/>
            <a:ext cx="62484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a:defRPr/>
            </a:pPr>
            <a:fld id="{57BA01C4-D5E9-467B-B9D4-CAE6478D7548}" type="datetime1">
              <a:rPr lang="en-US" smtClean="0">
                <a:solidFill>
                  <a:prstClr val="black">
                    <a:tint val="75000"/>
                  </a:prstClr>
                </a:solidFill>
              </a:rPr>
              <a:pPr>
                <a:defRPr/>
              </a:pPr>
              <a:t>3/14/2024</a:t>
            </a:fld>
            <a:endParaRPr lang="en-US">
              <a:solidFill>
                <a:prstClr val="black">
                  <a:tint val="75000"/>
                </a:prstClr>
              </a:solidFill>
            </a:endParaRPr>
          </a:p>
        </p:txBody>
      </p:sp>
      <p:sp>
        <p:nvSpPr>
          <p:cNvPr id="16794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841863F7-E132-4484-823E-AF00C92E2656}" type="slidenum">
              <a:rPr lang="en-US" sz="2100" b="0" i="0">
                <a:solidFill>
                  <a:srgbClr val="FFFFFF"/>
                </a:solidFill>
              </a:rPr>
              <a:pPr/>
              <a:t>115</a:t>
            </a:fld>
            <a:endParaRPr lang="en-US" sz="2100" b="0" i="0">
              <a:solidFill>
                <a:srgbClr val="FFFFFF"/>
              </a:solidFill>
            </a:endParaRPr>
          </a:p>
        </p:txBody>
      </p:sp>
    </p:spTree>
    <p:extLst>
      <p:ext uri="{BB962C8B-B14F-4D97-AF65-F5344CB8AC3E}">
        <p14:creationId xmlns:p14="http://schemas.microsoft.com/office/powerpoint/2010/main" val="841574047"/>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3853" y="1920877"/>
            <a:ext cx="463272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Text Box 4"/>
          <p:cNvSpPr txBox="1">
            <a:spLocks noChangeArrowheads="1"/>
          </p:cNvSpPr>
          <p:nvPr/>
        </p:nvSpPr>
        <p:spPr bwMode="auto">
          <a:xfrm>
            <a:off x="2986087" y="1028702"/>
            <a:ext cx="4439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342900">
              <a:defRPr sz="2800" b="1" i="1" baseline="-18000">
                <a:solidFill>
                  <a:schemeClr val="tx1"/>
                </a:solidFill>
                <a:latin typeface="Times New Roman" panose="02020603050405020304" pitchFamily="18" charset="0"/>
              </a:defRPr>
            </a:lvl1pPr>
            <a:lvl2pPr marL="742950" indent="-285750" defTabSz="342900">
              <a:defRPr sz="2800" b="1" i="1" baseline="-18000">
                <a:solidFill>
                  <a:schemeClr val="tx1"/>
                </a:solidFill>
                <a:latin typeface="Times New Roman" panose="02020603050405020304" pitchFamily="18" charset="0"/>
              </a:defRPr>
            </a:lvl2pPr>
            <a:lvl3pPr marL="1143000" indent="-228600" defTabSz="342900">
              <a:defRPr sz="2800" b="1" i="1" baseline="-18000">
                <a:solidFill>
                  <a:schemeClr val="tx1"/>
                </a:solidFill>
                <a:latin typeface="Times New Roman" panose="02020603050405020304" pitchFamily="18" charset="0"/>
              </a:defRPr>
            </a:lvl3pPr>
            <a:lvl4pPr marL="1600200" indent="-228600" defTabSz="342900">
              <a:defRPr sz="2800" b="1" i="1" baseline="-18000">
                <a:solidFill>
                  <a:schemeClr val="tx1"/>
                </a:solidFill>
                <a:latin typeface="Times New Roman" panose="02020603050405020304" pitchFamily="18" charset="0"/>
              </a:defRPr>
            </a:lvl4pPr>
            <a:lvl5pPr marL="2057400" indent="-228600" defTabSz="342900">
              <a:defRPr sz="2800" b="1" i="1" baseline="-18000">
                <a:solidFill>
                  <a:schemeClr val="tx1"/>
                </a:solidFill>
                <a:latin typeface="Times New Roman" panose="02020603050405020304" pitchFamily="18" charset="0"/>
              </a:defRPr>
            </a:lvl5pPr>
            <a:lvl6pPr marL="25146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defTabSz="3429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fontAlgn="base">
              <a:spcBef>
                <a:spcPct val="0"/>
              </a:spcBef>
              <a:spcAft>
                <a:spcPct val="0"/>
              </a:spcAft>
            </a:pPr>
            <a:r>
              <a:rPr lang="en-US" sz="2400" b="0" i="0" baseline="0">
                <a:solidFill>
                  <a:srgbClr val="EA6312"/>
                </a:solidFill>
                <a:latin typeface="Century Gothic" panose="020B0502020202020204" pitchFamily="34" charset="0"/>
              </a:rPr>
              <a:t>A Gateway in the OSI Model</a:t>
            </a:r>
          </a:p>
        </p:txBody>
      </p:sp>
      <p:sp>
        <p:nvSpPr>
          <p:cNvPr id="4" name="Line 2"/>
          <p:cNvSpPr>
            <a:spLocks noChangeShapeType="1"/>
          </p:cNvSpPr>
          <p:nvPr/>
        </p:nvSpPr>
        <p:spPr bwMode="auto">
          <a:xfrm>
            <a:off x="2128837" y="1543050"/>
            <a:ext cx="4929188" cy="0"/>
          </a:xfrm>
          <a:prstGeom prst="line">
            <a:avLst/>
          </a:prstGeom>
          <a:noFill/>
          <a:ln w="76200">
            <a:solidFill>
              <a:schemeClr val="hlink"/>
            </a:solidFill>
            <a:round/>
            <a:headEnd/>
            <a:tailEnd/>
          </a:ln>
        </p:spPr>
        <p:txBody>
          <a:bodyPr/>
          <a:lstStyle/>
          <a:p>
            <a:pPr defTabSz="342900">
              <a:defRPr/>
            </a:pPr>
            <a:endParaRPr lang="en-IN" sz="1350">
              <a:solidFill>
                <a:prstClr val="white"/>
              </a:solidFill>
              <a:latin typeface="Century Gothic" panose="020B0502020202020204"/>
            </a:endParaRPr>
          </a:p>
        </p:txBody>
      </p:sp>
      <p:sp>
        <p:nvSpPr>
          <p:cNvPr id="2" name="Date Placeholder 1"/>
          <p:cNvSpPr>
            <a:spLocks noGrp="1"/>
          </p:cNvSpPr>
          <p:nvPr>
            <p:ph type="dt" sz="quarter" idx="10"/>
          </p:nvPr>
        </p:nvSpPr>
        <p:spPr/>
        <p:txBody>
          <a:bodyPr/>
          <a:lstStyle/>
          <a:p>
            <a:pPr>
              <a:defRPr/>
            </a:pPr>
            <a:fld id="{A544FD0E-D8BF-4E20-B1FE-E8B08F4E2549}" type="datetime1">
              <a:rPr lang="en-US" smtClean="0">
                <a:solidFill>
                  <a:prstClr val="black">
                    <a:tint val="75000"/>
                  </a:prstClr>
                </a:solidFill>
              </a:rPr>
              <a:pPr>
                <a:defRPr/>
              </a:pPr>
              <a:t>3/14/2024</a:t>
            </a:fld>
            <a:endParaRPr lang="en-US">
              <a:solidFill>
                <a:prstClr val="black">
                  <a:tint val="75000"/>
                </a:prstClr>
              </a:solidFill>
            </a:endParaRPr>
          </a:p>
        </p:txBody>
      </p:sp>
      <p:sp>
        <p:nvSpPr>
          <p:cNvPr id="16896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D7E46DCE-9CAE-4931-9426-1748223F1ED4}" type="slidenum">
              <a:rPr lang="en-US" sz="2100" b="0" i="0">
                <a:solidFill>
                  <a:srgbClr val="FFFFFF"/>
                </a:solidFill>
              </a:rPr>
              <a:pPr/>
              <a:t>116</a:t>
            </a:fld>
            <a:endParaRPr lang="en-US" sz="2100" b="0" i="0">
              <a:solidFill>
                <a:srgbClr val="FFFFFF"/>
              </a:solidFill>
            </a:endParaRPr>
          </a:p>
        </p:txBody>
      </p:sp>
    </p:spTree>
    <p:extLst>
      <p:ext uri="{BB962C8B-B14F-4D97-AF65-F5344CB8AC3E}">
        <p14:creationId xmlns:p14="http://schemas.microsoft.com/office/powerpoint/2010/main" val="2646397600"/>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txBox="1">
            <a:spLocks noChangeArrowheads="1"/>
          </p:cNvSpPr>
          <p:nvPr/>
        </p:nvSpPr>
        <p:spPr bwMode="auto">
          <a:xfrm>
            <a:off x="685800" y="20638"/>
            <a:ext cx="7772400" cy="1470025"/>
          </a:xfrm>
          <a:prstGeom prst="rect">
            <a:avLst/>
          </a:prstGeom>
          <a:noFill/>
          <a:ln w="9525">
            <a:noFill/>
            <a:miter lim="800000"/>
            <a:headEnd/>
            <a:tailEnd/>
          </a:ln>
        </p:spPr>
        <p:txBody>
          <a:bodyPr anchor="ctr"/>
          <a:lstStyle/>
          <a:p>
            <a:pPr algn="ctr"/>
            <a:r>
              <a:rPr lang="en-US" altLang="en-US" sz="4400" b="1">
                <a:solidFill>
                  <a:srgbClr val="0000FF"/>
                </a:solidFill>
                <a:latin typeface="Calibri" pitchFamily="34" charset="0"/>
              </a:rPr>
              <a:t>NETWORK GATEWAY</a:t>
            </a:r>
          </a:p>
        </p:txBody>
      </p:sp>
      <p:sp>
        <p:nvSpPr>
          <p:cNvPr id="2" name="Rectangle 1"/>
          <p:cNvSpPr/>
          <p:nvPr/>
        </p:nvSpPr>
        <p:spPr>
          <a:xfrm>
            <a:off x="4222750" y="1143000"/>
            <a:ext cx="4572000" cy="5016500"/>
          </a:xfrm>
          <a:prstGeom prst="rect">
            <a:avLst/>
          </a:prstGeom>
        </p:spPr>
        <p:txBody>
          <a:bodyPr>
            <a:spAutoFit/>
          </a:bodyPr>
          <a:lstStyle/>
          <a:p>
            <a:pPr algn="just">
              <a:defRPr/>
            </a:pPr>
            <a:r>
              <a:rPr lang="en-US" sz="2400" b="1" dirty="0">
                <a:latin typeface="+mn-lt"/>
              </a:rPr>
              <a:t>A gateway, as the name suggests, is a passage to connect two networks together that may work upon different networking models. </a:t>
            </a:r>
          </a:p>
          <a:p>
            <a:pPr algn="just">
              <a:defRPr/>
            </a:pPr>
            <a:r>
              <a:rPr lang="en-US" sz="2000" dirty="0">
                <a:latin typeface="+mn-lt"/>
              </a:rPr>
              <a:t>They basically works as the messenger agents that take data from one system, interpret it, and transfer it to another system. Gateways are also called protocol converters and can operate at any network layer. Gateways are generally more complex than switch or router. A gateway can be implemented completely in software, hardware, or in a combination of both.</a:t>
            </a:r>
            <a:endParaRPr lang="en-US" sz="2400" dirty="0">
              <a:latin typeface="+mn-lt"/>
            </a:endParaRPr>
          </a:p>
        </p:txBody>
      </p:sp>
      <p:pic>
        <p:nvPicPr>
          <p:cNvPr id="89093" name="Picture 2" descr="https://beginlinux.files.wordpress.com/2008/08/gateway.png"/>
          <p:cNvPicPr>
            <a:picLocks noChangeAspect="1" noChangeArrowheads="1"/>
          </p:cNvPicPr>
          <p:nvPr/>
        </p:nvPicPr>
        <p:blipFill>
          <a:blip r:embed="rId2"/>
          <a:srcRect/>
          <a:stretch>
            <a:fillRect/>
          </a:stretch>
        </p:blipFill>
        <p:spPr bwMode="auto">
          <a:xfrm>
            <a:off x="349250" y="1884363"/>
            <a:ext cx="3744913" cy="2535237"/>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C08A19F-04A4-466D-B6CA-3043D32D05A0}"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117</a:t>
            </a:fld>
            <a:endParaRPr lang="en-US" altLang="en-US"/>
          </a:p>
        </p:txBody>
      </p:sp>
    </p:spTree>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2"/>
          <p:cNvSpPr>
            <a:spLocks noGrp="1"/>
          </p:cNvSpPr>
          <p:nvPr>
            <p:ph type="sldNum" sz="quarter" idx="10"/>
          </p:nvPr>
        </p:nvSpPr>
        <p:spPr>
          <a:noFill/>
          <a:ln>
            <a:miter lim="800000"/>
            <a:headEnd/>
            <a:tailEnd/>
          </a:ln>
        </p:spPr>
        <p:txBody>
          <a:bodyPr/>
          <a:lstStyle/>
          <a:p>
            <a:r>
              <a:rPr lang="en-US" altLang="en-US"/>
              <a:t>3.</a:t>
            </a:r>
            <a:fld id="{507F1333-1738-442A-BDA5-C6FAD182E6DF}" type="slidenum">
              <a:rPr lang="en-US" altLang="en-US"/>
              <a:pPr/>
              <a:t>118</a:t>
            </a:fld>
            <a:endParaRPr lang="en-US" altLang="en-US"/>
          </a:p>
        </p:txBody>
      </p:sp>
      <p:sp>
        <p:nvSpPr>
          <p:cNvPr id="3076" name="Rectangle 3"/>
          <p:cNvSpPr>
            <a:spLocks noChangeArrowheads="1"/>
          </p:cNvSpPr>
          <p:nvPr/>
        </p:nvSpPr>
        <p:spPr bwMode="auto">
          <a:xfrm>
            <a:off x="1371600" y="1752600"/>
            <a:ext cx="6858000" cy="1754326"/>
          </a:xfrm>
          <a:prstGeom prst="rect">
            <a:avLst/>
          </a:prstGeom>
          <a:noFill/>
          <a:ln w="9525">
            <a:noFill/>
            <a:miter lim="800000"/>
            <a:headEnd/>
            <a:tailEnd/>
          </a:ln>
        </p:spPr>
        <p:txBody>
          <a:bodyPr>
            <a:spAutoFit/>
          </a:bodyPr>
          <a:lstStyle/>
          <a:p>
            <a:pPr algn="ctr"/>
            <a:endParaRPr lang="en-US" altLang="en-US" sz="4400" i="0" baseline="0" dirty="0">
              <a:solidFill>
                <a:srgbClr val="FF0000"/>
              </a:solidFill>
              <a:latin typeface="Arial" pitchFamily="34" charset="0"/>
            </a:endParaRPr>
          </a:p>
          <a:p>
            <a:pPr algn="ctr"/>
            <a:endParaRPr lang="en-US" altLang="en-US" sz="2000" i="0" baseline="0" dirty="0">
              <a:solidFill>
                <a:srgbClr val="FF0000"/>
              </a:solidFill>
              <a:latin typeface="Arial" pitchFamily="34" charset="0"/>
            </a:endParaRPr>
          </a:p>
          <a:p>
            <a:pPr algn="ctr"/>
            <a:r>
              <a:rPr lang="en-US" altLang="en-US" sz="4400" i="0" baseline="0" dirty="0">
                <a:solidFill>
                  <a:srgbClr val="FF0000"/>
                </a:solidFill>
                <a:latin typeface="Arial" pitchFamily="34" charset="0"/>
              </a:rPr>
              <a:t>Data and Signals</a:t>
            </a:r>
          </a:p>
        </p:txBody>
      </p:sp>
    </p:spTree>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1"/>
          <p:cNvSpPr>
            <a:spLocks noGrp="1"/>
          </p:cNvSpPr>
          <p:nvPr>
            <p:ph type="sldNum" sz="quarter" idx="10"/>
          </p:nvPr>
        </p:nvSpPr>
        <p:spPr>
          <a:noFill/>
          <a:ln>
            <a:miter lim="800000"/>
            <a:headEnd/>
            <a:tailEnd/>
          </a:ln>
        </p:spPr>
        <p:txBody>
          <a:bodyPr/>
          <a:lstStyle/>
          <a:p>
            <a:r>
              <a:rPr lang="en-US" altLang="en-US"/>
              <a:t>3.</a:t>
            </a:r>
            <a:fld id="{AFED04B1-523C-4F8E-86E0-0C43294DA960}" type="slidenum">
              <a:rPr lang="en-US" altLang="en-US"/>
              <a:pPr/>
              <a:t>119</a:t>
            </a:fld>
            <a:endParaRPr lang="en-US" altLang="en-US"/>
          </a:p>
        </p:txBody>
      </p:sp>
      <p:sp>
        <p:nvSpPr>
          <p:cNvPr id="797698"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ltLang="en-US" sz="3200" i="0" baseline="0" dirty="0">
              <a:effectLst>
                <a:outerShdw blurRad="38100" dist="38100" dir="2700000" algn="tl">
                  <a:srgbClr val="FFFFFF"/>
                </a:outerShdw>
              </a:effectLst>
            </a:endParaRPr>
          </a:p>
        </p:txBody>
      </p:sp>
      <p:sp>
        <p:nvSpPr>
          <p:cNvPr id="797699" name="Text Box 3"/>
          <p:cNvSpPr txBox="1">
            <a:spLocks noChangeArrowheads="1"/>
          </p:cNvSpPr>
          <p:nvPr/>
        </p:nvSpPr>
        <p:spPr bwMode="auto">
          <a:xfrm>
            <a:off x="228600" y="76200"/>
            <a:ext cx="5662613" cy="579438"/>
          </a:xfrm>
          <a:prstGeom prst="rect">
            <a:avLst/>
          </a:prstGeom>
          <a:noFill/>
          <a:ln>
            <a:noFill/>
          </a:ln>
          <a:effectLst/>
        </p:spPr>
        <p:txBody>
          <a:bodyPr wrap="none">
            <a:spAutoFit/>
          </a:bodyPr>
          <a:lstStyle/>
          <a:p>
            <a:pPr>
              <a:defRPr/>
            </a:pPr>
            <a:r>
              <a:rPr lang="en-US" altLang="en-US" sz="3200" i="0" baseline="0" dirty="0">
                <a:effectLst>
                  <a:outerShdw blurRad="38100" dist="38100" dir="2700000" algn="tl">
                    <a:srgbClr val="C0C0C0"/>
                  </a:outerShdw>
                </a:effectLst>
                <a:latin typeface="Times" panose="02020603050405020304" pitchFamily="18" charset="0"/>
              </a:rPr>
              <a:t>3-1   ANALOG AND DIGITAL</a:t>
            </a:r>
          </a:p>
        </p:txBody>
      </p:sp>
      <p:sp>
        <p:nvSpPr>
          <p:cNvPr id="410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altLang="en-US" sz="1800" i="0" baseline="0"/>
          </a:p>
        </p:txBody>
      </p:sp>
      <p:sp>
        <p:nvSpPr>
          <p:cNvPr id="797701" name="Rectangle 5"/>
          <p:cNvSpPr>
            <a:spLocks noChangeArrowheads="1"/>
          </p:cNvSpPr>
          <p:nvPr/>
        </p:nvSpPr>
        <p:spPr bwMode="auto">
          <a:xfrm>
            <a:off x="76200" y="990600"/>
            <a:ext cx="8915400" cy="1800225"/>
          </a:xfrm>
          <a:prstGeom prst="rect">
            <a:avLst/>
          </a:prstGeom>
          <a:noFill/>
          <a:ln>
            <a:noFill/>
          </a:ln>
          <a:effectLst/>
        </p:spPr>
        <p:txBody>
          <a:bodyPr anchor="ctr">
            <a:spAutoFit/>
          </a:bodyPr>
          <a:lstStyle/>
          <a:p>
            <a:pPr algn="just" eaLnBrk="1" hangingPunct="1">
              <a:defRPr/>
            </a:pPr>
            <a:r>
              <a:rPr lang="en-US" altLang="en-US" baseline="0" dirty="0">
                <a:effectLst>
                  <a:outerShdw blurRad="38100" dist="38100" dir="2700000" algn="tl">
                    <a:srgbClr val="C0C0C0"/>
                  </a:outerShdw>
                </a:effectLst>
              </a:rPr>
              <a:t>Data can be </a:t>
            </a:r>
            <a:r>
              <a:rPr lang="en-US" altLang="en-US" baseline="0" dirty="0">
                <a:solidFill>
                  <a:schemeClr val="hlink"/>
                </a:solidFill>
                <a:effectLst>
                  <a:outerShdw blurRad="38100" dist="38100" dir="2700000" algn="tl">
                    <a:srgbClr val="C0C0C0"/>
                  </a:outerShdw>
                </a:effectLst>
              </a:rPr>
              <a:t>analog</a:t>
            </a:r>
            <a:r>
              <a:rPr lang="en-US" altLang="en-US" baseline="0" dirty="0">
                <a:effectLst>
                  <a:outerShdw blurRad="38100" dist="38100" dir="2700000" algn="tl">
                    <a:srgbClr val="C0C0C0"/>
                  </a:outerShdw>
                </a:effectLst>
              </a:rPr>
              <a:t> or </a:t>
            </a:r>
            <a:r>
              <a:rPr lang="en-US" altLang="en-US" baseline="0" dirty="0">
                <a:solidFill>
                  <a:schemeClr val="hlink"/>
                </a:solidFill>
                <a:effectLst>
                  <a:outerShdw blurRad="38100" dist="38100" dir="2700000" algn="tl">
                    <a:srgbClr val="C0C0C0"/>
                  </a:outerShdw>
                </a:effectLst>
              </a:rPr>
              <a:t>digital</a:t>
            </a:r>
            <a:r>
              <a:rPr lang="en-US" altLang="en-US" baseline="0" dirty="0">
                <a:effectLst>
                  <a:outerShdw blurRad="38100" dist="38100" dir="2700000" algn="tl">
                    <a:srgbClr val="C0C0C0"/>
                  </a:outerShdw>
                </a:effectLst>
              </a:rPr>
              <a:t>. The term </a:t>
            </a:r>
            <a:r>
              <a:rPr lang="en-US" altLang="en-US" baseline="0" dirty="0">
                <a:solidFill>
                  <a:schemeClr val="hlink"/>
                </a:solidFill>
                <a:effectLst>
                  <a:outerShdw blurRad="38100" dist="38100" dir="2700000" algn="tl">
                    <a:srgbClr val="C0C0C0"/>
                  </a:outerShdw>
                </a:effectLst>
              </a:rPr>
              <a:t>analog data</a:t>
            </a:r>
            <a:r>
              <a:rPr lang="en-US" altLang="en-US" baseline="0" dirty="0">
                <a:effectLst>
                  <a:outerShdw blurRad="38100" dist="38100" dir="2700000" algn="tl">
                    <a:srgbClr val="C0C0C0"/>
                  </a:outerShdw>
                </a:effectLst>
              </a:rPr>
              <a:t> refers to information that is continuous; </a:t>
            </a:r>
            <a:r>
              <a:rPr lang="en-US" altLang="en-US" baseline="0" dirty="0">
                <a:solidFill>
                  <a:schemeClr val="hlink"/>
                </a:solidFill>
                <a:effectLst>
                  <a:outerShdw blurRad="38100" dist="38100" dir="2700000" algn="tl">
                    <a:srgbClr val="C0C0C0"/>
                  </a:outerShdw>
                </a:effectLst>
              </a:rPr>
              <a:t>digital data</a:t>
            </a:r>
            <a:r>
              <a:rPr lang="en-US" altLang="en-US" baseline="0" dirty="0">
                <a:effectLst>
                  <a:outerShdw blurRad="38100" dist="38100" dir="2700000" algn="tl">
                    <a:srgbClr val="C0C0C0"/>
                  </a:outerShdw>
                </a:effectLst>
              </a:rPr>
              <a:t> refers to information that has discrete states. Analog data take on continuous values. Digital data take on discrete values.</a:t>
            </a:r>
          </a:p>
        </p:txBody>
      </p:sp>
      <p:sp>
        <p:nvSpPr>
          <p:cNvPr id="4103" name="Rectangle 6"/>
          <p:cNvSpPr>
            <a:spLocks noChangeArrowheads="1"/>
          </p:cNvSpPr>
          <p:nvPr/>
        </p:nvSpPr>
        <p:spPr bwMode="auto">
          <a:xfrm>
            <a:off x="152400" y="4679950"/>
            <a:ext cx="6705600" cy="461963"/>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endParaRPr lang="en-US" altLang="en-US" sz="2400" i="0" baseline="0">
              <a:solidFill>
                <a:srgbClr val="0033CC"/>
              </a:solidFill>
            </a:endParaRPr>
          </a:p>
        </p:txBody>
      </p:sp>
      <p:sp>
        <p:nvSpPr>
          <p:cNvPr id="797703" name="Text Box 7"/>
          <p:cNvSpPr txBox="1">
            <a:spLocks noChangeArrowheads="1"/>
          </p:cNvSpPr>
          <p:nvPr/>
        </p:nvSpPr>
        <p:spPr bwMode="auto">
          <a:xfrm>
            <a:off x="2503488" y="4203700"/>
            <a:ext cx="185737" cy="523875"/>
          </a:xfrm>
          <a:prstGeom prst="rect">
            <a:avLst/>
          </a:prstGeom>
          <a:noFill/>
          <a:ln>
            <a:noFill/>
          </a:ln>
          <a:effectLst/>
        </p:spPr>
        <p:txBody>
          <a:bodyPr wrap="none">
            <a:spAutoFit/>
          </a:bodyPr>
          <a:lstStyle/>
          <a:p>
            <a:pPr algn="ctr">
              <a:defRPr/>
            </a:pPr>
            <a:endParaRPr lang="en-US" altLang="en-US" u="sng" baseline="0" dirty="0">
              <a:solidFill>
                <a:schemeClr val="hlink"/>
              </a:solidFill>
              <a:effectLst>
                <a:outerShdw blurRad="38100" dist="38100" dir="2700000" algn="tl">
                  <a:srgbClr val="C0C0C0"/>
                </a:outerShdw>
              </a:effectLst>
            </a:endParaRPr>
          </a:p>
        </p:txBody>
      </p:sp>
      <p:sp>
        <p:nvSpPr>
          <p:cNvPr id="4105" name="Rectangle 1"/>
          <p:cNvSpPr>
            <a:spLocks noChangeArrowheads="1"/>
          </p:cNvSpPr>
          <p:nvPr/>
        </p:nvSpPr>
        <p:spPr bwMode="auto">
          <a:xfrm>
            <a:off x="228600" y="3094038"/>
            <a:ext cx="8534400" cy="1477328"/>
          </a:xfrm>
          <a:prstGeom prst="rect">
            <a:avLst/>
          </a:prstGeom>
          <a:noFill/>
          <a:ln w="9525">
            <a:noFill/>
            <a:miter lim="800000"/>
            <a:headEnd/>
            <a:tailEnd/>
          </a:ln>
        </p:spPr>
        <p:txBody>
          <a:bodyPr>
            <a:spAutoFit/>
          </a:bodyPr>
          <a:lstStyle/>
          <a:p>
            <a:r>
              <a:rPr lang="en-US" altLang="en-US" b="1" i="0" baseline="0" dirty="0">
                <a:latin typeface="Arial" pitchFamily="34" charset="0"/>
              </a:rPr>
              <a:t>Signals can be analog or digital</a:t>
            </a:r>
            <a:r>
              <a:rPr lang="en-US" altLang="en-US" b="1" dirty="0"/>
              <a:t>.</a:t>
            </a:r>
          </a:p>
          <a:p>
            <a:endParaRPr lang="en-US" altLang="en-US" i="0" baseline="0" dirty="0">
              <a:latin typeface="Arial" pitchFamily="34" charset="0"/>
            </a:endParaRPr>
          </a:p>
          <a:p>
            <a:r>
              <a:rPr lang="en-US" altLang="en-US" i="0" baseline="0" dirty="0">
                <a:latin typeface="Arial" pitchFamily="34" charset="0"/>
              </a:rPr>
              <a:t>Analog signals can have an infinite number of values in a range.</a:t>
            </a:r>
          </a:p>
          <a:p>
            <a:endParaRPr lang="en-US" altLang="en-US" i="0" baseline="0" dirty="0">
              <a:latin typeface="Arial" pitchFamily="34" charset="0"/>
            </a:endParaRPr>
          </a:p>
          <a:p>
            <a:r>
              <a:rPr lang="en-US" altLang="en-US" dirty="0"/>
              <a:t>D</a:t>
            </a:r>
            <a:r>
              <a:rPr lang="en-US" altLang="en-US" i="0" baseline="0" dirty="0">
                <a:latin typeface="Arial" pitchFamily="34" charset="0"/>
              </a:rPr>
              <a:t>igital signals can have only a limited number of values.</a:t>
            </a:r>
          </a:p>
        </p:txBody>
      </p:sp>
      <p:sp>
        <p:nvSpPr>
          <p:cNvPr id="10" name="Date Placeholder 9"/>
          <p:cNvSpPr>
            <a:spLocks noGrp="1"/>
          </p:cNvSpPr>
          <p:nvPr>
            <p:ph type="dt" sz="half" idx="10"/>
          </p:nvPr>
        </p:nvSpPr>
        <p:spPr/>
        <p:txBody>
          <a:bodyPr/>
          <a:lstStyle/>
          <a:p>
            <a:pPr>
              <a:defRPr/>
            </a:pPr>
            <a:fld id="{6F2C7075-35C6-40A7-AD3A-76494EEAA1E1}" type="datetime1">
              <a:rPr lang="en-US" smtClean="0"/>
              <a:pPr>
                <a:defRPr/>
              </a:pPr>
              <a:t>3/14/2024</a:t>
            </a:fld>
            <a:endParaRPr 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62000" y="206375"/>
            <a:ext cx="7886700" cy="993775"/>
          </a:xfrm>
        </p:spPr>
        <p:txBody>
          <a:bodyPr/>
          <a:lstStyle/>
          <a:p>
            <a:r>
              <a:rPr lang="en-US" altLang="en-US" sz="3200" b="1" dirty="0">
                <a:solidFill>
                  <a:srgbClr val="0000FF"/>
                </a:solidFill>
              </a:rPr>
              <a:t>Criteria for a Data Communication Network</a:t>
            </a:r>
          </a:p>
        </p:txBody>
      </p:sp>
      <p:sp>
        <p:nvSpPr>
          <p:cNvPr id="8195" name="Content Placeholder 5"/>
          <p:cNvSpPr>
            <a:spLocks noGrp="1"/>
          </p:cNvSpPr>
          <p:nvPr>
            <p:ph idx="1"/>
          </p:nvPr>
        </p:nvSpPr>
        <p:spPr>
          <a:xfrm>
            <a:off x="457200" y="1185863"/>
            <a:ext cx="8229600" cy="5170487"/>
          </a:xfrm>
        </p:spPr>
        <p:txBody>
          <a:bodyPr/>
          <a:lstStyle/>
          <a:p>
            <a:pPr>
              <a:defRPr/>
            </a:pPr>
            <a:r>
              <a:rPr lang="en-US" altLang="en-US" sz="2800" dirty="0"/>
              <a:t>Reliability</a:t>
            </a:r>
          </a:p>
          <a:p>
            <a:pPr marL="457200" lvl="1" indent="0" algn="just">
              <a:buNone/>
              <a:defRPr/>
            </a:pPr>
            <a:r>
              <a:rPr lang="en-US" sz="1800" dirty="0"/>
              <a:t>Reliability is the measure of how often a network is useable. MTBF (Mean Time Between Failures) is a measure of the average time a component is expected to operate between failures. Normally provided by the manufacturer. A network failure can be: hardware, data carrying medium and Network Operating System.</a:t>
            </a:r>
          </a:p>
          <a:p>
            <a:pPr algn="just">
              <a:defRPr/>
            </a:pPr>
            <a:r>
              <a:rPr lang="en-US" altLang="en-US" sz="2800" dirty="0"/>
              <a:t>Recovery </a:t>
            </a:r>
          </a:p>
          <a:p>
            <a:pPr marL="457200" lvl="1" indent="0" algn="just">
              <a:buNone/>
              <a:defRPr/>
            </a:pPr>
            <a:r>
              <a:rPr lang="en-US" altLang="en-US" sz="1800" dirty="0"/>
              <a:t>Recovery is the Network's ability to return to a prescribed level of operation after a network failure. This level is where the amount of lost data is nonexistent or at a minimum. Recovery is based on having Back-up Files.</a:t>
            </a:r>
          </a:p>
          <a:p>
            <a:pPr algn="just">
              <a:defRPr/>
            </a:pPr>
            <a:r>
              <a:rPr lang="en-US" altLang="en-US" sz="2800" dirty="0"/>
              <a:t>Security </a:t>
            </a:r>
          </a:p>
          <a:p>
            <a:pPr marL="457200" lvl="1" indent="0" algn="just">
              <a:buNone/>
              <a:defRPr/>
            </a:pPr>
            <a:r>
              <a:rPr lang="en-US" sz="1800" dirty="0"/>
              <a:t>Security is the protection of Hardware, Software and Data from unauthorized access. Restricted physical access to computers, password protection, limiting user privileges and data encryption are common security methods. Anti-Virus monitoring programs to defend against computer viruses are a security measure</a:t>
            </a:r>
            <a:r>
              <a:rPr lang="en-US" sz="1600" dirty="0"/>
              <a:t>.</a:t>
            </a:r>
            <a:endParaRPr lang="en-US" altLang="en-US" sz="1050" dirty="0"/>
          </a:p>
        </p:txBody>
      </p:sp>
      <p:sp>
        <p:nvSpPr>
          <p:cNvPr id="6" name="Date Placeholder 5"/>
          <p:cNvSpPr>
            <a:spLocks noGrp="1"/>
          </p:cNvSpPr>
          <p:nvPr>
            <p:ph type="dt" sz="half" idx="10"/>
          </p:nvPr>
        </p:nvSpPr>
        <p:spPr/>
        <p:txBody>
          <a:bodyPr/>
          <a:lstStyle/>
          <a:p>
            <a:pPr>
              <a:defRPr/>
            </a:pPr>
            <a:fld id="{6459991D-16D6-4ED7-AE4F-13DBE385BBE3}"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12</a:t>
            </a:fld>
            <a:endParaRPr lang="en-US" altLang="en-US"/>
          </a:p>
        </p:txBody>
      </p:sp>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0"/>
          </p:nvPr>
        </p:nvSpPr>
        <p:spPr>
          <a:noFill/>
          <a:ln>
            <a:miter lim="800000"/>
            <a:headEnd/>
            <a:tailEnd/>
          </a:ln>
        </p:spPr>
        <p:txBody>
          <a:bodyPr/>
          <a:lstStyle/>
          <a:p>
            <a:r>
              <a:rPr lang="en-US" altLang="en-US"/>
              <a:t>3.</a:t>
            </a:r>
            <a:fld id="{10EA8D85-F178-4A0F-B122-644D71DC24AF}" type="slidenum">
              <a:rPr lang="en-US" altLang="en-US"/>
              <a:pPr/>
              <a:t>120</a:t>
            </a:fld>
            <a:endParaRPr lang="en-US" altLang="en-US"/>
          </a:p>
        </p:txBody>
      </p:sp>
      <p:sp>
        <p:nvSpPr>
          <p:cNvPr id="512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5130" name="Line 9"/>
          <p:cNvSpPr>
            <a:spLocks noChangeShapeType="1"/>
          </p:cNvSpPr>
          <p:nvPr/>
        </p:nvSpPr>
        <p:spPr bwMode="auto">
          <a:xfrm>
            <a:off x="533400" y="4724400"/>
            <a:ext cx="8153400" cy="0"/>
          </a:xfrm>
          <a:prstGeom prst="line">
            <a:avLst/>
          </a:prstGeom>
          <a:noFill/>
          <a:ln w="76200">
            <a:solidFill>
              <a:srgbClr val="009900"/>
            </a:solidFill>
            <a:round/>
            <a:headEnd/>
            <a:tailEnd/>
          </a:ln>
        </p:spPr>
        <p:txBody>
          <a:bodyPr/>
          <a:lstStyle/>
          <a:p>
            <a:endParaRPr lang="en-US"/>
          </a:p>
        </p:txBody>
      </p:sp>
      <p:sp>
        <p:nvSpPr>
          <p:cNvPr id="5131" name="Line 10"/>
          <p:cNvSpPr>
            <a:spLocks noChangeShapeType="1"/>
          </p:cNvSpPr>
          <p:nvPr/>
        </p:nvSpPr>
        <p:spPr bwMode="auto">
          <a:xfrm>
            <a:off x="457200" y="6553200"/>
            <a:ext cx="8153400" cy="0"/>
          </a:xfrm>
          <a:prstGeom prst="line">
            <a:avLst/>
          </a:prstGeom>
          <a:noFill/>
          <a:ln w="76200">
            <a:solidFill>
              <a:srgbClr val="009900"/>
            </a:solidFill>
            <a:round/>
            <a:headEnd/>
            <a:tailEnd/>
          </a:ln>
        </p:spPr>
        <p:txBody>
          <a:bodyPr/>
          <a:lstStyle/>
          <a:p>
            <a:endParaRPr lang="en-US"/>
          </a:p>
        </p:txBody>
      </p:sp>
      <p:sp>
        <p:nvSpPr>
          <p:cNvPr id="5132" name="Rectangle 11"/>
          <p:cNvSpPr>
            <a:spLocks noChangeArrowheads="1"/>
          </p:cNvSpPr>
          <p:nvPr/>
        </p:nvSpPr>
        <p:spPr bwMode="auto">
          <a:xfrm>
            <a:off x="533400" y="4876800"/>
            <a:ext cx="8077200" cy="1554163"/>
          </a:xfrm>
          <a:prstGeom prst="rect">
            <a:avLst/>
          </a:prstGeom>
          <a:solidFill>
            <a:srgbClr val="99FF33"/>
          </a:solidFill>
          <a:ln w="76200" algn="ctr">
            <a:noFill/>
            <a:miter lim="800000"/>
            <a:headEnd/>
            <a:tailEnd/>
          </a:ln>
        </p:spPr>
        <p:txBody>
          <a:bodyPr>
            <a:spAutoFit/>
          </a:bodyPr>
          <a:lstStyle/>
          <a:p>
            <a:pPr algn="ctr"/>
            <a:r>
              <a:rPr lang="en-US" altLang="en-US" sz="3200" i="0" baseline="0" dirty="0">
                <a:latin typeface="Arial" pitchFamily="34" charset="0"/>
              </a:rPr>
              <a:t>In data communications, we commonly use periodic analog signals and </a:t>
            </a:r>
            <a:r>
              <a:rPr lang="en-US" altLang="en-US" sz="3200" i="0" baseline="0" dirty="0" err="1">
                <a:latin typeface="Arial" pitchFamily="34" charset="0"/>
              </a:rPr>
              <a:t>nonperiodic</a:t>
            </a:r>
            <a:r>
              <a:rPr lang="en-US" altLang="en-US" sz="3200" i="0" baseline="0" dirty="0">
                <a:latin typeface="Arial" pitchFamily="34" charset="0"/>
              </a:rPr>
              <a:t> digital signals.</a:t>
            </a:r>
          </a:p>
        </p:txBody>
      </p:sp>
      <p:sp>
        <p:nvSpPr>
          <p:cNvPr id="5133" name="Text Box 14"/>
          <p:cNvSpPr txBox="1">
            <a:spLocks noChangeArrowheads="1"/>
          </p:cNvSpPr>
          <p:nvPr/>
        </p:nvSpPr>
        <p:spPr bwMode="auto">
          <a:xfrm>
            <a:off x="590550" y="1828800"/>
            <a:ext cx="184150" cy="523875"/>
          </a:xfrm>
          <a:prstGeom prst="rect">
            <a:avLst/>
          </a:prstGeom>
          <a:noFill/>
          <a:ln w="9525">
            <a:noFill/>
            <a:miter lim="800000"/>
            <a:headEnd/>
            <a:tailEnd/>
          </a:ln>
        </p:spPr>
        <p:txBody>
          <a:bodyPr wrap="none">
            <a:spAutoFit/>
          </a:bodyPr>
          <a:lstStyle/>
          <a:p>
            <a:endParaRPr lang="en-US" altLang="en-US" baseline="0">
              <a:solidFill>
                <a:schemeClr val="hlink"/>
              </a:solidFill>
            </a:endParaRPr>
          </a:p>
        </p:txBody>
      </p:sp>
      <p:pic>
        <p:nvPicPr>
          <p:cNvPr id="5135" name="Picture 15" descr="Image result for analog vs digital signal"/>
          <p:cNvPicPr>
            <a:picLocks noChangeAspect="1" noChangeArrowheads="1"/>
          </p:cNvPicPr>
          <p:nvPr/>
        </p:nvPicPr>
        <p:blipFill>
          <a:blip r:embed="rId3"/>
          <a:srcRect/>
          <a:stretch>
            <a:fillRect/>
          </a:stretch>
        </p:blipFill>
        <p:spPr bwMode="auto">
          <a:xfrm>
            <a:off x="838200" y="1066800"/>
            <a:ext cx="7223958" cy="3352800"/>
          </a:xfrm>
          <a:prstGeom prst="rect">
            <a:avLst/>
          </a:prstGeom>
          <a:noFill/>
        </p:spPr>
      </p:pic>
      <p:sp>
        <p:nvSpPr>
          <p:cNvPr id="15" name="Date Placeholder 14"/>
          <p:cNvSpPr>
            <a:spLocks noGrp="1"/>
          </p:cNvSpPr>
          <p:nvPr>
            <p:ph type="dt" sz="half" idx="10"/>
          </p:nvPr>
        </p:nvSpPr>
        <p:spPr/>
        <p:txBody>
          <a:bodyPr/>
          <a:lstStyle/>
          <a:p>
            <a:pPr>
              <a:defRPr/>
            </a:pPr>
            <a:fld id="{C167DDD8-0C54-4652-BC7B-04181048EDFC}" type="datetime1">
              <a:rPr lang="en-US" smtClean="0"/>
              <a:pPr>
                <a:defRPr/>
              </a:pPr>
              <a:t>3/14/2024</a:t>
            </a:fld>
            <a:endParaRPr lang="en-US"/>
          </a:p>
        </p:txBody>
      </p:sp>
    </p:spTree>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0"/>
          </p:nvPr>
        </p:nvSpPr>
        <p:spPr>
          <a:noFill/>
          <a:ln>
            <a:miter lim="800000"/>
            <a:headEnd/>
            <a:tailEnd/>
          </a:ln>
        </p:spPr>
        <p:txBody>
          <a:bodyPr/>
          <a:lstStyle/>
          <a:p>
            <a:r>
              <a:rPr lang="en-US" altLang="en-US"/>
              <a:t>3.</a:t>
            </a:r>
            <a:fld id="{955E8AA8-C3AE-4BFD-972C-0B40CE963212}" type="slidenum">
              <a:rPr lang="en-US" altLang="en-US" smtClean="0"/>
              <a:pPr/>
              <a:t>121</a:t>
            </a:fld>
            <a:endParaRPr lang="en-US" altLang="en-US"/>
          </a:p>
        </p:txBody>
      </p:sp>
      <p:sp>
        <p:nvSpPr>
          <p:cNvPr id="3379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379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3797" name="Text Box 4"/>
          <p:cNvSpPr txBox="1">
            <a:spLocks noChangeArrowheads="1"/>
          </p:cNvSpPr>
          <p:nvPr/>
        </p:nvSpPr>
        <p:spPr bwMode="auto">
          <a:xfrm>
            <a:off x="304800" y="228600"/>
            <a:ext cx="6700838" cy="7620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3.4  </a:t>
            </a:r>
            <a:r>
              <a:rPr lang="en-US" altLang="en-US" sz="2000" baseline="0"/>
              <a:t>Two signals with the same amplitude and phase,</a:t>
            </a:r>
            <a:br>
              <a:rPr lang="en-US" altLang="en-US" sz="2000" baseline="0"/>
            </a:br>
            <a:r>
              <a:rPr lang="en-US" altLang="en-US" sz="2000" baseline="0"/>
              <a:t>                        but different frequencies</a:t>
            </a:r>
          </a:p>
        </p:txBody>
      </p:sp>
      <p:sp>
        <p:nvSpPr>
          <p:cNvPr id="33798"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33799" name="Picture 6"/>
          <p:cNvPicPr>
            <a:picLocks noChangeAspect="1" noChangeArrowheads="1"/>
          </p:cNvPicPr>
          <p:nvPr/>
        </p:nvPicPr>
        <p:blipFill>
          <a:blip r:embed="rId3"/>
          <a:srcRect/>
          <a:stretch>
            <a:fillRect/>
          </a:stretch>
        </p:blipFill>
        <p:spPr bwMode="auto">
          <a:xfrm>
            <a:off x="1885950" y="1066800"/>
            <a:ext cx="5429250" cy="5172075"/>
          </a:xfrm>
          <a:prstGeom prst="rect">
            <a:avLst/>
          </a:prstGeom>
          <a:noFill/>
          <a:ln w="9525">
            <a:noFill/>
            <a:miter lim="800000"/>
            <a:headEnd/>
            <a:tailEnd/>
          </a:ln>
        </p:spPr>
      </p:pic>
      <p:sp>
        <p:nvSpPr>
          <p:cNvPr id="8" name="Date Placeholder 7"/>
          <p:cNvSpPr>
            <a:spLocks noGrp="1"/>
          </p:cNvSpPr>
          <p:nvPr>
            <p:ph type="dt" sz="half" idx="10"/>
          </p:nvPr>
        </p:nvSpPr>
        <p:spPr/>
        <p:txBody>
          <a:bodyPr/>
          <a:lstStyle/>
          <a:p>
            <a:pPr>
              <a:defRPr/>
            </a:pPr>
            <a:fld id="{C2372170-C00B-47F5-AAA3-A0196391D1A2}" type="datetime1">
              <a:rPr lang="en-US" smtClean="0"/>
              <a:pPr>
                <a:defRPr/>
              </a:pPr>
              <a:t>3/14/2024</a:t>
            </a:fld>
            <a:endParaRPr lang="en-US"/>
          </a:p>
        </p:txBody>
      </p:sp>
    </p:spTree>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0"/>
          </p:nvPr>
        </p:nvSpPr>
        <p:spPr>
          <a:noFill/>
          <a:ln>
            <a:miter lim="800000"/>
            <a:headEnd/>
            <a:tailEnd/>
          </a:ln>
        </p:spPr>
        <p:txBody>
          <a:bodyPr/>
          <a:lstStyle/>
          <a:p>
            <a:r>
              <a:rPr lang="en-US" altLang="en-US"/>
              <a:t>3.</a:t>
            </a:r>
            <a:fld id="{ED831DC4-2017-4CFF-BF59-E3D93353B258}" type="slidenum">
              <a:rPr lang="en-US" altLang="en-US"/>
              <a:pPr/>
              <a:t>122</a:t>
            </a:fld>
            <a:endParaRPr lang="en-US" altLang="en-US"/>
          </a:p>
        </p:txBody>
      </p:sp>
      <p:sp>
        <p:nvSpPr>
          <p:cNvPr id="7171"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172"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7181"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182"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7174"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175"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176"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177"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7178" name="Rectangle 11"/>
          <p:cNvSpPr>
            <a:spLocks noChangeArrowheads="1"/>
          </p:cNvSpPr>
          <p:nvPr/>
        </p:nvSpPr>
        <p:spPr bwMode="auto">
          <a:xfrm>
            <a:off x="228600" y="1447800"/>
            <a:ext cx="8534400" cy="1373188"/>
          </a:xfrm>
          <a:prstGeom prst="rect">
            <a:avLst/>
          </a:prstGeom>
          <a:noFill/>
          <a:ln w="9525">
            <a:noFill/>
            <a:miter lim="800000"/>
            <a:headEnd/>
            <a:tailEnd/>
          </a:ln>
        </p:spPr>
        <p:txBody>
          <a:bodyPr>
            <a:spAutoFit/>
          </a:bodyPr>
          <a:lstStyle/>
          <a:p>
            <a:pPr algn="just"/>
            <a:r>
              <a:rPr lang="en-US" altLang="en-US" baseline="0"/>
              <a:t>The power we use at home has a frequency of </a:t>
            </a:r>
            <a:r>
              <a:rPr lang="en-US" altLang="en-US" baseline="0">
                <a:solidFill>
                  <a:schemeClr val="hlink"/>
                </a:solidFill>
              </a:rPr>
              <a:t>60 Hz</a:t>
            </a:r>
            <a:r>
              <a:rPr lang="en-US" altLang="en-US" baseline="0"/>
              <a:t>. The period of this sine wave can be determined as follows:</a:t>
            </a:r>
          </a:p>
        </p:txBody>
      </p:sp>
      <p:sp>
        <p:nvSpPr>
          <p:cNvPr id="7179" name="Text Box 12"/>
          <p:cNvSpPr txBox="1">
            <a:spLocks noChangeArrowheads="1"/>
          </p:cNvSpPr>
          <p:nvPr/>
        </p:nvSpPr>
        <p:spPr bwMode="auto">
          <a:xfrm>
            <a:off x="1143000" y="182563"/>
            <a:ext cx="2284413" cy="579437"/>
          </a:xfrm>
          <a:prstGeom prst="rect">
            <a:avLst/>
          </a:prstGeom>
          <a:noFill/>
          <a:ln w="9525">
            <a:noFill/>
            <a:miter lim="800000"/>
            <a:headEnd/>
            <a:tailEnd/>
          </a:ln>
        </p:spPr>
        <p:txBody>
          <a:bodyPr wrap="none">
            <a:spAutoFit/>
          </a:bodyPr>
          <a:lstStyle/>
          <a:p>
            <a:r>
              <a:rPr lang="en-US" altLang="en-US" sz="3200" baseline="0">
                <a:solidFill>
                  <a:schemeClr val="hlink"/>
                </a:solidFill>
              </a:rPr>
              <a:t>Example 3.3</a:t>
            </a:r>
          </a:p>
        </p:txBody>
      </p:sp>
      <p:pic>
        <p:nvPicPr>
          <p:cNvPr id="7180" name="Picture 14"/>
          <p:cNvPicPr>
            <a:picLocks noChangeAspect="1" noChangeArrowheads="1"/>
          </p:cNvPicPr>
          <p:nvPr/>
        </p:nvPicPr>
        <p:blipFill>
          <a:blip r:embed="rId3"/>
          <a:srcRect/>
          <a:stretch>
            <a:fillRect/>
          </a:stretch>
        </p:blipFill>
        <p:spPr bwMode="auto">
          <a:xfrm>
            <a:off x="1408113" y="3073400"/>
            <a:ext cx="6327775" cy="711200"/>
          </a:xfrm>
          <a:prstGeom prst="rect">
            <a:avLst/>
          </a:prstGeom>
          <a:noFill/>
          <a:ln w="57150">
            <a:solidFill>
              <a:srgbClr val="3366FF"/>
            </a:solidFill>
            <a:miter lim="800000"/>
            <a:headEnd/>
            <a:tailEnd/>
          </a:ln>
        </p:spPr>
      </p:pic>
      <p:sp>
        <p:nvSpPr>
          <p:cNvPr id="15" name="Date Placeholder 14"/>
          <p:cNvSpPr>
            <a:spLocks noGrp="1"/>
          </p:cNvSpPr>
          <p:nvPr>
            <p:ph type="dt" sz="half" idx="10"/>
          </p:nvPr>
        </p:nvSpPr>
        <p:spPr/>
        <p:txBody>
          <a:bodyPr/>
          <a:lstStyle/>
          <a:p>
            <a:pPr>
              <a:defRPr/>
            </a:pPr>
            <a:fld id="{7A14DB0C-2DE3-47B7-9D66-28905722FD5E}" type="datetime1">
              <a:rPr lang="en-US" smtClean="0"/>
              <a:pPr>
                <a:defRPr/>
              </a:pPr>
              <a:t>3/14/2024</a:t>
            </a:fld>
            <a:endParaRPr lang="en-US"/>
          </a:p>
        </p:txBody>
      </p:sp>
    </p:spTree>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0"/>
          </p:nvPr>
        </p:nvSpPr>
        <p:spPr>
          <a:noFill/>
          <a:ln>
            <a:miter lim="800000"/>
            <a:headEnd/>
            <a:tailEnd/>
          </a:ln>
        </p:spPr>
        <p:txBody>
          <a:bodyPr/>
          <a:lstStyle/>
          <a:p>
            <a:r>
              <a:rPr lang="en-US" altLang="en-US"/>
              <a:t>3.</a:t>
            </a:r>
            <a:fld id="{D621890A-2EA0-4843-8DD8-A05CAF0603C8}" type="slidenum">
              <a:rPr lang="en-US" altLang="en-US"/>
              <a:pPr/>
              <a:t>123</a:t>
            </a:fld>
            <a:endParaRPr lang="en-US" altLang="en-US"/>
          </a:p>
        </p:txBody>
      </p:sp>
      <p:sp>
        <p:nvSpPr>
          <p:cNvPr id="8195"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196"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8206"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207"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8198"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199"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200"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201"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8202" name="Rectangle 11"/>
          <p:cNvSpPr>
            <a:spLocks noChangeArrowheads="1"/>
          </p:cNvSpPr>
          <p:nvPr/>
        </p:nvSpPr>
        <p:spPr bwMode="auto">
          <a:xfrm>
            <a:off x="228600" y="1447800"/>
            <a:ext cx="8534400" cy="946150"/>
          </a:xfrm>
          <a:prstGeom prst="rect">
            <a:avLst/>
          </a:prstGeom>
          <a:noFill/>
          <a:ln w="9525">
            <a:noFill/>
            <a:miter lim="800000"/>
            <a:headEnd/>
            <a:tailEnd/>
          </a:ln>
        </p:spPr>
        <p:txBody>
          <a:bodyPr>
            <a:spAutoFit/>
          </a:bodyPr>
          <a:lstStyle/>
          <a:p>
            <a:pPr algn="just"/>
            <a:r>
              <a:rPr lang="en-US" altLang="en-US" baseline="0"/>
              <a:t>The period of a signal is 100 ms. What is its frequency in kilohertz?</a:t>
            </a:r>
          </a:p>
        </p:txBody>
      </p:sp>
      <p:sp>
        <p:nvSpPr>
          <p:cNvPr id="8203" name="Text Box 12"/>
          <p:cNvSpPr txBox="1">
            <a:spLocks noChangeArrowheads="1"/>
          </p:cNvSpPr>
          <p:nvPr/>
        </p:nvSpPr>
        <p:spPr bwMode="auto">
          <a:xfrm>
            <a:off x="1143000" y="182563"/>
            <a:ext cx="2284413" cy="579437"/>
          </a:xfrm>
          <a:prstGeom prst="rect">
            <a:avLst/>
          </a:prstGeom>
          <a:noFill/>
          <a:ln w="9525">
            <a:noFill/>
            <a:miter lim="800000"/>
            <a:headEnd/>
            <a:tailEnd/>
          </a:ln>
        </p:spPr>
        <p:txBody>
          <a:bodyPr wrap="none">
            <a:spAutoFit/>
          </a:bodyPr>
          <a:lstStyle/>
          <a:p>
            <a:r>
              <a:rPr lang="en-US" altLang="en-US" sz="3200" baseline="0">
                <a:solidFill>
                  <a:schemeClr val="hlink"/>
                </a:solidFill>
              </a:rPr>
              <a:t>Example 3.5</a:t>
            </a:r>
          </a:p>
        </p:txBody>
      </p:sp>
      <p:sp>
        <p:nvSpPr>
          <p:cNvPr id="8204" name="Rectangle 15"/>
          <p:cNvSpPr>
            <a:spLocks noChangeArrowheads="1"/>
          </p:cNvSpPr>
          <p:nvPr/>
        </p:nvSpPr>
        <p:spPr bwMode="auto">
          <a:xfrm>
            <a:off x="304800" y="2667000"/>
            <a:ext cx="8534400" cy="1800225"/>
          </a:xfrm>
          <a:prstGeom prst="rect">
            <a:avLst/>
          </a:prstGeom>
          <a:noFill/>
          <a:ln w="9525">
            <a:noFill/>
            <a:miter lim="800000"/>
            <a:headEnd/>
            <a:tailEnd/>
          </a:ln>
        </p:spPr>
        <p:txBody>
          <a:bodyPr>
            <a:spAutoFit/>
          </a:bodyPr>
          <a:lstStyle/>
          <a:p>
            <a:pPr algn="just"/>
            <a:r>
              <a:rPr lang="en-US" altLang="en-US" baseline="0">
                <a:solidFill>
                  <a:schemeClr val="hlink"/>
                </a:solidFill>
              </a:rPr>
              <a:t>Solution</a:t>
            </a:r>
          </a:p>
          <a:p>
            <a:pPr algn="just"/>
            <a:r>
              <a:rPr lang="en-US" altLang="en-US" baseline="0"/>
              <a:t>First we change 100 ms to seconds, and then we calculate the frequency from the period (1 Hz = 10</a:t>
            </a:r>
            <a:r>
              <a:rPr lang="en-US" altLang="en-US" baseline="30000"/>
              <a:t>−3</a:t>
            </a:r>
            <a:r>
              <a:rPr lang="en-US" altLang="en-US" baseline="0"/>
              <a:t> kHz).</a:t>
            </a:r>
          </a:p>
        </p:txBody>
      </p:sp>
      <p:pic>
        <p:nvPicPr>
          <p:cNvPr id="8205" name="Picture 16"/>
          <p:cNvPicPr>
            <a:picLocks noChangeAspect="1" noChangeArrowheads="1"/>
          </p:cNvPicPr>
          <p:nvPr/>
        </p:nvPicPr>
        <p:blipFill>
          <a:blip r:embed="rId3"/>
          <a:srcRect/>
          <a:stretch>
            <a:fillRect/>
          </a:stretch>
        </p:blipFill>
        <p:spPr bwMode="auto">
          <a:xfrm>
            <a:off x="1425575" y="4778375"/>
            <a:ext cx="6291263" cy="1241425"/>
          </a:xfrm>
          <a:prstGeom prst="rect">
            <a:avLst/>
          </a:prstGeom>
          <a:noFill/>
          <a:ln w="57150">
            <a:solidFill>
              <a:srgbClr val="3366FF"/>
            </a:solidFill>
            <a:miter lim="800000"/>
            <a:headEnd/>
            <a:tailEnd/>
          </a:ln>
        </p:spPr>
      </p:pic>
      <p:sp>
        <p:nvSpPr>
          <p:cNvPr id="16" name="Date Placeholder 15"/>
          <p:cNvSpPr>
            <a:spLocks noGrp="1"/>
          </p:cNvSpPr>
          <p:nvPr>
            <p:ph type="dt" sz="half" idx="10"/>
          </p:nvPr>
        </p:nvSpPr>
        <p:spPr/>
        <p:txBody>
          <a:bodyPr/>
          <a:lstStyle/>
          <a:p>
            <a:pPr>
              <a:defRPr/>
            </a:pPr>
            <a:fld id="{869E16CE-374F-4E87-89EC-3CA6FAFCA8E7}" type="datetime1">
              <a:rPr lang="en-US" smtClean="0"/>
              <a:pPr>
                <a:defRPr/>
              </a:pPr>
              <a:t>3/14/2024</a:t>
            </a:fld>
            <a:endParaRPr lang="en-US"/>
          </a:p>
        </p:txBody>
      </p:sp>
    </p:spTree>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a:ln>
            <a:miter lim="800000"/>
            <a:headEnd/>
            <a:tailEnd/>
          </a:ln>
        </p:spPr>
        <p:txBody>
          <a:bodyPr/>
          <a:lstStyle/>
          <a:p>
            <a:r>
              <a:rPr lang="en-US" altLang="en-US"/>
              <a:t>3.</a:t>
            </a:r>
            <a:fld id="{CB4C04F0-3729-457C-9338-8DB28AFEE942}" type="slidenum">
              <a:rPr lang="en-US" altLang="en-US"/>
              <a:pPr/>
              <a:t>124</a:t>
            </a:fld>
            <a:endParaRPr lang="en-US" altLang="en-US"/>
          </a:p>
        </p:txBody>
      </p:sp>
      <p:sp>
        <p:nvSpPr>
          <p:cNvPr id="92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9226" name="Line 9"/>
          <p:cNvSpPr>
            <a:spLocks noChangeShapeType="1"/>
          </p:cNvSpPr>
          <p:nvPr/>
        </p:nvSpPr>
        <p:spPr bwMode="auto">
          <a:xfrm>
            <a:off x="457200" y="2700338"/>
            <a:ext cx="8153400" cy="0"/>
          </a:xfrm>
          <a:prstGeom prst="line">
            <a:avLst/>
          </a:prstGeom>
          <a:noFill/>
          <a:ln w="76200">
            <a:solidFill>
              <a:srgbClr val="009900"/>
            </a:solidFill>
            <a:round/>
            <a:headEnd/>
            <a:tailEnd/>
          </a:ln>
        </p:spPr>
        <p:txBody>
          <a:bodyPr/>
          <a:lstStyle/>
          <a:p>
            <a:endParaRPr lang="en-US"/>
          </a:p>
        </p:txBody>
      </p:sp>
      <p:sp>
        <p:nvSpPr>
          <p:cNvPr id="9227" name="Line 10"/>
          <p:cNvSpPr>
            <a:spLocks noChangeShapeType="1"/>
          </p:cNvSpPr>
          <p:nvPr/>
        </p:nvSpPr>
        <p:spPr bwMode="auto">
          <a:xfrm>
            <a:off x="458788" y="4910138"/>
            <a:ext cx="8153400" cy="0"/>
          </a:xfrm>
          <a:prstGeom prst="line">
            <a:avLst/>
          </a:prstGeom>
          <a:noFill/>
          <a:ln w="76200">
            <a:solidFill>
              <a:srgbClr val="009900"/>
            </a:solidFill>
            <a:round/>
            <a:headEnd/>
            <a:tailEnd/>
          </a:ln>
        </p:spPr>
        <p:txBody>
          <a:bodyPr/>
          <a:lstStyle/>
          <a:p>
            <a:endParaRPr lang="en-US"/>
          </a:p>
        </p:txBody>
      </p:sp>
      <p:sp>
        <p:nvSpPr>
          <p:cNvPr id="9228" name="Rectangle 11"/>
          <p:cNvSpPr>
            <a:spLocks noChangeArrowheads="1"/>
          </p:cNvSpPr>
          <p:nvPr/>
        </p:nvSpPr>
        <p:spPr bwMode="auto">
          <a:xfrm>
            <a:off x="495300" y="2792413"/>
            <a:ext cx="8077200" cy="2041525"/>
          </a:xfrm>
          <a:prstGeom prst="rect">
            <a:avLst/>
          </a:prstGeom>
          <a:solidFill>
            <a:srgbClr val="99FF33"/>
          </a:solidFill>
          <a:ln w="76200" algn="ctr">
            <a:noFill/>
            <a:miter lim="800000"/>
            <a:headEnd/>
            <a:tailEnd/>
          </a:ln>
        </p:spPr>
        <p:txBody>
          <a:bodyPr>
            <a:spAutoFit/>
          </a:bodyPr>
          <a:lstStyle/>
          <a:p>
            <a:pPr algn="ctr"/>
            <a:r>
              <a:rPr lang="en-US" altLang="en-US" sz="3200" i="0" baseline="0">
                <a:latin typeface="Arial" pitchFamily="34" charset="0"/>
              </a:rPr>
              <a:t>If a signal does not change at all, its frequency is zero.</a:t>
            </a:r>
          </a:p>
          <a:p>
            <a:pPr algn="ctr"/>
            <a:r>
              <a:rPr lang="en-US" altLang="en-US" sz="3200" i="0" baseline="0">
                <a:latin typeface="Arial" pitchFamily="34" charset="0"/>
              </a:rPr>
              <a:t>If a signal changes instantaneously, its frequency is infinite.</a:t>
            </a:r>
          </a:p>
        </p:txBody>
      </p:sp>
      <p:grpSp>
        <p:nvGrpSpPr>
          <p:cNvPr id="2" name="Group 12"/>
          <p:cNvGrpSpPr>
            <a:grpSpLocks/>
          </p:cNvGrpSpPr>
          <p:nvPr/>
        </p:nvGrpSpPr>
        <p:grpSpPr bwMode="auto">
          <a:xfrm>
            <a:off x="457200" y="2057400"/>
            <a:ext cx="1143000" cy="566738"/>
            <a:chOff x="1200" y="1248"/>
            <a:chExt cx="720" cy="357"/>
          </a:xfrm>
        </p:grpSpPr>
        <p:pic>
          <p:nvPicPr>
            <p:cNvPr id="923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923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altLang="en-US" baseline="0">
                  <a:solidFill>
                    <a:schemeClr val="hlink"/>
                  </a:solidFill>
                </a:rPr>
                <a:t>Note</a:t>
              </a:r>
            </a:p>
          </p:txBody>
        </p:sp>
      </p:grpSp>
      <p:sp>
        <p:nvSpPr>
          <p:cNvPr id="16" name="Date Placeholder 15"/>
          <p:cNvSpPr>
            <a:spLocks noGrp="1"/>
          </p:cNvSpPr>
          <p:nvPr>
            <p:ph type="dt" sz="half" idx="10"/>
          </p:nvPr>
        </p:nvSpPr>
        <p:spPr/>
        <p:txBody>
          <a:bodyPr/>
          <a:lstStyle/>
          <a:p>
            <a:pPr>
              <a:defRPr/>
            </a:pPr>
            <a:fld id="{FE94747B-4B11-4E36-8400-0D60525931D9}" type="datetime1">
              <a:rPr lang="en-US" smtClean="0"/>
              <a:pPr>
                <a:defRPr/>
              </a:pPr>
              <a:t>3/14/2024</a:t>
            </a:fld>
            <a:endParaRPr lang="en-US"/>
          </a:p>
        </p:txBody>
      </p:sp>
    </p:spTree>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0"/>
          </p:nvPr>
        </p:nvSpPr>
        <p:spPr>
          <a:noFill/>
          <a:ln>
            <a:miter lim="800000"/>
            <a:headEnd/>
            <a:tailEnd/>
          </a:ln>
        </p:spPr>
        <p:txBody>
          <a:bodyPr/>
          <a:lstStyle/>
          <a:p>
            <a:r>
              <a:rPr lang="en-US" altLang="en-US"/>
              <a:t>3.</a:t>
            </a:r>
            <a:fld id="{6264F5B5-EDDE-4A77-B6E9-D9E1DF2D87B2}" type="slidenum">
              <a:rPr lang="en-US" altLang="en-US"/>
              <a:pPr/>
              <a:t>125</a:t>
            </a:fld>
            <a:endParaRPr lang="en-US" altLang="en-US"/>
          </a:p>
        </p:txBody>
      </p:sp>
      <p:sp>
        <p:nvSpPr>
          <p:cNvPr id="1024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0250" name="Line 9"/>
          <p:cNvSpPr>
            <a:spLocks noChangeShapeType="1"/>
          </p:cNvSpPr>
          <p:nvPr/>
        </p:nvSpPr>
        <p:spPr bwMode="auto">
          <a:xfrm>
            <a:off x="457200" y="2971800"/>
            <a:ext cx="8153400" cy="0"/>
          </a:xfrm>
          <a:prstGeom prst="line">
            <a:avLst/>
          </a:prstGeom>
          <a:noFill/>
          <a:ln w="76200">
            <a:solidFill>
              <a:srgbClr val="009900"/>
            </a:solidFill>
            <a:round/>
            <a:headEnd/>
            <a:tailEnd/>
          </a:ln>
        </p:spPr>
        <p:txBody>
          <a:bodyPr/>
          <a:lstStyle/>
          <a:p>
            <a:endParaRPr lang="en-US"/>
          </a:p>
        </p:txBody>
      </p:sp>
      <p:sp>
        <p:nvSpPr>
          <p:cNvPr id="10251" name="Line 10"/>
          <p:cNvSpPr>
            <a:spLocks noChangeShapeType="1"/>
          </p:cNvSpPr>
          <p:nvPr/>
        </p:nvSpPr>
        <p:spPr bwMode="auto">
          <a:xfrm>
            <a:off x="458788" y="4191000"/>
            <a:ext cx="8153400" cy="0"/>
          </a:xfrm>
          <a:prstGeom prst="line">
            <a:avLst/>
          </a:prstGeom>
          <a:noFill/>
          <a:ln w="76200">
            <a:solidFill>
              <a:srgbClr val="009900"/>
            </a:solidFill>
            <a:round/>
            <a:headEnd/>
            <a:tailEnd/>
          </a:ln>
        </p:spPr>
        <p:txBody>
          <a:bodyPr/>
          <a:lstStyle/>
          <a:p>
            <a:endParaRPr lang="en-US"/>
          </a:p>
        </p:txBody>
      </p:sp>
      <p:sp>
        <p:nvSpPr>
          <p:cNvPr id="10252" name="Rectangle 11"/>
          <p:cNvSpPr>
            <a:spLocks noChangeArrowheads="1"/>
          </p:cNvSpPr>
          <p:nvPr/>
        </p:nvSpPr>
        <p:spPr bwMode="auto">
          <a:xfrm>
            <a:off x="495300" y="3063875"/>
            <a:ext cx="8077200" cy="1066800"/>
          </a:xfrm>
          <a:prstGeom prst="rect">
            <a:avLst/>
          </a:prstGeom>
          <a:solidFill>
            <a:srgbClr val="99FF33"/>
          </a:solidFill>
          <a:ln w="76200" algn="ctr">
            <a:noFill/>
            <a:miter lim="800000"/>
            <a:headEnd/>
            <a:tailEnd/>
          </a:ln>
        </p:spPr>
        <p:txBody>
          <a:bodyPr>
            <a:spAutoFit/>
          </a:bodyPr>
          <a:lstStyle/>
          <a:p>
            <a:pPr algn="ctr"/>
            <a:r>
              <a:rPr lang="en-US" altLang="en-US" sz="3200" i="0" baseline="0">
                <a:latin typeface="Arial" pitchFamily="34" charset="0"/>
              </a:rPr>
              <a:t>Phase describes the position of the waveform  relative to time 0.</a:t>
            </a:r>
          </a:p>
        </p:txBody>
      </p:sp>
      <p:grpSp>
        <p:nvGrpSpPr>
          <p:cNvPr id="2" name="Group 12"/>
          <p:cNvGrpSpPr>
            <a:grpSpLocks/>
          </p:cNvGrpSpPr>
          <p:nvPr/>
        </p:nvGrpSpPr>
        <p:grpSpPr bwMode="auto">
          <a:xfrm>
            <a:off x="457200" y="2286000"/>
            <a:ext cx="1143000" cy="566738"/>
            <a:chOff x="1200" y="1248"/>
            <a:chExt cx="720" cy="357"/>
          </a:xfrm>
        </p:grpSpPr>
        <p:pic>
          <p:nvPicPr>
            <p:cNvPr id="10254"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0255"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altLang="en-US" baseline="0">
                  <a:solidFill>
                    <a:schemeClr val="hlink"/>
                  </a:solidFill>
                </a:rPr>
                <a:t>Note</a:t>
              </a:r>
            </a:p>
          </p:txBody>
        </p:sp>
      </p:grpSp>
      <p:sp>
        <p:nvSpPr>
          <p:cNvPr id="16" name="Date Placeholder 15"/>
          <p:cNvSpPr>
            <a:spLocks noGrp="1"/>
          </p:cNvSpPr>
          <p:nvPr>
            <p:ph type="dt" sz="half" idx="10"/>
          </p:nvPr>
        </p:nvSpPr>
        <p:spPr/>
        <p:txBody>
          <a:bodyPr/>
          <a:lstStyle/>
          <a:p>
            <a:pPr>
              <a:defRPr/>
            </a:pPr>
            <a:fld id="{6924AD44-46EF-477E-9832-893961E30587}" type="datetime1">
              <a:rPr lang="en-US" smtClean="0"/>
              <a:pPr>
                <a:defRPr/>
              </a:pPr>
              <a:t>3/14/2024</a:t>
            </a:fld>
            <a:endParaRPr lang="en-US"/>
          </a:p>
        </p:txBody>
      </p:sp>
    </p:spTree>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0"/>
          </p:nvPr>
        </p:nvSpPr>
        <p:spPr>
          <a:noFill/>
          <a:ln>
            <a:miter lim="800000"/>
            <a:headEnd/>
            <a:tailEnd/>
          </a:ln>
        </p:spPr>
        <p:txBody>
          <a:bodyPr/>
          <a:lstStyle/>
          <a:p>
            <a:r>
              <a:rPr lang="en-US" altLang="en-US"/>
              <a:t>3.</a:t>
            </a:r>
            <a:fld id="{7B6CA36C-6258-4420-BC7A-D1897DBEA051}" type="slidenum">
              <a:rPr lang="en-US" altLang="en-US"/>
              <a:pPr/>
              <a:t>126</a:t>
            </a:fld>
            <a:endParaRPr lang="en-US" altLang="en-US"/>
          </a:p>
        </p:txBody>
      </p:sp>
      <p:sp>
        <p:nvSpPr>
          <p:cNvPr id="112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2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269" name="Text Box 4"/>
          <p:cNvSpPr txBox="1">
            <a:spLocks noChangeArrowheads="1"/>
          </p:cNvSpPr>
          <p:nvPr/>
        </p:nvSpPr>
        <p:spPr bwMode="auto">
          <a:xfrm>
            <a:off x="304800" y="152400"/>
            <a:ext cx="7680325" cy="7620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3.5  </a:t>
            </a:r>
            <a:r>
              <a:rPr lang="en-US" altLang="en-US" sz="2000" baseline="0"/>
              <a:t>Three sine waves with the same amplitude and frequency,</a:t>
            </a:r>
            <a:br>
              <a:rPr lang="en-US" altLang="en-US" sz="2000" baseline="0"/>
            </a:br>
            <a:r>
              <a:rPr lang="en-US" altLang="en-US" sz="2000" baseline="0"/>
              <a:t>                        but different phases</a:t>
            </a:r>
          </a:p>
        </p:txBody>
      </p:sp>
      <p:sp>
        <p:nvSpPr>
          <p:cNvPr id="1127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1271" name="Picture 6"/>
          <p:cNvPicPr>
            <a:picLocks noChangeAspect="1" noChangeArrowheads="1"/>
          </p:cNvPicPr>
          <p:nvPr/>
        </p:nvPicPr>
        <p:blipFill>
          <a:blip r:embed="rId3"/>
          <a:srcRect/>
          <a:stretch>
            <a:fillRect/>
          </a:stretch>
        </p:blipFill>
        <p:spPr bwMode="auto">
          <a:xfrm>
            <a:off x="1905000" y="1143000"/>
            <a:ext cx="5110163" cy="4965700"/>
          </a:xfrm>
          <a:prstGeom prst="rect">
            <a:avLst/>
          </a:prstGeom>
          <a:noFill/>
          <a:ln w="9525">
            <a:noFill/>
            <a:miter lim="800000"/>
            <a:headEnd/>
            <a:tailEnd/>
          </a:ln>
        </p:spPr>
      </p:pic>
      <p:sp>
        <p:nvSpPr>
          <p:cNvPr id="8" name="Date Placeholder 7"/>
          <p:cNvSpPr>
            <a:spLocks noGrp="1"/>
          </p:cNvSpPr>
          <p:nvPr>
            <p:ph type="dt" sz="half" idx="10"/>
          </p:nvPr>
        </p:nvSpPr>
        <p:spPr/>
        <p:txBody>
          <a:bodyPr/>
          <a:lstStyle/>
          <a:p>
            <a:pPr>
              <a:defRPr/>
            </a:pPr>
            <a:fld id="{F998671E-64FA-423E-BC3A-12AC2F2D5B3B}" type="datetime1">
              <a:rPr lang="en-US" smtClean="0"/>
              <a:pPr>
                <a:defRPr/>
              </a:pPr>
              <a:t>3/14/2024</a:t>
            </a:fld>
            <a:endParaRPr lang="en-US"/>
          </a:p>
        </p:txBody>
      </p:sp>
    </p:spTree>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a:spLocks noGrp="1"/>
          </p:cNvSpPr>
          <p:nvPr>
            <p:ph type="sldNum" sz="quarter" idx="10"/>
          </p:nvPr>
        </p:nvSpPr>
        <p:spPr>
          <a:noFill/>
          <a:ln>
            <a:miter lim="800000"/>
            <a:headEnd/>
            <a:tailEnd/>
          </a:ln>
        </p:spPr>
        <p:txBody>
          <a:bodyPr/>
          <a:lstStyle/>
          <a:p>
            <a:r>
              <a:rPr lang="en-US" altLang="en-US"/>
              <a:t>3.</a:t>
            </a:r>
            <a:fld id="{428EF90A-EECC-48B1-8F49-48ABBF826732}" type="slidenum">
              <a:rPr lang="en-US" altLang="en-US"/>
              <a:pPr/>
              <a:t>127</a:t>
            </a:fld>
            <a:endParaRPr lang="en-US" altLang="en-US"/>
          </a:p>
        </p:txBody>
      </p:sp>
      <p:sp>
        <p:nvSpPr>
          <p:cNvPr id="12291"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2292"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12302"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230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12294"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2295"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2296"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2297"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12298" name="Rectangle 11"/>
          <p:cNvSpPr>
            <a:spLocks noChangeArrowheads="1"/>
          </p:cNvSpPr>
          <p:nvPr/>
        </p:nvSpPr>
        <p:spPr bwMode="auto">
          <a:xfrm>
            <a:off x="228600" y="1447800"/>
            <a:ext cx="8534400" cy="946150"/>
          </a:xfrm>
          <a:prstGeom prst="rect">
            <a:avLst/>
          </a:prstGeom>
          <a:noFill/>
          <a:ln w="9525">
            <a:noFill/>
            <a:miter lim="800000"/>
            <a:headEnd/>
            <a:tailEnd/>
          </a:ln>
        </p:spPr>
        <p:txBody>
          <a:bodyPr>
            <a:spAutoFit/>
          </a:bodyPr>
          <a:lstStyle/>
          <a:p>
            <a:pPr algn="just"/>
            <a:r>
              <a:rPr lang="en-US" altLang="en-US" baseline="0"/>
              <a:t>A sine wave is offset 1/6 cycle with respect to time 0. What is its phase in degrees and radians?</a:t>
            </a:r>
          </a:p>
        </p:txBody>
      </p:sp>
      <p:sp>
        <p:nvSpPr>
          <p:cNvPr id="12299" name="Text Box 12"/>
          <p:cNvSpPr txBox="1">
            <a:spLocks noChangeArrowheads="1"/>
          </p:cNvSpPr>
          <p:nvPr/>
        </p:nvSpPr>
        <p:spPr bwMode="auto">
          <a:xfrm>
            <a:off x="1143000" y="182563"/>
            <a:ext cx="2284413" cy="579437"/>
          </a:xfrm>
          <a:prstGeom prst="rect">
            <a:avLst/>
          </a:prstGeom>
          <a:noFill/>
          <a:ln w="9525">
            <a:noFill/>
            <a:miter lim="800000"/>
            <a:headEnd/>
            <a:tailEnd/>
          </a:ln>
        </p:spPr>
        <p:txBody>
          <a:bodyPr wrap="none">
            <a:spAutoFit/>
          </a:bodyPr>
          <a:lstStyle/>
          <a:p>
            <a:r>
              <a:rPr lang="en-US" altLang="en-US" sz="3200" baseline="0">
                <a:solidFill>
                  <a:schemeClr val="hlink"/>
                </a:solidFill>
              </a:rPr>
              <a:t>Example 3.6</a:t>
            </a:r>
          </a:p>
        </p:txBody>
      </p:sp>
      <p:sp>
        <p:nvSpPr>
          <p:cNvPr id="12300" name="Rectangle 14"/>
          <p:cNvSpPr>
            <a:spLocks noChangeArrowheads="1"/>
          </p:cNvSpPr>
          <p:nvPr/>
        </p:nvSpPr>
        <p:spPr bwMode="auto">
          <a:xfrm>
            <a:off x="304800" y="2971800"/>
            <a:ext cx="8534400" cy="1373188"/>
          </a:xfrm>
          <a:prstGeom prst="rect">
            <a:avLst/>
          </a:prstGeom>
          <a:noFill/>
          <a:ln w="9525">
            <a:noFill/>
            <a:miter lim="800000"/>
            <a:headEnd/>
            <a:tailEnd/>
          </a:ln>
        </p:spPr>
        <p:txBody>
          <a:bodyPr>
            <a:spAutoFit/>
          </a:bodyPr>
          <a:lstStyle/>
          <a:p>
            <a:pPr algn="just"/>
            <a:r>
              <a:rPr lang="en-US" altLang="en-US" baseline="0">
                <a:solidFill>
                  <a:schemeClr val="hlink"/>
                </a:solidFill>
              </a:rPr>
              <a:t>Solution</a:t>
            </a:r>
          </a:p>
          <a:p>
            <a:pPr algn="just"/>
            <a:r>
              <a:rPr lang="en-US" altLang="en-US" baseline="0"/>
              <a:t>We know that 1 complete cycle is 360°. Therefore, 1/6 cycle is</a:t>
            </a:r>
          </a:p>
        </p:txBody>
      </p:sp>
      <p:pic>
        <p:nvPicPr>
          <p:cNvPr id="12301" name="Picture 15"/>
          <p:cNvPicPr>
            <a:picLocks noChangeAspect="1" noChangeArrowheads="1"/>
          </p:cNvPicPr>
          <p:nvPr/>
        </p:nvPicPr>
        <p:blipFill>
          <a:blip r:embed="rId3"/>
          <a:srcRect/>
          <a:stretch>
            <a:fillRect/>
          </a:stretch>
        </p:blipFill>
        <p:spPr bwMode="auto">
          <a:xfrm>
            <a:off x="1768475" y="4560888"/>
            <a:ext cx="5607050" cy="620712"/>
          </a:xfrm>
          <a:prstGeom prst="rect">
            <a:avLst/>
          </a:prstGeom>
          <a:solidFill>
            <a:srgbClr val="3366FF"/>
          </a:solidFill>
          <a:ln w="57150">
            <a:solidFill>
              <a:srgbClr val="3366FF"/>
            </a:solidFill>
            <a:miter lim="800000"/>
            <a:headEnd/>
            <a:tailEnd/>
          </a:ln>
        </p:spPr>
      </p:pic>
      <p:sp>
        <p:nvSpPr>
          <p:cNvPr id="16" name="Date Placeholder 15"/>
          <p:cNvSpPr>
            <a:spLocks noGrp="1"/>
          </p:cNvSpPr>
          <p:nvPr>
            <p:ph type="dt" sz="half" idx="10"/>
          </p:nvPr>
        </p:nvSpPr>
        <p:spPr/>
        <p:txBody>
          <a:bodyPr/>
          <a:lstStyle/>
          <a:p>
            <a:pPr>
              <a:defRPr/>
            </a:pPr>
            <a:fld id="{B3E84214-B9DA-41B0-AF6F-33B93C92F943}" type="datetime1">
              <a:rPr lang="en-US" smtClean="0"/>
              <a:pPr>
                <a:defRPr/>
              </a:pPr>
              <a:t>3/14/2024</a:t>
            </a:fld>
            <a:endParaRPr lang="en-US"/>
          </a:p>
        </p:txBody>
      </p:sp>
    </p:spTree>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0"/>
          </p:nvPr>
        </p:nvSpPr>
        <p:spPr>
          <a:noFill/>
          <a:ln>
            <a:miter lim="800000"/>
            <a:headEnd/>
            <a:tailEnd/>
          </a:ln>
        </p:spPr>
        <p:txBody>
          <a:bodyPr/>
          <a:lstStyle/>
          <a:p>
            <a:r>
              <a:rPr lang="en-US" altLang="en-US"/>
              <a:t>3.</a:t>
            </a:r>
            <a:fld id="{6500B245-0EBF-4DBD-9E5D-10CFAD1E9C43}" type="slidenum">
              <a:rPr lang="en-US" altLang="en-US"/>
              <a:pPr/>
              <a:t>128</a:t>
            </a:fld>
            <a:endParaRPr lang="en-US" altLang="en-US"/>
          </a:p>
        </p:txBody>
      </p:sp>
      <p:sp>
        <p:nvSpPr>
          <p:cNvPr id="13315" name="Line 2"/>
          <p:cNvSpPr>
            <a:spLocks noChangeShapeType="1"/>
          </p:cNvSpPr>
          <p:nvPr/>
        </p:nvSpPr>
        <p:spPr bwMode="auto">
          <a:xfrm>
            <a:off x="152400" y="228600"/>
            <a:ext cx="8763000" cy="0"/>
          </a:xfrm>
          <a:prstGeom prst="line">
            <a:avLst/>
          </a:prstGeom>
          <a:noFill/>
          <a:ln w="76200">
            <a:solidFill>
              <a:schemeClr val="hlink"/>
            </a:solidFill>
            <a:round/>
            <a:headEnd/>
            <a:tailEnd/>
          </a:ln>
        </p:spPr>
        <p:txBody>
          <a:bodyPr/>
          <a:lstStyle/>
          <a:p>
            <a:endParaRPr lang="en-US"/>
          </a:p>
        </p:txBody>
      </p:sp>
      <p:sp>
        <p:nvSpPr>
          <p:cNvPr id="13316" name="Line 3"/>
          <p:cNvSpPr>
            <a:spLocks noChangeShapeType="1"/>
          </p:cNvSpPr>
          <p:nvPr/>
        </p:nvSpPr>
        <p:spPr bwMode="auto">
          <a:xfrm>
            <a:off x="152400" y="1066800"/>
            <a:ext cx="8763000" cy="0"/>
          </a:xfrm>
          <a:prstGeom prst="line">
            <a:avLst/>
          </a:prstGeom>
          <a:noFill/>
          <a:ln w="19050">
            <a:solidFill>
              <a:schemeClr val="hlink"/>
            </a:solidFill>
            <a:round/>
            <a:headEnd/>
            <a:tailEnd/>
          </a:ln>
        </p:spPr>
        <p:txBody>
          <a:bodyPr/>
          <a:lstStyle/>
          <a:p>
            <a:endParaRPr lang="en-US"/>
          </a:p>
        </p:txBody>
      </p:sp>
      <p:sp>
        <p:nvSpPr>
          <p:cNvPr id="13317" name="Text Box 4"/>
          <p:cNvSpPr txBox="1">
            <a:spLocks noChangeArrowheads="1"/>
          </p:cNvSpPr>
          <p:nvPr/>
        </p:nvSpPr>
        <p:spPr bwMode="auto">
          <a:xfrm>
            <a:off x="304800" y="457200"/>
            <a:ext cx="7981950" cy="4572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3.7  </a:t>
            </a:r>
            <a:r>
              <a:rPr lang="en-US" altLang="en-US" sz="2000" baseline="0"/>
              <a:t>The time-domain and frequency-domain plots of a sine wave</a:t>
            </a:r>
          </a:p>
        </p:txBody>
      </p:sp>
      <p:sp>
        <p:nvSpPr>
          <p:cNvPr id="13318"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13319" name="Picture 6"/>
          <p:cNvPicPr>
            <a:picLocks noChangeAspect="1" noChangeArrowheads="1"/>
          </p:cNvPicPr>
          <p:nvPr/>
        </p:nvPicPr>
        <p:blipFill>
          <a:blip r:embed="rId3"/>
          <a:srcRect/>
          <a:stretch>
            <a:fillRect/>
          </a:stretch>
        </p:blipFill>
        <p:spPr bwMode="auto">
          <a:xfrm>
            <a:off x="968375" y="1447800"/>
            <a:ext cx="7056438" cy="4619625"/>
          </a:xfrm>
          <a:prstGeom prst="rect">
            <a:avLst/>
          </a:prstGeom>
          <a:noFill/>
          <a:ln w="9525">
            <a:noFill/>
            <a:miter lim="800000"/>
            <a:headEnd/>
            <a:tailEnd/>
          </a:ln>
        </p:spPr>
      </p:pic>
      <p:sp>
        <p:nvSpPr>
          <p:cNvPr id="8" name="Date Placeholder 7"/>
          <p:cNvSpPr>
            <a:spLocks noGrp="1"/>
          </p:cNvSpPr>
          <p:nvPr>
            <p:ph type="dt" sz="half" idx="10"/>
          </p:nvPr>
        </p:nvSpPr>
        <p:spPr/>
        <p:txBody>
          <a:bodyPr/>
          <a:lstStyle/>
          <a:p>
            <a:pPr>
              <a:defRPr/>
            </a:pPr>
            <a:fld id="{DF0B658F-7CF6-41A2-8908-A232F498634F}" type="datetime1">
              <a:rPr lang="en-US" smtClean="0"/>
              <a:pPr>
                <a:defRPr/>
              </a:pPr>
              <a:t>3/14/2024</a:t>
            </a:fld>
            <a:endParaRPr lang="en-US"/>
          </a:p>
        </p:txBody>
      </p:sp>
    </p:spTree>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0"/>
          </p:nvPr>
        </p:nvSpPr>
        <p:spPr>
          <a:noFill/>
          <a:ln>
            <a:miter lim="800000"/>
            <a:headEnd/>
            <a:tailEnd/>
          </a:ln>
        </p:spPr>
        <p:txBody>
          <a:bodyPr/>
          <a:lstStyle/>
          <a:p>
            <a:r>
              <a:rPr lang="en-US" altLang="en-US"/>
              <a:t>3.</a:t>
            </a:r>
            <a:fld id="{260F7110-1512-41C7-A254-A5EF87278985}" type="slidenum">
              <a:rPr lang="en-US" altLang="en-US"/>
              <a:pPr/>
              <a:t>129</a:t>
            </a:fld>
            <a:endParaRPr lang="en-US" altLang="en-US"/>
          </a:p>
        </p:txBody>
      </p:sp>
      <p:sp>
        <p:nvSpPr>
          <p:cNvPr id="1433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4346" name="Line 9"/>
          <p:cNvSpPr>
            <a:spLocks noChangeShapeType="1"/>
          </p:cNvSpPr>
          <p:nvPr/>
        </p:nvSpPr>
        <p:spPr bwMode="auto">
          <a:xfrm>
            <a:off x="457200" y="2971800"/>
            <a:ext cx="8153400" cy="0"/>
          </a:xfrm>
          <a:prstGeom prst="line">
            <a:avLst/>
          </a:prstGeom>
          <a:noFill/>
          <a:ln w="76200">
            <a:solidFill>
              <a:srgbClr val="009900"/>
            </a:solidFill>
            <a:round/>
            <a:headEnd/>
            <a:tailEnd/>
          </a:ln>
        </p:spPr>
        <p:txBody>
          <a:bodyPr/>
          <a:lstStyle/>
          <a:p>
            <a:endParaRPr lang="en-US"/>
          </a:p>
        </p:txBody>
      </p:sp>
      <p:sp>
        <p:nvSpPr>
          <p:cNvPr id="14347" name="Line 10"/>
          <p:cNvSpPr>
            <a:spLocks noChangeShapeType="1"/>
          </p:cNvSpPr>
          <p:nvPr/>
        </p:nvSpPr>
        <p:spPr bwMode="auto">
          <a:xfrm>
            <a:off x="458788" y="4724400"/>
            <a:ext cx="8153400" cy="0"/>
          </a:xfrm>
          <a:prstGeom prst="line">
            <a:avLst/>
          </a:prstGeom>
          <a:noFill/>
          <a:ln w="76200">
            <a:solidFill>
              <a:srgbClr val="009900"/>
            </a:solidFill>
            <a:round/>
            <a:headEnd/>
            <a:tailEnd/>
          </a:ln>
        </p:spPr>
        <p:txBody>
          <a:bodyPr/>
          <a:lstStyle/>
          <a:p>
            <a:endParaRPr lang="en-US"/>
          </a:p>
        </p:txBody>
      </p:sp>
      <p:sp>
        <p:nvSpPr>
          <p:cNvPr id="14348" name="Rectangle 11"/>
          <p:cNvSpPr>
            <a:spLocks noChangeArrowheads="1"/>
          </p:cNvSpPr>
          <p:nvPr/>
        </p:nvSpPr>
        <p:spPr bwMode="auto">
          <a:xfrm>
            <a:off x="495300" y="3063875"/>
            <a:ext cx="8077200" cy="1554163"/>
          </a:xfrm>
          <a:prstGeom prst="rect">
            <a:avLst/>
          </a:prstGeom>
          <a:solidFill>
            <a:srgbClr val="99FF33"/>
          </a:solidFill>
          <a:ln w="76200" algn="ctr">
            <a:noFill/>
            <a:miter lim="800000"/>
            <a:headEnd/>
            <a:tailEnd/>
          </a:ln>
        </p:spPr>
        <p:txBody>
          <a:bodyPr>
            <a:spAutoFit/>
          </a:bodyPr>
          <a:lstStyle/>
          <a:p>
            <a:pPr algn="ctr"/>
            <a:r>
              <a:rPr lang="en-US" altLang="en-US" sz="3200" i="0" baseline="0">
                <a:latin typeface="Arial" pitchFamily="34" charset="0"/>
              </a:rPr>
              <a:t>A complete sine wave in the time domain can be represented by one single spike in the frequency domain.</a:t>
            </a:r>
          </a:p>
        </p:txBody>
      </p:sp>
      <p:grpSp>
        <p:nvGrpSpPr>
          <p:cNvPr id="2" name="Group 12"/>
          <p:cNvGrpSpPr>
            <a:grpSpLocks/>
          </p:cNvGrpSpPr>
          <p:nvPr/>
        </p:nvGrpSpPr>
        <p:grpSpPr bwMode="auto">
          <a:xfrm>
            <a:off x="457200" y="2286000"/>
            <a:ext cx="1143000" cy="566738"/>
            <a:chOff x="1200" y="1248"/>
            <a:chExt cx="720" cy="357"/>
          </a:xfrm>
        </p:grpSpPr>
        <p:pic>
          <p:nvPicPr>
            <p:cNvPr id="1435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435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altLang="en-US" baseline="0">
                  <a:solidFill>
                    <a:schemeClr val="hlink"/>
                  </a:solidFill>
                </a:rPr>
                <a:t>Note</a:t>
              </a:r>
            </a:p>
          </p:txBody>
        </p:sp>
      </p:grpSp>
      <p:sp>
        <p:nvSpPr>
          <p:cNvPr id="16" name="Date Placeholder 15"/>
          <p:cNvSpPr>
            <a:spLocks noGrp="1"/>
          </p:cNvSpPr>
          <p:nvPr>
            <p:ph type="dt" sz="half" idx="10"/>
          </p:nvPr>
        </p:nvSpPr>
        <p:spPr/>
        <p:txBody>
          <a:bodyPr/>
          <a:lstStyle/>
          <a:p>
            <a:pPr>
              <a:defRPr/>
            </a:pPr>
            <a:fld id="{BEC1A753-9019-4CDC-B5E7-E3B800466AD1}" type="datetime1">
              <a:rPr lang="en-US" smtClean="0"/>
              <a:pPr>
                <a:defRPr/>
              </a:pPr>
              <a:t>3/14/2024</a:t>
            </a:fld>
            <a:endParaRPr 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09588" y="304800"/>
            <a:ext cx="7886700" cy="993775"/>
          </a:xfrm>
        </p:spPr>
        <p:txBody>
          <a:bodyPr/>
          <a:lstStyle/>
          <a:p>
            <a:r>
              <a:rPr lang="en-US" altLang="en-US" b="1"/>
              <a:t>Protocols</a:t>
            </a:r>
          </a:p>
        </p:txBody>
      </p:sp>
      <p:sp>
        <p:nvSpPr>
          <p:cNvPr id="14339" name="Content Placeholder 5"/>
          <p:cNvSpPr>
            <a:spLocks noGrp="1"/>
          </p:cNvSpPr>
          <p:nvPr>
            <p:ph idx="1"/>
          </p:nvPr>
        </p:nvSpPr>
        <p:spPr>
          <a:xfrm>
            <a:off x="628650" y="1430338"/>
            <a:ext cx="7886700" cy="3997325"/>
          </a:xfrm>
        </p:spPr>
        <p:txBody>
          <a:bodyPr/>
          <a:lstStyle/>
          <a:p>
            <a:r>
              <a:rPr lang="en-US" altLang="en-US" sz="2800" dirty="0"/>
              <a:t>A </a:t>
            </a:r>
            <a:r>
              <a:rPr lang="en-US" altLang="en-US" sz="2800" b="1" dirty="0"/>
              <a:t>protocol</a:t>
            </a:r>
            <a:r>
              <a:rPr lang="en-US" altLang="en-US" sz="2800" dirty="0"/>
              <a:t> is a predefined way of communicating</a:t>
            </a:r>
          </a:p>
          <a:p>
            <a:r>
              <a:rPr lang="en-US" altLang="en-US" sz="2800" dirty="0"/>
              <a:t>A set of ``rules'' between processes</a:t>
            </a:r>
          </a:p>
          <a:p>
            <a:r>
              <a:rPr lang="en-US" altLang="en-US" sz="2800" dirty="0"/>
              <a:t>Example: A ``person query'' protocol</a:t>
            </a:r>
          </a:p>
          <a:p>
            <a:pPr lvl="1"/>
            <a:r>
              <a:rPr lang="en-US" altLang="en-US" sz="2400" dirty="0"/>
              <a:t>I send you the name of a person</a:t>
            </a:r>
          </a:p>
          <a:p>
            <a:pPr lvl="1"/>
            <a:r>
              <a:rPr lang="en-US" altLang="en-US" sz="2400" dirty="0"/>
              <a:t>You send me a ``yes'' or a ``no'' depending upon whether that person lives in your house</a:t>
            </a:r>
          </a:p>
          <a:p>
            <a:pPr lvl="1"/>
            <a:r>
              <a:rPr lang="en-US" altLang="en-US" sz="2400" dirty="0"/>
              <a:t>If I send anything except a name, or you reply with anything except a ``yes'' or ``no'', the protocol is broken</a:t>
            </a:r>
          </a:p>
        </p:txBody>
      </p:sp>
      <p:sp>
        <p:nvSpPr>
          <p:cNvPr id="6" name="Date Placeholder 5"/>
          <p:cNvSpPr>
            <a:spLocks noGrp="1"/>
          </p:cNvSpPr>
          <p:nvPr>
            <p:ph type="dt" sz="half" idx="10"/>
          </p:nvPr>
        </p:nvSpPr>
        <p:spPr/>
        <p:txBody>
          <a:bodyPr/>
          <a:lstStyle/>
          <a:p>
            <a:pPr>
              <a:defRPr/>
            </a:pPr>
            <a:fld id="{33748B2E-CE01-4B81-9A9F-BC26C9AFDDBE}"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13</a:t>
            </a:fld>
            <a:endParaRPr lang="en-US" altLang="en-US"/>
          </a:p>
        </p:txBody>
      </p:sp>
    </p:spTree>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0"/>
          </p:nvPr>
        </p:nvSpPr>
        <p:spPr>
          <a:noFill/>
          <a:ln>
            <a:miter lim="800000"/>
            <a:headEnd/>
            <a:tailEnd/>
          </a:ln>
        </p:spPr>
        <p:txBody>
          <a:bodyPr/>
          <a:lstStyle/>
          <a:p>
            <a:r>
              <a:rPr lang="en-US" altLang="en-US"/>
              <a:t>3.</a:t>
            </a:r>
            <a:fld id="{35BFF533-53F4-4C7A-AAC3-6C8C5390E464}" type="slidenum">
              <a:rPr lang="en-US" altLang="en-US"/>
              <a:pPr/>
              <a:t>130</a:t>
            </a:fld>
            <a:endParaRPr lang="en-US" altLang="en-US"/>
          </a:p>
        </p:txBody>
      </p:sp>
      <p:sp>
        <p:nvSpPr>
          <p:cNvPr id="15363" name="Line 2"/>
          <p:cNvSpPr>
            <a:spLocks noChangeShapeType="1"/>
          </p:cNvSpPr>
          <p:nvPr/>
        </p:nvSpPr>
        <p:spPr bwMode="auto">
          <a:xfrm>
            <a:off x="152400" y="76200"/>
            <a:ext cx="8763000" cy="0"/>
          </a:xfrm>
          <a:prstGeom prst="line">
            <a:avLst/>
          </a:prstGeom>
          <a:noFill/>
          <a:ln w="76200">
            <a:solidFill>
              <a:schemeClr val="hlink"/>
            </a:solidFill>
            <a:round/>
            <a:headEnd/>
            <a:tailEnd/>
          </a:ln>
        </p:spPr>
        <p:txBody>
          <a:bodyPr/>
          <a:lstStyle/>
          <a:p>
            <a:endParaRPr lang="en-US"/>
          </a:p>
        </p:txBody>
      </p:sp>
      <p:sp>
        <p:nvSpPr>
          <p:cNvPr id="15364" name="Line 3"/>
          <p:cNvSpPr>
            <a:spLocks noChangeShapeType="1"/>
          </p:cNvSpPr>
          <p:nvPr/>
        </p:nvSpPr>
        <p:spPr bwMode="auto">
          <a:xfrm>
            <a:off x="152400" y="914400"/>
            <a:ext cx="8763000" cy="0"/>
          </a:xfrm>
          <a:prstGeom prst="line">
            <a:avLst/>
          </a:prstGeom>
          <a:noFill/>
          <a:ln w="19050">
            <a:solidFill>
              <a:schemeClr val="hlink"/>
            </a:solidFill>
            <a:round/>
            <a:headEnd/>
            <a:tailEnd/>
          </a:ln>
        </p:spPr>
        <p:txBody>
          <a:bodyPr/>
          <a:lstStyle/>
          <a:p>
            <a:endParaRPr lang="en-US"/>
          </a:p>
        </p:txBody>
      </p:sp>
      <p:sp>
        <p:nvSpPr>
          <p:cNvPr id="15365" name="Text Box 4"/>
          <p:cNvSpPr txBox="1">
            <a:spLocks noChangeArrowheads="1"/>
          </p:cNvSpPr>
          <p:nvPr/>
        </p:nvSpPr>
        <p:spPr bwMode="auto">
          <a:xfrm>
            <a:off x="304800" y="304800"/>
            <a:ext cx="8240713" cy="4572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3.12  </a:t>
            </a:r>
            <a:r>
              <a:rPr lang="en-US" altLang="en-US" sz="2000" baseline="0"/>
              <a:t>The bandwidth of periodic and nonperiodic composite signals</a:t>
            </a:r>
          </a:p>
        </p:txBody>
      </p:sp>
      <p:sp>
        <p:nvSpPr>
          <p:cNvPr id="1536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5367" name="Picture 6"/>
          <p:cNvPicPr>
            <a:picLocks noChangeAspect="1" noChangeArrowheads="1"/>
          </p:cNvPicPr>
          <p:nvPr/>
        </p:nvPicPr>
        <p:blipFill>
          <a:blip r:embed="rId3"/>
          <a:srcRect/>
          <a:stretch>
            <a:fillRect/>
          </a:stretch>
        </p:blipFill>
        <p:spPr bwMode="auto">
          <a:xfrm>
            <a:off x="381000" y="1219200"/>
            <a:ext cx="5399088" cy="4419600"/>
          </a:xfrm>
          <a:prstGeom prst="rect">
            <a:avLst/>
          </a:prstGeom>
          <a:noFill/>
          <a:ln w="9525">
            <a:noFill/>
            <a:miter lim="800000"/>
            <a:headEnd/>
            <a:tailEnd/>
          </a:ln>
        </p:spPr>
      </p:pic>
      <p:sp>
        <p:nvSpPr>
          <p:cNvPr id="15368" name="TextBox 7"/>
          <p:cNvSpPr txBox="1">
            <a:spLocks noChangeArrowheads="1"/>
          </p:cNvSpPr>
          <p:nvPr/>
        </p:nvSpPr>
        <p:spPr bwMode="auto">
          <a:xfrm>
            <a:off x="6019800" y="2895600"/>
            <a:ext cx="2895600" cy="461963"/>
          </a:xfrm>
          <a:prstGeom prst="rect">
            <a:avLst/>
          </a:prstGeom>
          <a:noFill/>
          <a:ln w="9525">
            <a:noFill/>
            <a:miter lim="800000"/>
            <a:headEnd/>
            <a:tailEnd/>
          </a:ln>
        </p:spPr>
        <p:txBody>
          <a:bodyPr>
            <a:spAutoFit/>
          </a:bodyPr>
          <a:lstStyle/>
          <a:p>
            <a:r>
              <a:rPr lang="en-US" sz="2400" baseline="0"/>
              <a:t>Bandwidth=f</a:t>
            </a:r>
            <a:r>
              <a:rPr lang="en-US" sz="2400" baseline="-25000"/>
              <a:t>high</a:t>
            </a:r>
            <a:r>
              <a:rPr lang="en-US" sz="2400" baseline="0"/>
              <a:t>-f</a:t>
            </a:r>
            <a:r>
              <a:rPr lang="en-US" sz="2400" baseline="-25000"/>
              <a:t>low</a:t>
            </a:r>
          </a:p>
        </p:txBody>
      </p:sp>
      <p:sp>
        <p:nvSpPr>
          <p:cNvPr id="9" name="Date Placeholder 8"/>
          <p:cNvSpPr>
            <a:spLocks noGrp="1"/>
          </p:cNvSpPr>
          <p:nvPr>
            <p:ph type="dt" sz="half" idx="10"/>
          </p:nvPr>
        </p:nvSpPr>
        <p:spPr/>
        <p:txBody>
          <a:bodyPr/>
          <a:lstStyle/>
          <a:p>
            <a:pPr>
              <a:defRPr/>
            </a:pPr>
            <a:fld id="{FD8424B4-3724-4A20-A767-D9DDB74F9B73}" type="datetime1">
              <a:rPr lang="en-US" smtClean="0"/>
              <a:pPr>
                <a:defRPr/>
              </a:pPr>
              <a:t>3/14/2024</a:t>
            </a:fld>
            <a:endParaRPr lang="en-US"/>
          </a:p>
        </p:txBody>
      </p:sp>
    </p:spTree>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0"/>
          </p:nvPr>
        </p:nvSpPr>
        <p:spPr>
          <a:noFill/>
          <a:ln>
            <a:miter lim="800000"/>
            <a:headEnd/>
            <a:tailEnd/>
          </a:ln>
        </p:spPr>
        <p:txBody>
          <a:bodyPr/>
          <a:lstStyle/>
          <a:p>
            <a:r>
              <a:rPr lang="en-US" altLang="en-US"/>
              <a:t>3.</a:t>
            </a:r>
            <a:fld id="{F4821A30-C4CF-4846-8433-D3ACB0182B49}" type="slidenum">
              <a:rPr lang="en-US" altLang="en-US"/>
              <a:pPr/>
              <a:t>131</a:t>
            </a:fld>
            <a:endParaRPr lang="en-US" altLang="en-US"/>
          </a:p>
        </p:txBody>
      </p:sp>
      <p:sp>
        <p:nvSpPr>
          <p:cNvPr id="16387"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6388"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16396"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6397"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16390"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6391"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6392"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16393"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16394" name="Rectangle 11"/>
          <p:cNvSpPr>
            <a:spLocks noChangeArrowheads="1"/>
          </p:cNvSpPr>
          <p:nvPr/>
        </p:nvSpPr>
        <p:spPr bwMode="auto">
          <a:xfrm>
            <a:off x="228600" y="1447800"/>
            <a:ext cx="8534400" cy="4362450"/>
          </a:xfrm>
          <a:prstGeom prst="rect">
            <a:avLst/>
          </a:prstGeom>
          <a:noFill/>
          <a:ln w="9525">
            <a:noFill/>
            <a:miter lim="800000"/>
            <a:headEnd/>
            <a:tailEnd/>
          </a:ln>
        </p:spPr>
        <p:txBody>
          <a:bodyPr>
            <a:spAutoFit/>
          </a:bodyPr>
          <a:lstStyle/>
          <a:p>
            <a:pPr algn="just"/>
            <a:r>
              <a:rPr lang="en-US" altLang="en-US" baseline="0"/>
              <a:t>A nonperiodic composite signal has a bandwidth of 200 kHz, with a middle frequency of 140 kHz and peak amplitude of 20 V. The two extreme frequencies have an amplitude of 0. Draw the frequency domain of the signal.</a:t>
            </a:r>
          </a:p>
          <a:p>
            <a:pPr algn="just"/>
            <a:endParaRPr lang="en-US" altLang="en-US" baseline="0"/>
          </a:p>
          <a:p>
            <a:pPr algn="just"/>
            <a:r>
              <a:rPr lang="en-US" altLang="en-US" baseline="0">
                <a:solidFill>
                  <a:schemeClr val="hlink"/>
                </a:solidFill>
              </a:rPr>
              <a:t>Solution</a:t>
            </a:r>
          </a:p>
          <a:p>
            <a:pPr algn="just"/>
            <a:r>
              <a:rPr lang="en-US" altLang="en-US" baseline="0"/>
              <a:t>The lowest frequency must be at 40 kHz and the highest at 240 kHz. Figure 3.15 shows the frequency domain and the bandwidth.</a:t>
            </a:r>
          </a:p>
        </p:txBody>
      </p:sp>
      <p:sp>
        <p:nvSpPr>
          <p:cNvPr id="16395" name="Text Box 12"/>
          <p:cNvSpPr txBox="1">
            <a:spLocks noChangeArrowheads="1"/>
          </p:cNvSpPr>
          <p:nvPr/>
        </p:nvSpPr>
        <p:spPr bwMode="auto">
          <a:xfrm>
            <a:off x="1143000" y="182563"/>
            <a:ext cx="2487613" cy="579437"/>
          </a:xfrm>
          <a:prstGeom prst="rect">
            <a:avLst/>
          </a:prstGeom>
          <a:noFill/>
          <a:ln w="9525">
            <a:noFill/>
            <a:miter lim="800000"/>
            <a:headEnd/>
            <a:tailEnd/>
          </a:ln>
        </p:spPr>
        <p:txBody>
          <a:bodyPr wrap="none">
            <a:spAutoFit/>
          </a:bodyPr>
          <a:lstStyle/>
          <a:p>
            <a:r>
              <a:rPr lang="en-US" altLang="en-US" sz="3200" baseline="0">
                <a:solidFill>
                  <a:schemeClr val="hlink"/>
                </a:solidFill>
              </a:rPr>
              <a:t>Example 3.12</a:t>
            </a:r>
          </a:p>
        </p:txBody>
      </p:sp>
      <p:sp>
        <p:nvSpPr>
          <p:cNvPr id="14" name="Date Placeholder 13"/>
          <p:cNvSpPr>
            <a:spLocks noGrp="1"/>
          </p:cNvSpPr>
          <p:nvPr>
            <p:ph type="dt" sz="half" idx="10"/>
          </p:nvPr>
        </p:nvSpPr>
        <p:spPr/>
        <p:txBody>
          <a:bodyPr/>
          <a:lstStyle/>
          <a:p>
            <a:pPr>
              <a:defRPr/>
            </a:pPr>
            <a:fld id="{90C47B65-D948-4E68-92DD-E09B439D20DD}" type="datetime1">
              <a:rPr lang="en-US" smtClean="0"/>
              <a:pPr>
                <a:defRPr/>
              </a:pPr>
              <a:t>3/14/2024</a:t>
            </a:fld>
            <a:endParaRPr lang="en-US"/>
          </a:p>
        </p:txBody>
      </p:sp>
    </p:spTree>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0"/>
          </p:nvPr>
        </p:nvSpPr>
        <p:spPr>
          <a:noFill/>
          <a:ln>
            <a:miter lim="800000"/>
            <a:headEnd/>
            <a:tailEnd/>
          </a:ln>
        </p:spPr>
        <p:txBody>
          <a:bodyPr/>
          <a:lstStyle/>
          <a:p>
            <a:r>
              <a:rPr lang="en-US" altLang="en-US"/>
              <a:t>3.</a:t>
            </a:r>
            <a:fld id="{65168E0A-C4F2-423F-BC0B-CF0FACD39DF5}" type="slidenum">
              <a:rPr lang="en-US" altLang="en-US"/>
              <a:pPr/>
              <a:t>132</a:t>
            </a:fld>
            <a:endParaRPr lang="en-US" altLang="en-US"/>
          </a:p>
        </p:txBody>
      </p:sp>
      <p:sp>
        <p:nvSpPr>
          <p:cNvPr id="1741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1741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17413" name="Text Box 4"/>
          <p:cNvSpPr txBox="1">
            <a:spLocks noChangeArrowheads="1"/>
          </p:cNvSpPr>
          <p:nvPr/>
        </p:nvSpPr>
        <p:spPr bwMode="auto">
          <a:xfrm>
            <a:off x="304800" y="762000"/>
            <a:ext cx="5256213" cy="4572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3.15  </a:t>
            </a:r>
            <a:r>
              <a:rPr lang="en-US" altLang="en-US" sz="2000" baseline="0"/>
              <a:t>The bandwidth for Example 3.12</a:t>
            </a:r>
          </a:p>
        </p:txBody>
      </p:sp>
      <p:sp>
        <p:nvSpPr>
          <p:cNvPr id="174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7415" name="Picture 6"/>
          <p:cNvPicPr>
            <a:picLocks noChangeAspect="1" noChangeArrowheads="1"/>
          </p:cNvPicPr>
          <p:nvPr/>
        </p:nvPicPr>
        <p:blipFill>
          <a:blip r:embed="rId3"/>
          <a:srcRect/>
          <a:stretch>
            <a:fillRect/>
          </a:stretch>
        </p:blipFill>
        <p:spPr bwMode="auto">
          <a:xfrm>
            <a:off x="457200" y="2428875"/>
            <a:ext cx="8135938" cy="2219325"/>
          </a:xfrm>
          <a:prstGeom prst="rect">
            <a:avLst/>
          </a:prstGeom>
          <a:noFill/>
          <a:ln w="9525">
            <a:noFill/>
            <a:miter lim="800000"/>
            <a:headEnd/>
            <a:tailEnd/>
          </a:ln>
        </p:spPr>
      </p:pic>
      <p:sp>
        <p:nvSpPr>
          <p:cNvPr id="8" name="Date Placeholder 7"/>
          <p:cNvSpPr>
            <a:spLocks noGrp="1"/>
          </p:cNvSpPr>
          <p:nvPr>
            <p:ph type="dt" sz="half" idx="10"/>
          </p:nvPr>
        </p:nvSpPr>
        <p:spPr/>
        <p:txBody>
          <a:bodyPr/>
          <a:lstStyle/>
          <a:p>
            <a:pPr>
              <a:defRPr/>
            </a:pPr>
            <a:fld id="{6A24DB88-3821-4AA7-8E56-CB35DC024D0E}" type="datetime1">
              <a:rPr lang="en-US" smtClean="0"/>
              <a:pPr>
                <a:defRPr/>
              </a:pPr>
              <a:t>3/14/2024</a:t>
            </a:fld>
            <a:endParaRPr lang="en-US"/>
          </a:p>
        </p:txBody>
      </p:sp>
    </p:spTree>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p:cNvSpPr>
            <a:spLocks noGrp="1"/>
          </p:cNvSpPr>
          <p:nvPr>
            <p:ph type="title"/>
          </p:nvPr>
        </p:nvSpPr>
        <p:spPr>
          <a:xfrm>
            <a:off x="436563" y="0"/>
            <a:ext cx="8229600" cy="1143000"/>
          </a:xfrm>
        </p:spPr>
        <p:txBody>
          <a:bodyPr/>
          <a:lstStyle/>
          <a:p>
            <a:r>
              <a:rPr lang="en-US" altLang="en-US" b="1" dirty="0">
                <a:solidFill>
                  <a:srgbClr val="0000FF"/>
                </a:solidFill>
              </a:rPr>
              <a:t>Physical Layer</a:t>
            </a:r>
          </a:p>
        </p:txBody>
      </p:sp>
      <p:sp>
        <p:nvSpPr>
          <p:cNvPr id="3" name="Content Placeholder 2"/>
          <p:cNvSpPr>
            <a:spLocks noGrp="1"/>
          </p:cNvSpPr>
          <p:nvPr>
            <p:ph idx="1"/>
          </p:nvPr>
        </p:nvSpPr>
        <p:spPr>
          <a:xfrm>
            <a:off x="436563" y="838200"/>
            <a:ext cx="8229600" cy="4525963"/>
          </a:xfrm>
        </p:spPr>
        <p:txBody>
          <a:bodyPr/>
          <a:lstStyle/>
          <a:p>
            <a:pPr marL="0" indent="0" algn="just">
              <a:buFont typeface="Arial" pitchFamily="34" charset="0"/>
              <a:buNone/>
              <a:defRPr/>
            </a:pPr>
            <a:r>
              <a:rPr lang="en-US" sz="2000" dirty="0"/>
              <a:t>The physical layer is concerned with transmission of raw bits over a communication channel. </a:t>
            </a:r>
          </a:p>
          <a:p>
            <a:pPr marL="0" indent="0" algn="just">
              <a:buFont typeface="Arial" pitchFamily="34" charset="0"/>
              <a:buNone/>
              <a:defRPr/>
            </a:pPr>
            <a:r>
              <a:rPr lang="en-US" sz="2000" dirty="0"/>
              <a:t>It specifies the mechanical, electrical and procedural network interface specifications and the physical transmission of bit streams over a transmission medium connecting two pieces of communication equipment. </a:t>
            </a:r>
          </a:p>
          <a:p>
            <a:pPr marL="0" indent="0" algn="just">
              <a:buFont typeface="Arial" pitchFamily="34" charset="0"/>
              <a:buNone/>
              <a:defRPr/>
            </a:pPr>
            <a:endParaRPr lang="en-US" sz="1050" dirty="0"/>
          </a:p>
          <a:p>
            <a:pPr marL="0" indent="0" algn="just">
              <a:buFont typeface="Arial" pitchFamily="34" charset="0"/>
              <a:buNone/>
              <a:defRPr/>
            </a:pPr>
            <a:r>
              <a:rPr lang="en-US" sz="2400" dirty="0"/>
              <a:t>In simple terms, the physical layer decides the following (</a:t>
            </a:r>
            <a:r>
              <a:rPr lang="en-US" sz="2400" b="1" dirty="0"/>
              <a:t>design issues</a:t>
            </a:r>
            <a:r>
              <a:rPr lang="en-US" sz="2400" dirty="0"/>
              <a:t>): </a:t>
            </a:r>
          </a:p>
          <a:p>
            <a:pPr algn="just">
              <a:defRPr/>
            </a:pPr>
            <a:r>
              <a:rPr lang="en-US" sz="2000" dirty="0"/>
              <a:t>Number of pins and functions of each pin of the network connector (Mechanical) </a:t>
            </a:r>
          </a:p>
          <a:p>
            <a:pPr algn="just">
              <a:defRPr/>
            </a:pPr>
            <a:r>
              <a:rPr lang="en-US" sz="2000" dirty="0"/>
              <a:t>Signal Level, Data rate (Electrical) </a:t>
            </a:r>
          </a:p>
          <a:p>
            <a:pPr algn="just">
              <a:defRPr/>
            </a:pPr>
            <a:r>
              <a:rPr lang="en-US" sz="2000" dirty="0"/>
              <a:t>Whether simultaneous transmission in both directions </a:t>
            </a:r>
          </a:p>
          <a:p>
            <a:pPr algn="just">
              <a:defRPr/>
            </a:pPr>
            <a:r>
              <a:rPr lang="en-US" sz="2000" dirty="0"/>
              <a:t>Establishing and breaking of connection </a:t>
            </a:r>
          </a:p>
          <a:p>
            <a:pPr algn="just">
              <a:defRPr/>
            </a:pPr>
            <a:r>
              <a:rPr lang="en-US" sz="2000" dirty="0"/>
              <a:t>Deals with physical transmission </a:t>
            </a:r>
          </a:p>
          <a:p>
            <a:pPr algn="just">
              <a:defRPr/>
            </a:pPr>
            <a:r>
              <a:rPr lang="en-US" sz="2000" dirty="0"/>
              <a:t>There exist a variety of physical layer protocols such as RS-232C, Rs-449 standards developed by Electronics Industries Association (EIA). </a:t>
            </a:r>
          </a:p>
        </p:txBody>
      </p:sp>
      <p:sp>
        <p:nvSpPr>
          <p:cNvPr id="5" name="Date Placeholder 4"/>
          <p:cNvSpPr>
            <a:spLocks noGrp="1"/>
          </p:cNvSpPr>
          <p:nvPr>
            <p:ph type="dt" sz="half" idx="10"/>
          </p:nvPr>
        </p:nvSpPr>
        <p:spPr/>
        <p:txBody>
          <a:bodyPr/>
          <a:lstStyle/>
          <a:p>
            <a:pPr>
              <a:defRPr/>
            </a:pPr>
            <a:fld id="{2DCD506F-BAEF-4683-8116-22D96F62C94B}"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133</a:t>
            </a:fld>
            <a:endParaRPr lang="en-US" altLang="en-US"/>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0"/>
          </p:nvPr>
        </p:nvSpPr>
        <p:spPr>
          <a:noFill/>
          <a:ln>
            <a:miter lim="800000"/>
            <a:headEnd/>
            <a:tailEnd/>
          </a:ln>
        </p:spPr>
        <p:txBody>
          <a:bodyPr/>
          <a:lstStyle/>
          <a:p>
            <a:r>
              <a:rPr lang="en-US" altLang="en-US"/>
              <a:t>3.</a:t>
            </a:r>
            <a:fld id="{A09328D0-8345-4216-BB17-E06DD077BB6D}" type="slidenum">
              <a:rPr lang="en-US" altLang="en-US" smtClean="0"/>
              <a:pPr/>
              <a:t>134</a:t>
            </a:fld>
            <a:endParaRPr lang="en-US" altLang="en-US"/>
          </a:p>
        </p:txBody>
      </p:sp>
      <p:sp>
        <p:nvSpPr>
          <p:cNvPr id="800770"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ltLang="en-US" sz="3200" i="0" baseline="0">
              <a:effectLst>
                <a:outerShdw blurRad="38100" dist="38100" dir="2700000" algn="tl">
                  <a:srgbClr val="FFFFFF"/>
                </a:outerShdw>
              </a:effectLst>
            </a:endParaRPr>
          </a:p>
        </p:txBody>
      </p:sp>
      <p:sp>
        <p:nvSpPr>
          <p:cNvPr id="800771" name="Text Box 3"/>
          <p:cNvSpPr txBox="1">
            <a:spLocks noChangeArrowheads="1"/>
          </p:cNvSpPr>
          <p:nvPr/>
        </p:nvSpPr>
        <p:spPr bwMode="auto">
          <a:xfrm>
            <a:off x="228600" y="76200"/>
            <a:ext cx="3940438" cy="584775"/>
          </a:xfrm>
          <a:prstGeom prst="rect">
            <a:avLst/>
          </a:prstGeom>
          <a:noFill/>
          <a:ln>
            <a:noFill/>
          </a:ln>
          <a:effectLst/>
        </p:spPr>
        <p:txBody>
          <a:bodyPr wrap="none">
            <a:spAutoFit/>
          </a:bodyPr>
          <a:lstStyle/>
          <a:p>
            <a:pPr>
              <a:defRPr/>
            </a:pPr>
            <a:r>
              <a:rPr lang="en-US" altLang="en-US" sz="3200" i="0" baseline="0" dirty="0">
                <a:effectLst>
                  <a:outerShdw blurRad="38100" dist="38100" dir="2700000" algn="tl">
                    <a:srgbClr val="C0C0C0"/>
                  </a:outerShdw>
                </a:effectLst>
                <a:latin typeface="Times" panose="02020603050405020304" pitchFamily="18" charset="0"/>
              </a:rPr>
              <a:t>   DIGITAL SIGNALS</a:t>
            </a:r>
          </a:p>
        </p:txBody>
      </p:sp>
      <p:sp>
        <p:nvSpPr>
          <p:cNvPr id="4608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altLang="en-US" sz="1800" i="0" baseline="0"/>
          </a:p>
        </p:txBody>
      </p:sp>
      <p:sp>
        <p:nvSpPr>
          <p:cNvPr id="800773" name="Rectangle 5"/>
          <p:cNvSpPr>
            <a:spLocks noChangeArrowheads="1"/>
          </p:cNvSpPr>
          <p:nvPr/>
        </p:nvSpPr>
        <p:spPr bwMode="auto">
          <a:xfrm>
            <a:off x="76200" y="927100"/>
            <a:ext cx="8610600" cy="3416320"/>
          </a:xfrm>
          <a:prstGeom prst="rect">
            <a:avLst/>
          </a:prstGeom>
          <a:noFill/>
          <a:ln>
            <a:noFill/>
          </a:ln>
          <a:effectLst/>
        </p:spPr>
        <p:txBody>
          <a:bodyPr anchor="ctr">
            <a:spAutoFit/>
          </a:bodyPr>
          <a:lstStyle/>
          <a:p>
            <a:pPr algn="just" eaLnBrk="1" hangingPunct="1">
              <a:defRPr/>
            </a:pPr>
            <a:r>
              <a:rPr lang="en-US" altLang="en-US" sz="2400" baseline="0" dirty="0">
                <a:effectLst>
                  <a:outerShdw blurRad="38100" dist="38100" dir="2700000" algn="tl">
                    <a:srgbClr val="C0C0C0"/>
                  </a:outerShdw>
                </a:effectLst>
              </a:rPr>
              <a:t>In addition to being represented by an analog signal, information can also be represented by a </a:t>
            </a:r>
            <a:r>
              <a:rPr lang="en-US" altLang="en-US" sz="2400" baseline="0" dirty="0">
                <a:solidFill>
                  <a:schemeClr val="hlink"/>
                </a:solidFill>
                <a:effectLst>
                  <a:outerShdw blurRad="38100" dist="38100" dir="2700000" algn="tl">
                    <a:srgbClr val="C0C0C0"/>
                  </a:outerShdw>
                </a:effectLst>
              </a:rPr>
              <a:t>digital signal</a:t>
            </a:r>
            <a:r>
              <a:rPr lang="en-US" altLang="en-US" sz="2400" baseline="0" dirty="0">
                <a:effectLst>
                  <a:outerShdw blurRad="38100" dist="38100" dir="2700000" algn="tl">
                    <a:srgbClr val="C0C0C0"/>
                  </a:outerShdw>
                </a:effectLst>
              </a:rPr>
              <a:t>. </a:t>
            </a:r>
          </a:p>
          <a:p>
            <a:pPr algn="just" eaLnBrk="1" hangingPunct="1">
              <a:defRPr/>
            </a:pPr>
            <a:endParaRPr lang="en-US" altLang="en-US" sz="2400" dirty="0">
              <a:effectLst>
                <a:outerShdw blurRad="38100" dist="38100" dir="2700000" algn="tl">
                  <a:srgbClr val="C0C0C0"/>
                </a:outerShdw>
              </a:effectLst>
            </a:endParaRPr>
          </a:p>
          <a:p>
            <a:pPr algn="just" eaLnBrk="1" hangingPunct="1">
              <a:defRPr/>
            </a:pPr>
            <a:r>
              <a:rPr lang="en-US" altLang="en-US" sz="2400" baseline="0" dirty="0">
                <a:effectLst>
                  <a:outerShdw blurRad="38100" dist="38100" dir="2700000" algn="tl">
                    <a:srgbClr val="C0C0C0"/>
                  </a:outerShdw>
                </a:effectLst>
              </a:rPr>
              <a:t>For example, a 1 can be encoded as a positive voltage and a 0 as zero voltage. </a:t>
            </a:r>
          </a:p>
          <a:p>
            <a:pPr algn="just" eaLnBrk="1" hangingPunct="1">
              <a:defRPr/>
            </a:pPr>
            <a:endParaRPr lang="en-US" altLang="en-US" sz="2400" baseline="0" dirty="0">
              <a:effectLst>
                <a:outerShdw blurRad="38100" dist="38100" dir="2700000" algn="tl">
                  <a:srgbClr val="C0C0C0"/>
                </a:outerShdw>
              </a:effectLst>
            </a:endParaRPr>
          </a:p>
          <a:p>
            <a:pPr algn="just" eaLnBrk="1" hangingPunct="1">
              <a:defRPr/>
            </a:pPr>
            <a:r>
              <a:rPr lang="en-US" altLang="en-US" sz="2400" baseline="0" dirty="0">
                <a:effectLst>
                  <a:outerShdw blurRad="38100" dist="38100" dir="2700000" algn="tl">
                    <a:srgbClr val="C0C0C0"/>
                  </a:outerShdw>
                </a:effectLst>
              </a:rPr>
              <a:t>A digital signal can have more than two </a:t>
            </a:r>
            <a:r>
              <a:rPr lang="en-US" altLang="en-US" sz="2400" b="1" baseline="0" dirty="0">
                <a:effectLst>
                  <a:outerShdw blurRad="38100" dist="38100" dir="2700000" algn="tl">
                    <a:srgbClr val="C0C0C0"/>
                  </a:outerShdw>
                </a:effectLst>
              </a:rPr>
              <a:t>levels</a:t>
            </a:r>
            <a:r>
              <a:rPr lang="en-US" altLang="en-US" sz="2400" baseline="0" dirty="0">
                <a:effectLst>
                  <a:outerShdw blurRad="38100" dist="38100" dir="2700000" algn="tl">
                    <a:srgbClr val="C0C0C0"/>
                  </a:outerShdw>
                </a:effectLst>
              </a:rPr>
              <a:t>. </a:t>
            </a:r>
          </a:p>
          <a:p>
            <a:pPr algn="just" eaLnBrk="1" hangingPunct="1">
              <a:defRPr/>
            </a:pPr>
            <a:endParaRPr lang="en-US" altLang="en-US" sz="2400" baseline="0" dirty="0">
              <a:effectLst>
                <a:outerShdw blurRad="38100" dist="38100" dir="2700000" algn="tl">
                  <a:srgbClr val="C0C0C0"/>
                </a:outerShdw>
              </a:effectLst>
            </a:endParaRPr>
          </a:p>
          <a:p>
            <a:pPr algn="just" eaLnBrk="1" hangingPunct="1">
              <a:defRPr/>
            </a:pPr>
            <a:r>
              <a:rPr lang="en-US" altLang="en-US" sz="2400" baseline="0" dirty="0">
                <a:effectLst>
                  <a:outerShdw blurRad="38100" dist="38100" dir="2700000" algn="tl">
                    <a:srgbClr val="C0C0C0"/>
                  </a:outerShdw>
                </a:effectLst>
              </a:rPr>
              <a:t>In this case, we can send more than 1 bit for each level.</a:t>
            </a:r>
          </a:p>
        </p:txBody>
      </p:sp>
      <p:sp>
        <p:nvSpPr>
          <p:cNvPr id="46087" name="Rectangle 6"/>
          <p:cNvSpPr>
            <a:spLocks noChangeArrowheads="1"/>
          </p:cNvSpPr>
          <p:nvPr/>
        </p:nvSpPr>
        <p:spPr bwMode="auto">
          <a:xfrm>
            <a:off x="152400" y="4819650"/>
            <a:ext cx="6400800" cy="156966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altLang="en-US" sz="2400" i="0" baseline="0" dirty="0">
                <a:solidFill>
                  <a:srgbClr val="0033CC"/>
                </a:solidFill>
              </a:rPr>
              <a:t>Bit Rate</a:t>
            </a:r>
          </a:p>
          <a:p>
            <a:pPr>
              <a:buClr>
                <a:schemeClr val="tx1"/>
              </a:buClr>
              <a:buSzPct val="117000"/>
              <a:buFont typeface="Wingdings" pitchFamily="2" charset="2"/>
              <a:buNone/>
            </a:pPr>
            <a:r>
              <a:rPr lang="en-US" altLang="en-US" sz="2400" dirty="0">
                <a:solidFill>
                  <a:srgbClr val="0033CC"/>
                </a:solidFill>
              </a:rPr>
              <a:t>Baud rate</a:t>
            </a:r>
            <a:br>
              <a:rPr lang="fr-FR" altLang="en-US" sz="2400" i="0" baseline="0" dirty="0">
                <a:solidFill>
                  <a:srgbClr val="0033CC"/>
                </a:solidFill>
              </a:rPr>
            </a:br>
            <a:r>
              <a:rPr lang="fr-FR" altLang="en-US" sz="2400" i="0" baseline="0" dirty="0">
                <a:solidFill>
                  <a:srgbClr val="0033CC"/>
                </a:solidFill>
              </a:rPr>
              <a:t>Bit </a:t>
            </a:r>
            <a:r>
              <a:rPr lang="fr-FR" altLang="en-US" sz="2400" i="0" baseline="0" dirty="0" err="1">
                <a:solidFill>
                  <a:srgbClr val="0033CC"/>
                </a:solidFill>
              </a:rPr>
              <a:t>Length</a:t>
            </a:r>
            <a:br>
              <a:rPr lang="fr-FR" altLang="en-US" sz="2400" i="0" baseline="0" dirty="0">
                <a:solidFill>
                  <a:srgbClr val="0033CC"/>
                </a:solidFill>
              </a:rPr>
            </a:br>
            <a:endParaRPr lang="en-US" altLang="en-US" sz="2400" i="0" baseline="0" dirty="0">
              <a:solidFill>
                <a:srgbClr val="0033CC"/>
              </a:solidFill>
            </a:endParaRPr>
          </a:p>
        </p:txBody>
      </p:sp>
      <p:sp>
        <p:nvSpPr>
          <p:cNvPr id="800775" name="Text Box 7"/>
          <p:cNvSpPr txBox="1">
            <a:spLocks noChangeArrowheads="1"/>
          </p:cNvSpPr>
          <p:nvPr/>
        </p:nvSpPr>
        <p:spPr bwMode="auto">
          <a:xfrm>
            <a:off x="165100" y="4343400"/>
            <a:ext cx="4862513" cy="519113"/>
          </a:xfrm>
          <a:prstGeom prst="rect">
            <a:avLst/>
          </a:prstGeom>
          <a:noFill/>
          <a:ln>
            <a:noFill/>
          </a:ln>
          <a:effectLst/>
        </p:spPr>
        <p:txBody>
          <a:bodyPr wrap="none">
            <a:spAutoFit/>
          </a:bodyPr>
          <a:lstStyle/>
          <a:p>
            <a:pPr algn="ctr">
              <a:defRPr/>
            </a:pPr>
            <a:r>
              <a:rPr lang="en-US" altLang="en-US" u="sng" baseline="0" dirty="0">
                <a:solidFill>
                  <a:schemeClr val="hlink"/>
                </a:solidFill>
                <a:effectLst>
                  <a:outerShdw blurRad="38100" dist="38100" dir="2700000" algn="tl">
                    <a:srgbClr val="C0C0C0"/>
                  </a:outerShdw>
                </a:effectLst>
              </a:rPr>
              <a:t>Topics discussed in this section:</a:t>
            </a:r>
          </a:p>
        </p:txBody>
      </p:sp>
      <p:sp>
        <p:nvSpPr>
          <p:cNvPr id="9" name="Date Placeholder 8"/>
          <p:cNvSpPr>
            <a:spLocks noGrp="1"/>
          </p:cNvSpPr>
          <p:nvPr>
            <p:ph type="dt" sz="half" idx="10"/>
          </p:nvPr>
        </p:nvSpPr>
        <p:spPr/>
        <p:txBody>
          <a:bodyPr/>
          <a:lstStyle/>
          <a:p>
            <a:pPr>
              <a:defRPr/>
            </a:pPr>
            <a:fld id="{F356253A-5367-4A47-8022-3FBCAC218F27}" type="datetime1">
              <a:rPr lang="en-US" smtClean="0"/>
              <a:pPr>
                <a:defRPr/>
              </a:pPr>
              <a:t>3/14/2024</a:t>
            </a:fld>
            <a:endParaRPr lang="en-US"/>
          </a:p>
        </p:txBody>
      </p:sp>
    </p:spTree>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3"/>
          <p:cNvSpPr>
            <a:spLocks noGrp="1"/>
          </p:cNvSpPr>
          <p:nvPr>
            <p:ph type="title"/>
          </p:nvPr>
        </p:nvSpPr>
        <p:spPr>
          <a:xfrm>
            <a:off x="436563" y="0"/>
            <a:ext cx="8229600" cy="1143000"/>
          </a:xfrm>
        </p:spPr>
        <p:txBody>
          <a:bodyPr/>
          <a:lstStyle/>
          <a:p>
            <a:r>
              <a:rPr lang="en-US" altLang="en-US"/>
              <a:t>Bit Rate and Baud Rate</a:t>
            </a:r>
          </a:p>
        </p:txBody>
      </p:sp>
      <p:sp>
        <p:nvSpPr>
          <p:cNvPr id="3" name="Content Placeholder 2"/>
          <p:cNvSpPr>
            <a:spLocks noGrp="1"/>
          </p:cNvSpPr>
          <p:nvPr>
            <p:ph idx="1"/>
          </p:nvPr>
        </p:nvSpPr>
        <p:spPr>
          <a:xfrm>
            <a:off x="423863" y="1158875"/>
            <a:ext cx="8229600" cy="4525963"/>
          </a:xfrm>
        </p:spPr>
        <p:txBody>
          <a:bodyPr/>
          <a:lstStyle/>
          <a:p>
            <a:pPr algn="just">
              <a:defRPr/>
            </a:pPr>
            <a:r>
              <a:rPr lang="en-US" b="1" dirty="0"/>
              <a:t>Bit rate </a:t>
            </a:r>
            <a:r>
              <a:rPr lang="en-US" dirty="0"/>
              <a:t>is simply the </a:t>
            </a:r>
            <a:r>
              <a:rPr lang="en-US" b="1" dirty="0"/>
              <a:t>number of bits</a:t>
            </a:r>
            <a:r>
              <a:rPr lang="en-US" dirty="0"/>
              <a:t> (i.e., 0’s and 1’s) transmitted in per unit time. It determines the number of bits traveled per second.</a:t>
            </a:r>
          </a:p>
          <a:p>
            <a:pPr marL="0" indent="0" algn="ctr">
              <a:buFont typeface="Arial" pitchFamily="34" charset="0"/>
              <a:buNone/>
              <a:defRPr/>
            </a:pPr>
            <a:r>
              <a:rPr lang="en-US" sz="2400" b="1" dirty="0">
                <a:solidFill>
                  <a:srgbClr val="0000FF"/>
                </a:solidFill>
              </a:rPr>
              <a:t>Bit rate = baud rate x the number of bits per signal unit</a:t>
            </a:r>
          </a:p>
          <a:p>
            <a:pPr marL="0" indent="0" algn="ctr">
              <a:buFont typeface="Arial" pitchFamily="34" charset="0"/>
              <a:buNone/>
              <a:defRPr/>
            </a:pPr>
            <a:r>
              <a:rPr lang="en-US" sz="2400" b="1" dirty="0">
                <a:solidFill>
                  <a:srgbClr val="FF0000"/>
                </a:solidFill>
              </a:rPr>
              <a:t>Kbps    Vs   </a:t>
            </a:r>
            <a:r>
              <a:rPr lang="en-US" sz="2400" b="1" dirty="0" err="1">
                <a:solidFill>
                  <a:srgbClr val="FF0000"/>
                </a:solidFill>
              </a:rPr>
              <a:t>KBps</a:t>
            </a:r>
            <a:r>
              <a:rPr lang="en-US" sz="2400" b="1" dirty="0">
                <a:solidFill>
                  <a:srgbClr val="FF0000"/>
                </a:solidFill>
              </a:rPr>
              <a:t>???</a:t>
            </a:r>
          </a:p>
          <a:p>
            <a:pPr algn="just">
              <a:defRPr/>
            </a:pPr>
            <a:r>
              <a:rPr lang="en-US" b="1" dirty="0"/>
              <a:t>Baud rate (Signal rate) </a:t>
            </a:r>
            <a:r>
              <a:rPr lang="en-US" dirty="0"/>
              <a:t>is the </a:t>
            </a:r>
            <a:r>
              <a:rPr lang="en-US" b="1" dirty="0"/>
              <a:t>number of signal units</a:t>
            </a:r>
            <a:r>
              <a:rPr lang="en-US" dirty="0"/>
              <a:t> transmitted per unit time that is needed to represent those bits. i.e. </a:t>
            </a:r>
            <a:r>
              <a:rPr lang="en-US" dirty="0">
                <a:solidFill>
                  <a:srgbClr val="00B050"/>
                </a:solidFill>
              </a:rPr>
              <a:t>How many times signal changes per unit time?</a:t>
            </a:r>
          </a:p>
          <a:p>
            <a:pPr marL="0" indent="0" algn="ctr">
              <a:buFont typeface="Arial" pitchFamily="34" charset="0"/>
              <a:buNone/>
              <a:defRPr/>
            </a:pPr>
            <a:r>
              <a:rPr lang="en-US" sz="2400" b="1" dirty="0">
                <a:solidFill>
                  <a:srgbClr val="0000FF"/>
                </a:solidFill>
              </a:rPr>
              <a:t>Baud rate = bit rate / the number of bits per signal unit</a:t>
            </a:r>
            <a:endParaRPr lang="en-US" sz="2400" dirty="0">
              <a:solidFill>
                <a:srgbClr val="0000FF"/>
              </a:solidFill>
            </a:endParaRPr>
          </a:p>
          <a:p>
            <a:pPr marL="0" indent="0" algn="just">
              <a:buFont typeface="Arial" pitchFamily="34" charset="0"/>
              <a:buNone/>
              <a:defRPr/>
            </a:pPr>
            <a:endParaRPr lang="en-US" sz="2000" dirty="0"/>
          </a:p>
        </p:txBody>
      </p:sp>
      <p:sp>
        <p:nvSpPr>
          <p:cNvPr id="5" name="Date Placeholder 4"/>
          <p:cNvSpPr>
            <a:spLocks noGrp="1"/>
          </p:cNvSpPr>
          <p:nvPr>
            <p:ph type="dt" sz="half" idx="10"/>
          </p:nvPr>
        </p:nvSpPr>
        <p:spPr/>
        <p:txBody>
          <a:bodyPr/>
          <a:lstStyle/>
          <a:p>
            <a:pPr>
              <a:defRPr/>
            </a:pPr>
            <a:fld id="{3636792C-D749-4F1E-BBE1-265082342EB0}"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135</a:t>
            </a:fld>
            <a:endParaRPr lang="en-US" altLang="en-US"/>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3"/>
          <p:cNvSpPr>
            <a:spLocks noGrp="1"/>
          </p:cNvSpPr>
          <p:nvPr>
            <p:ph type="title"/>
          </p:nvPr>
        </p:nvSpPr>
        <p:spPr>
          <a:xfrm>
            <a:off x="436563" y="0"/>
            <a:ext cx="8229600" cy="1143000"/>
          </a:xfrm>
        </p:spPr>
        <p:txBody>
          <a:bodyPr/>
          <a:lstStyle/>
          <a:p>
            <a:r>
              <a:rPr lang="en-US" altLang="en-US"/>
              <a:t>Bit Rate and Baud Rate</a:t>
            </a:r>
          </a:p>
        </p:txBody>
      </p:sp>
      <p:pic>
        <p:nvPicPr>
          <p:cNvPr id="137219" name="Picture 2" descr="https://2.bp.blogspot.com/-_LMmIJmNVBQ/WOn9pJ-mkTI/AAAAAAAABSk/A0NXHQsBYUY6z7qBF99Gtc0gbEdpeQyMwCLcB/s1600/1.jpg"/>
          <p:cNvPicPr>
            <a:picLocks noChangeAspect="1" noChangeArrowheads="1"/>
          </p:cNvPicPr>
          <p:nvPr/>
        </p:nvPicPr>
        <p:blipFill>
          <a:blip r:embed="rId2"/>
          <a:srcRect l="327" t="19542" r="-327" b="3300"/>
          <a:stretch>
            <a:fillRect/>
          </a:stretch>
        </p:blipFill>
        <p:spPr bwMode="auto">
          <a:xfrm>
            <a:off x="790575" y="1828800"/>
            <a:ext cx="7885113" cy="37338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DC7EF5C8-5232-429D-8A03-301E3632D18C}"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136</a:t>
            </a:fld>
            <a:endParaRPr lang="en-US" altLang="en-US"/>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3"/>
          <p:cNvSpPr>
            <a:spLocks noGrp="1"/>
          </p:cNvSpPr>
          <p:nvPr>
            <p:ph type="title"/>
          </p:nvPr>
        </p:nvSpPr>
        <p:spPr>
          <a:xfrm>
            <a:off x="436563" y="0"/>
            <a:ext cx="8229600" cy="1143000"/>
          </a:xfrm>
        </p:spPr>
        <p:txBody>
          <a:bodyPr/>
          <a:lstStyle/>
          <a:p>
            <a:r>
              <a:rPr lang="en-US" altLang="en-US"/>
              <a:t>Bit Rate and Baud Rate</a:t>
            </a:r>
          </a:p>
        </p:txBody>
      </p:sp>
      <p:sp>
        <p:nvSpPr>
          <p:cNvPr id="138243" name="AutoShape 12" descr="http://www.circuitstoday.com/wp-content/uploads/2012/09/rtwo.jpg"/>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ltLang="en-US"/>
          </a:p>
        </p:txBody>
      </p:sp>
      <p:sp>
        <p:nvSpPr>
          <p:cNvPr id="138244" name="AutoShape 14" descr="http://www.circuitstoday.com/wp-content/uploads/2012/09/rtwo.jpg"/>
          <p:cNvSpPr>
            <a:spLocks noChangeAspect="1" noChangeArrowheads="1"/>
          </p:cNvSpPr>
          <p:nvPr/>
        </p:nvSpPr>
        <p:spPr bwMode="auto">
          <a:xfrm>
            <a:off x="3476625" y="2938463"/>
            <a:ext cx="2190750" cy="981075"/>
          </a:xfrm>
          <a:prstGeom prst="rect">
            <a:avLst/>
          </a:prstGeom>
          <a:noFill/>
          <a:ln w="9525">
            <a:noFill/>
            <a:miter lim="800000"/>
            <a:headEnd/>
            <a:tailEnd/>
          </a:ln>
        </p:spPr>
        <p:txBody>
          <a:bodyPr/>
          <a:lstStyle/>
          <a:p>
            <a:endParaRPr lang="en-US" altLang="en-US"/>
          </a:p>
        </p:txBody>
      </p:sp>
      <p:pic>
        <p:nvPicPr>
          <p:cNvPr id="138245" name="Picture 12"/>
          <p:cNvPicPr>
            <a:picLocks noChangeAspect="1" noChangeArrowheads="1"/>
          </p:cNvPicPr>
          <p:nvPr/>
        </p:nvPicPr>
        <p:blipFill>
          <a:blip r:embed="rId2"/>
          <a:srcRect l="25833" t="33696" r="54167" b="50000"/>
          <a:stretch>
            <a:fillRect/>
          </a:stretch>
        </p:blipFill>
        <p:spPr bwMode="auto">
          <a:xfrm>
            <a:off x="228600" y="3733801"/>
            <a:ext cx="3160897" cy="1447800"/>
          </a:xfrm>
          <a:prstGeom prst="rect">
            <a:avLst/>
          </a:prstGeom>
          <a:noFill/>
          <a:ln w="9525">
            <a:noFill/>
            <a:miter lim="800000"/>
            <a:headEnd/>
            <a:tailEnd/>
          </a:ln>
        </p:spPr>
      </p:pic>
      <p:sp>
        <p:nvSpPr>
          <p:cNvPr id="16" name="Rectangle 17"/>
          <p:cNvSpPr>
            <a:spLocks noChangeArrowheads="1"/>
          </p:cNvSpPr>
          <p:nvPr/>
        </p:nvSpPr>
        <p:spPr bwMode="auto">
          <a:xfrm>
            <a:off x="646113" y="1233488"/>
            <a:ext cx="802005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n-US" altLang="en-US" sz="2400" dirty="0">
                <a:solidFill>
                  <a:srgbClr val="333333"/>
                </a:solidFill>
                <a:latin typeface="+mn-lt"/>
              </a:rPr>
              <a:t>Baud rate is calculated using the below formula.</a:t>
            </a:r>
            <a:br>
              <a:rPr lang="en-US" altLang="en-US" sz="2400" dirty="0">
                <a:solidFill>
                  <a:srgbClr val="333333"/>
                </a:solidFill>
                <a:latin typeface="+mn-lt"/>
              </a:rPr>
            </a:br>
            <a:r>
              <a:rPr lang="en-US" altLang="en-US" sz="2400" dirty="0">
                <a:solidFill>
                  <a:srgbClr val="364099"/>
                </a:solidFill>
                <a:latin typeface="+mn-lt"/>
              </a:rPr>
              <a:t>  </a:t>
            </a:r>
            <a:r>
              <a:rPr lang="en-US" altLang="en-US" sz="2400" b="1" dirty="0">
                <a:solidFill>
                  <a:srgbClr val="364099"/>
                </a:solidFill>
                <a:latin typeface="+mn-lt"/>
              </a:rPr>
              <a:t>S= C*N /r  baud</a:t>
            </a:r>
            <a:endParaRPr lang="en-US" altLang="en-US" sz="1200" b="1" dirty="0">
              <a:latin typeface="+mn-lt"/>
            </a:endParaRPr>
          </a:p>
          <a:p>
            <a:pPr algn="just">
              <a:defRPr/>
            </a:pPr>
            <a:r>
              <a:rPr lang="en-US" altLang="en-US" sz="2400" dirty="0">
                <a:solidFill>
                  <a:srgbClr val="333333"/>
                </a:solidFill>
                <a:latin typeface="+mn-lt"/>
              </a:rPr>
              <a:t>here, C is case factor given (if not then C=1), N is the bit rate and r is the number of data elements carried by each signal element i.e. </a:t>
            </a:r>
            <a:r>
              <a:rPr lang="en-US" altLang="en-US" sz="2400" b="1" i="1" dirty="0">
                <a:solidFill>
                  <a:srgbClr val="FF0000"/>
                </a:solidFill>
                <a:latin typeface="+mn-lt"/>
              </a:rPr>
              <a:t>r=data element/signal element</a:t>
            </a:r>
            <a:r>
              <a:rPr lang="en-US" altLang="en-US" sz="2400" dirty="0">
                <a:solidFill>
                  <a:srgbClr val="333333"/>
                </a:solidFill>
                <a:latin typeface="+mn-lt"/>
              </a:rPr>
              <a:t>. </a:t>
            </a:r>
          </a:p>
          <a:p>
            <a:pPr algn="just">
              <a:defRPr/>
            </a:pPr>
            <a:r>
              <a:rPr lang="en-US" altLang="en-US" sz="2400" dirty="0">
                <a:solidFill>
                  <a:srgbClr val="333333"/>
                </a:solidFill>
                <a:latin typeface="+mn-lt"/>
              </a:rPr>
              <a:t>Here r must be as great as possible for better efficiency.</a:t>
            </a:r>
            <a:endParaRPr lang="en-US" altLang="en-US" sz="4800" dirty="0">
              <a:solidFill>
                <a:srgbClr val="364099"/>
              </a:solidFill>
              <a:latin typeface="+mn-lt"/>
            </a:endParaRPr>
          </a:p>
        </p:txBody>
      </p:sp>
      <p:sp>
        <p:nvSpPr>
          <p:cNvPr id="138247" name="Rectangle 17"/>
          <p:cNvSpPr>
            <a:spLocks noChangeArrowheads="1"/>
          </p:cNvSpPr>
          <p:nvPr/>
        </p:nvSpPr>
        <p:spPr bwMode="auto">
          <a:xfrm>
            <a:off x="212725" y="5675313"/>
            <a:ext cx="4308475" cy="954087"/>
          </a:xfrm>
          <a:prstGeom prst="rect">
            <a:avLst/>
          </a:prstGeom>
          <a:noFill/>
          <a:ln w="9525">
            <a:noFill/>
            <a:miter lim="800000"/>
            <a:headEnd/>
            <a:tailEnd/>
          </a:ln>
        </p:spPr>
        <p:txBody>
          <a:bodyPr>
            <a:spAutoFit/>
          </a:bodyPr>
          <a:lstStyle/>
          <a:p>
            <a:pPr algn="just"/>
            <a:r>
              <a:rPr lang="en-US" altLang="en-US" sz="1400" dirty="0">
                <a:solidFill>
                  <a:srgbClr val="333333"/>
                </a:solidFill>
                <a:latin typeface="Lato"/>
              </a:rPr>
              <a:t>Here, the data rate(</a:t>
            </a:r>
            <a:r>
              <a:rPr lang="en-US" altLang="en-US" sz="1400" dirty="0" err="1">
                <a:solidFill>
                  <a:srgbClr val="333333"/>
                </a:solidFill>
                <a:latin typeface="Lato"/>
              </a:rPr>
              <a:t>bitrate</a:t>
            </a:r>
            <a:r>
              <a:rPr lang="en-US" altLang="en-US" sz="1400" dirty="0">
                <a:solidFill>
                  <a:srgbClr val="333333"/>
                </a:solidFill>
                <a:latin typeface="Lato"/>
              </a:rPr>
              <a:t>) and signal rate(baud) are same and r is one. One data element rides on one signal element (analogous to one person per carriage in a train).</a:t>
            </a:r>
            <a:endParaRPr lang="en-US" altLang="en-US" sz="1400" dirty="0"/>
          </a:p>
        </p:txBody>
      </p:sp>
      <p:pic>
        <p:nvPicPr>
          <p:cNvPr id="138248" name="Picture 18"/>
          <p:cNvPicPr>
            <a:picLocks noChangeAspect="1" noChangeArrowheads="1"/>
          </p:cNvPicPr>
          <p:nvPr/>
        </p:nvPicPr>
        <p:blipFill>
          <a:blip r:embed="rId3"/>
          <a:srcRect l="29166" t="47037" r="58334" b="39200"/>
          <a:stretch>
            <a:fillRect/>
          </a:stretch>
        </p:blipFill>
        <p:spPr bwMode="auto">
          <a:xfrm>
            <a:off x="6629400" y="3733800"/>
            <a:ext cx="2286000" cy="1416087"/>
          </a:xfrm>
          <a:prstGeom prst="rect">
            <a:avLst/>
          </a:prstGeom>
          <a:noFill/>
          <a:ln w="9525">
            <a:noFill/>
            <a:miter lim="800000"/>
            <a:headEnd/>
            <a:tailEnd/>
          </a:ln>
        </p:spPr>
      </p:pic>
      <p:sp>
        <p:nvSpPr>
          <p:cNvPr id="138249" name="Rectangle 19"/>
          <p:cNvSpPr>
            <a:spLocks noChangeArrowheads="1"/>
          </p:cNvSpPr>
          <p:nvPr/>
        </p:nvSpPr>
        <p:spPr bwMode="auto">
          <a:xfrm>
            <a:off x="4572000" y="5611812"/>
            <a:ext cx="4572000" cy="1169988"/>
          </a:xfrm>
          <a:prstGeom prst="rect">
            <a:avLst/>
          </a:prstGeom>
          <a:noFill/>
          <a:ln w="9525">
            <a:noFill/>
            <a:miter lim="800000"/>
            <a:headEnd/>
            <a:tailEnd/>
          </a:ln>
        </p:spPr>
        <p:txBody>
          <a:bodyPr>
            <a:spAutoFit/>
          </a:bodyPr>
          <a:lstStyle/>
          <a:p>
            <a:pPr algn="just"/>
            <a:r>
              <a:rPr lang="en-US" altLang="en-US" sz="1400" dirty="0">
                <a:solidFill>
                  <a:srgbClr val="333333"/>
                </a:solidFill>
                <a:latin typeface="Lato"/>
              </a:rPr>
              <a:t>There are two data elements transmitted per signal element. In other words, the bit rate is higher than the baud rate. (Analogous to two passengers per carriage in a train) and here r is two. Hence baud rate is one half of bit rate.</a:t>
            </a:r>
            <a:endParaRPr lang="en-US" altLang="en-US" sz="1400" dirty="0"/>
          </a:p>
        </p:txBody>
      </p:sp>
      <p:sp>
        <p:nvSpPr>
          <p:cNvPr id="11" name="TextBox 10"/>
          <p:cNvSpPr txBox="1"/>
          <p:nvPr/>
        </p:nvSpPr>
        <p:spPr>
          <a:xfrm>
            <a:off x="3505200" y="3810000"/>
            <a:ext cx="3243196" cy="923330"/>
          </a:xfrm>
          <a:prstGeom prst="rect">
            <a:avLst/>
          </a:prstGeom>
          <a:noFill/>
        </p:spPr>
        <p:txBody>
          <a:bodyPr wrap="none" rtlCol="0">
            <a:spAutoFit/>
          </a:bodyPr>
          <a:lstStyle/>
          <a:p>
            <a:r>
              <a:rPr lang="en-US" dirty="0">
                <a:solidFill>
                  <a:srgbClr val="C00000"/>
                </a:solidFill>
              </a:rPr>
              <a:t>For 4 bits data transmitted</a:t>
            </a:r>
          </a:p>
          <a:p>
            <a:r>
              <a:rPr lang="en-US" dirty="0">
                <a:solidFill>
                  <a:srgbClr val="00B050"/>
                </a:solidFill>
                <a:sym typeface="Wingdings" pitchFamily="2" charset="2"/>
              </a:rPr>
              <a:t></a:t>
            </a:r>
            <a:r>
              <a:rPr lang="en-US" dirty="0">
                <a:solidFill>
                  <a:srgbClr val="00B050"/>
                </a:solidFill>
              </a:rPr>
              <a:t>4 times signal change</a:t>
            </a:r>
          </a:p>
          <a:p>
            <a:r>
              <a:rPr lang="en-US" dirty="0">
                <a:solidFill>
                  <a:schemeClr val="accent4"/>
                </a:solidFill>
              </a:rPr>
              <a:t>Only 2 times signal change</a:t>
            </a:r>
            <a:r>
              <a:rPr lang="en-US" dirty="0">
                <a:solidFill>
                  <a:schemeClr val="accent4"/>
                </a:solidFill>
                <a:sym typeface="Wingdings" pitchFamily="2" charset="2"/>
              </a:rPr>
              <a:t></a:t>
            </a:r>
            <a:endParaRPr lang="en-US" dirty="0">
              <a:solidFill>
                <a:schemeClr val="accent4"/>
              </a:solidFill>
            </a:endParaRPr>
          </a:p>
        </p:txBody>
      </p:sp>
      <p:sp>
        <p:nvSpPr>
          <p:cNvPr id="12" name="Date Placeholder 11"/>
          <p:cNvSpPr>
            <a:spLocks noGrp="1"/>
          </p:cNvSpPr>
          <p:nvPr>
            <p:ph type="dt" sz="half" idx="10"/>
          </p:nvPr>
        </p:nvSpPr>
        <p:spPr/>
        <p:txBody>
          <a:bodyPr/>
          <a:lstStyle/>
          <a:p>
            <a:pPr>
              <a:defRPr/>
            </a:pPr>
            <a:fld id="{03C05876-3374-4EF9-A480-EFE2AF7BFC69}" type="datetime1">
              <a:rPr lang="en-US" smtClean="0"/>
              <a:pPr>
                <a:defRPr/>
              </a:pPr>
              <a:t>3/14/2024</a:t>
            </a:fld>
            <a:endParaRPr lang="en-US"/>
          </a:p>
        </p:txBody>
      </p:sp>
      <p:sp>
        <p:nvSpPr>
          <p:cNvPr id="13" name="Slide Number Placeholder 12"/>
          <p:cNvSpPr>
            <a:spLocks noGrp="1"/>
          </p:cNvSpPr>
          <p:nvPr>
            <p:ph type="sldNum" sz="quarter" idx="12"/>
          </p:nvPr>
        </p:nvSpPr>
        <p:spPr/>
        <p:txBody>
          <a:bodyPr/>
          <a:lstStyle/>
          <a:p>
            <a:fld id="{6876EFF4-C03D-4CCD-A348-A83D22CFB359}" type="slidenum">
              <a:rPr lang="en-US" altLang="en-US" smtClean="0"/>
              <a:pPr/>
              <a:t>137</a:t>
            </a:fld>
            <a:endParaRPr lang="en-US" altLang="en-US"/>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1"/>
          <p:cNvSpPr>
            <a:spLocks noGrp="1"/>
          </p:cNvSpPr>
          <p:nvPr>
            <p:ph type="sldNum" sz="quarter" idx="10"/>
          </p:nvPr>
        </p:nvSpPr>
        <p:spPr>
          <a:noFill/>
          <a:ln>
            <a:miter lim="800000"/>
            <a:headEnd/>
            <a:tailEnd/>
          </a:ln>
        </p:spPr>
        <p:txBody>
          <a:bodyPr/>
          <a:lstStyle/>
          <a:p>
            <a:r>
              <a:rPr lang="en-US" altLang="en-US"/>
              <a:t>3.</a:t>
            </a:r>
            <a:fld id="{3DA3ED3F-44F5-47E0-9A66-3D83BB097CC3}" type="slidenum">
              <a:rPr lang="en-US" altLang="en-US"/>
              <a:pPr/>
              <a:t>138</a:t>
            </a:fld>
            <a:endParaRPr lang="en-US" altLang="en-US"/>
          </a:p>
        </p:txBody>
      </p:sp>
      <p:pic>
        <p:nvPicPr>
          <p:cNvPr id="67587" name="Picture 3"/>
          <p:cNvPicPr>
            <a:picLocks noChangeAspect="1"/>
          </p:cNvPicPr>
          <p:nvPr/>
        </p:nvPicPr>
        <p:blipFill>
          <a:blip r:embed="rId2">
            <a:clrChange>
              <a:clrFrom>
                <a:srgbClr val="FFFFFF"/>
              </a:clrFrom>
              <a:clrTo>
                <a:srgbClr val="FFFFFF">
                  <a:alpha val="0"/>
                </a:srgbClr>
              </a:clrTo>
            </a:clrChange>
            <a:lum bright="-20000" contrast="40000"/>
          </a:blip>
          <a:srcRect/>
          <a:stretch>
            <a:fillRect/>
          </a:stretch>
        </p:blipFill>
        <p:spPr bwMode="auto">
          <a:xfrm>
            <a:off x="528638" y="609600"/>
            <a:ext cx="7634287" cy="5943600"/>
          </a:xfrm>
          <a:prstGeom prst="rect">
            <a:avLst/>
          </a:prstGeom>
          <a:noFill/>
          <a:ln w="9525">
            <a:solidFill>
              <a:srgbClr val="8A8A8A"/>
            </a:solidFill>
            <a:miter lim="800000"/>
            <a:headEnd/>
            <a:tailEnd/>
          </a:ln>
        </p:spPr>
      </p:pic>
      <p:sp>
        <p:nvSpPr>
          <p:cNvPr id="4" name="Date Placeholder 3"/>
          <p:cNvSpPr>
            <a:spLocks noGrp="1"/>
          </p:cNvSpPr>
          <p:nvPr>
            <p:ph type="dt" sz="half" idx="10"/>
          </p:nvPr>
        </p:nvSpPr>
        <p:spPr/>
        <p:txBody>
          <a:bodyPr/>
          <a:lstStyle/>
          <a:p>
            <a:pPr>
              <a:defRPr/>
            </a:pPr>
            <a:fld id="{A6CA1E99-C9EC-4590-9E25-61A28545F1F7}" type="datetime1">
              <a:rPr lang="en-US" smtClean="0"/>
              <a:pPr>
                <a:defRPr/>
              </a:pPr>
              <a:t>3/14/2024</a:t>
            </a:fld>
            <a:endParaRPr lang="en-US"/>
          </a:p>
        </p:txBody>
      </p:sp>
    </p:spTree>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
          <p:cNvSpPr>
            <a:spLocks noGrp="1"/>
          </p:cNvSpPr>
          <p:nvPr>
            <p:ph type="sldNum" sz="quarter" idx="10"/>
          </p:nvPr>
        </p:nvSpPr>
        <p:spPr>
          <a:noFill/>
          <a:ln>
            <a:miter lim="800000"/>
            <a:headEnd/>
            <a:tailEnd/>
          </a:ln>
        </p:spPr>
        <p:txBody>
          <a:bodyPr/>
          <a:lstStyle/>
          <a:p>
            <a:r>
              <a:rPr lang="en-US" altLang="en-US"/>
              <a:t>3.</a:t>
            </a:r>
            <a:fld id="{BC671F35-5AC2-49A3-B808-6402D029AA74}" type="slidenum">
              <a:rPr lang="en-US" altLang="en-US"/>
              <a:pPr/>
              <a:t>139</a:t>
            </a:fld>
            <a:endParaRPr lang="en-US" altLang="en-US"/>
          </a:p>
        </p:txBody>
      </p:sp>
      <p:sp>
        <p:nvSpPr>
          <p:cNvPr id="65539"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sp>
        <p:nvSpPr>
          <p:cNvPr id="65540"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65550"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sp>
          <p:nvSpPr>
            <p:cNvPr id="6555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grpSp>
      <p:sp>
        <p:nvSpPr>
          <p:cNvPr id="65542"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sp>
        <p:nvSpPr>
          <p:cNvPr id="65543"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sp>
        <p:nvSpPr>
          <p:cNvPr id="65544"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b="0" i="0" baseline="0">
              <a:latin typeface="Tahoma" pitchFamily="34" charset="0"/>
            </a:endParaRPr>
          </a:p>
        </p:txBody>
      </p:sp>
      <p:sp>
        <p:nvSpPr>
          <p:cNvPr id="65545"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65546" name="Rectangle 11"/>
          <p:cNvSpPr>
            <a:spLocks noChangeArrowheads="1"/>
          </p:cNvSpPr>
          <p:nvPr/>
        </p:nvSpPr>
        <p:spPr bwMode="auto">
          <a:xfrm>
            <a:off x="228600" y="2209800"/>
            <a:ext cx="8534400" cy="1373188"/>
          </a:xfrm>
          <a:prstGeom prst="rect">
            <a:avLst/>
          </a:prstGeom>
          <a:noFill/>
          <a:ln w="9525">
            <a:noFill/>
            <a:miter lim="800000"/>
            <a:headEnd/>
            <a:tailEnd/>
          </a:ln>
          <a:effectLst/>
        </p:spPr>
        <p:txBody>
          <a:bodyPr>
            <a:spAutoFit/>
          </a:bodyPr>
          <a:lstStyle/>
          <a:p>
            <a:pPr algn="just"/>
            <a:r>
              <a:rPr lang="en-US" altLang="en-US" baseline="0" dirty="0"/>
              <a:t>A digital signal has eight levels. How many bits are needed per level? We calculate the number of bits from the formula</a:t>
            </a:r>
          </a:p>
        </p:txBody>
      </p:sp>
      <p:sp>
        <p:nvSpPr>
          <p:cNvPr id="65547" name="Text Box 12"/>
          <p:cNvSpPr txBox="1">
            <a:spLocks noChangeArrowheads="1"/>
          </p:cNvSpPr>
          <p:nvPr/>
        </p:nvSpPr>
        <p:spPr bwMode="auto">
          <a:xfrm>
            <a:off x="1143000" y="182563"/>
            <a:ext cx="2487613" cy="579437"/>
          </a:xfrm>
          <a:prstGeom prst="rect">
            <a:avLst/>
          </a:prstGeom>
          <a:noFill/>
          <a:ln w="9525">
            <a:noFill/>
            <a:miter lim="800000"/>
            <a:headEnd/>
            <a:tailEnd/>
          </a:ln>
          <a:effectLst/>
        </p:spPr>
        <p:txBody>
          <a:bodyPr wrap="none">
            <a:spAutoFit/>
          </a:bodyPr>
          <a:lstStyle/>
          <a:p>
            <a:r>
              <a:rPr lang="en-US" altLang="en-US" sz="3200" baseline="0">
                <a:solidFill>
                  <a:schemeClr val="hlink"/>
                </a:solidFill>
              </a:rPr>
              <a:t>Example 3.16</a:t>
            </a:r>
          </a:p>
        </p:txBody>
      </p:sp>
      <p:pic>
        <p:nvPicPr>
          <p:cNvPr id="40972" name="Picture 14"/>
          <p:cNvPicPr>
            <a:picLocks noChangeAspect="1" noChangeArrowheads="1"/>
          </p:cNvPicPr>
          <p:nvPr/>
        </p:nvPicPr>
        <p:blipFill>
          <a:blip r:embed="rId3"/>
          <a:srcRect/>
          <a:stretch>
            <a:fillRect/>
          </a:stretch>
        </p:blipFill>
        <p:spPr bwMode="auto">
          <a:xfrm>
            <a:off x="2398713" y="3213100"/>
            <a:ext cx="4346575" cy="431800"/>
          </a:xfrm>
          <a:prstGeom prst="rect">
            <a:avLst/>
          </a:prstGeom>
          <a:noFill/>
          <a:ln w="57150">
            <a:solidFill>
              <a:srgbClr val="3366FF"/>
            </a:solidFill>
            <a:miter lim="800000"/>
            <a:headEnd/>
            <a:tailEnd/>
          </a:ln>
          <a:effectLst/>
        </p:spPr>
      </p:pic>
      <p:sp>
        <p:nvSpPr>
          <p:cNvPr id="40973" name="Rectangle 15"/>
          <p:cNvSpPr>
            <a:spLocks noChangeArrowheads="1"/>
          </p:cNvSpPr>
          <p:nvPr/>
        </p:nvSpPr>
        <p:spPr bwMode="auto">
          <a:xfrm>
            <a:off x="228600" y="4205288"/>
            <a:ext cx="8534400" cy="1477328"/>
          </a:xfrm>
          <a:prstGeom prst="rect">
            <a:avLst/>
          </a:prstGeom>
          <a:noFill/>
          <a:ln w="9525">
            <a:noFill/>
            <a:miter lim="800000"/>
            <a:headEnd/>
            <a:tailEnd/>
          </a:ln>
          <a:effectLst/>
        </p:spPr>
        <p:txBody>
          <a:bodyPr>
            <a:spAutoFit/>
          </a:bodyPr>
          <a:lstStyle/>
          <a:p>
            <a:pPr algn="just"/>
            <a:r>
              <a:rPr lang="en-US" altLang="en-US" baseline="0" dirty="0"/>
              <a:t>Each signal level is represented by 3 bits.</a:t>
            </a:r>
          </a:p>
          <a:p>
            <a:pPr algn="just"/>
            <a:endParaRPr lang="en-US" altLang="en-US" baseline="0" dirty="0"/>
          </a:p>
          <a:p>
            <a:pPr algn="just"/>
            <a:r>
              <a:rPr lang="en-US" altLang="en-US" b="1" baseline="0" dirty="0"/>
              <a:t>A digital signal has nine levels. How many bits are needed per level? </a:t>
            </a:r>
          </a:p>
          <a:p>
            <a:pPr algn="just"/>
            <a:r>
              <a:rPr lang="en-US" altLang="en-US" b="1" baseline="0" dirty="0"/>
              <a:t>              3.17 bits  but it is not a power of 2 , </a:t>
            </a:r>
          </a:p>
          <a:p>
            <a:pPr algn="just"/>
            <a:r>
              <a:rPr lang="en-US" altLang="en-US" b="1" dirty="0"/>
              <a:t>              </a:t>
            </a:r>
            <a:r>
              <a:rPr lang="en-US" altLang="en-US" b="1" baseline="0" dirty="0"/>
              <a:t>hence 4 bits.</a:t>
            </a:r>
          </a:p>
        </p:txBody>
      </p:sp>
      <p:sp>
        <p:nvSpPr>
          <p:cNvPr id="17" name="TextBox 16"/>
          <p:cNvSpPr txBox="1"/>
          <p:nvPr/>
        </p:nvSpPr>
        <p:spPr>
          <a:xfrm>
            <a:off x="304800" y="1524000"/>
            <a:ext cx="7983981" cy="369332"/>
          </a:xfrm>
          <a:prstGeom prst="rect">
            <a:avLst/>
          </a:prstGeom>
          <a:solidFill>
            <a:srgbClr val="FFFF00"/>
          </a:solidFill>
        </p:spPr>
        <p:txBody>
          <a:bodyPr wrap="none" rtlCol="0">
            <a:spAutoFit/>
          </a:bodyPr>
          <a:lstStyle/>
          <a:p>
            <a:r>
              <a:rPr lang="en-US" dirty="0">
                <a:latin typeface="Times New Roman" pitchFamily="18" charset="0"/>
                <a:cs typeface="Times New Roman" pitchFamily="18" charset="0"/>
              </a:rPr>
              <a:t>If a signal has  ‘</a:t>
            </a:r>
            <a:r>
              <a:rPr lang="en-US" b="1" dirty="0">
                <a:latin typeface="Times New Roman" pitchFamily="18" charset="0"/>
                <a:cs typeface="Times New Roman" pitchFamily="18" charset="0"/>
              </a:rPr>
              <a:t>L’</a:t>
            </a:r>
            <a:r>
              <a:rPr lang="en-US" dirty="0">
                <a:latin typeface="Times New Roman" pitchFamily="18" charset="0"/>
                <a:cs typeface="Times New Roman" pitchFamily="18" charset="0"/>
              </a:rPr>
              <a:t>  levels, then we need  </a:t>
            </a:r>
            <a:r>
              <a:rPr lang="en-US" b="1" dirty="0">
                <a:latin typeface="Times New Roman" pitchFamily="18" charset="0"/>
                <a:cs typeface="Times New Roman" pitchFamily="18" charset="0"/>
              </a:rPr>
              <a:t>log</a:t>
            </a:r>
            <a:r>
              <a:rPr lang="en-US" b="1" baseline="-25000" dirty="0">
                <a:latin typeface="Times New Roman" pitchFamily="18" charset="0"/>
                <a:cs typeface="Times New Roman" pitchFamily="18" charset="0"/>
              </a:rPr>
              <a:t>2</a:t>
            </a:r>
            <a:r>
              <a:rPr lang="en-US" b="1" dirty="0">
                <a:latin typeface="Times New Roman" pitchFamily="18" charset="0"/>
                <a:cs typeface="Times New Roman" pitchFamily="18" charset="0"/>
              </a:rPr>
              <a:t>L </a:t>
            </a:r>
            <a:r>
              <a:rPr lang="en-US" dirty="0">
                <a:latin typeface="Times New Roman" pitchFamily="18" charset="0"/>
                <a:cs typeface="Times New Roman" pitchFamily="18" charset="0"/>
              </a:rPr>
              <a:t>  number of bits to represent the data.</a:t>
            </a:r>
          </a:p>
        </p:txBody>
      </p:sp>
      <p:sp>
        <p:nvSpPr>
          <p:cNvPr id="18" name="Date Placeholder 17"/>
          <p:cNvSpPr>
            <a:spLocks noGrp="1"/>
          </p:cNvSpPr>
          <p:nvPr>
            <p:ph type="dt" sz="half" idx="10"/>
          </p:nvPr>
        </p:nvSpPr>
        <p:spPr/>
        <p:txBody>
          <a:bodyPr/>
          <a:lstStyle/>
          <a:p>
            <a:pPr>
              <a:defRPr/>
            </a:pPr>
            <a:fld id="{4FB4A3C0-D75E-4942-A6CC-7D0350DAFB5A}"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72"/>
                                        </p:tgtEl>
                                        <p:attrNameLst>
                                          <p:attrName>style.visibility</p:attrName>
                                        </p:attrNameLst>
                                      </p:cBhvr>
                                      <p:to>
                                        <p:strVal val="visible"/>
                                      </p:to>
                                    </p:set>
                                    <p:anim calcmode="lin" valueType="num">
                                      <p:cBhvr additive="base">
                                        <p:cTn id="7" dur="500" fill="hold"/>
                                        <p:tgtEl>
                                          <p:spTgt spid="40972"/>
                                        </p:tgtEl>
                                        <p:attrNameLst>
                                          <p:attrName>ppt_x</p:attrName>
                                        </p:attrNameLst>
                                      </p:cBhvr>
                                      <p:tavLst>
                                        <p:tav tm="0">
                                          <p:val>
                                            <p:strVal val="#ppt_x"/>
                                          </p:val>
                                        </p:tav>
                                        <p:tav tm="100000">
                                          <p:val>
                                            <p:strVal val="#ppt_x"/>
                                          </p:val>
                                        </p:tav>
                                      </p:tavLst>
                                    </p:anim>
                                    <p:anim calcmode="lin" valueType="num">
                                      <p:cBhvr additive="base">
                                        <p:cTn id="8" dur="500" fill="hold"/>
                                        <p:tgtEl>
                                          <p:spTgt spid="409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0973">
                                            <p:txEl>
                                              <p:pRg st="0" end="0"/>
                                            </p:txEl>
                                          </p:spTgt>
                                        </p:tgtEl>
                                        <p:attrNameLst>
                                          <p:attrName>style.visibility</p:attrName>
                                        </p:attrNameLst>
                                      </p:cBhvr>
                                      <p:to>
                                        <p:strVal val="visible"/>
                                      </p:to>
                                    </p:set>
                                    <p:animEffect transition="in" filter="fade">
                                      <p:cBhvr>
                                        <p:cTn id="13" dur="1000"/>
                                        <p:tgtEl>
                                          <p:spTgt spid="40973">
                                            <p:txEl>
                                              <p:pRg st="0" end="0"/>
                                            </p:txEl>
                                          </p:spTgt>
                                        </p:tgtEl>
                                      </p:cBhvr>
                                    </p:animEffect>
                                    <p:anim calcmode="lin" valueType="num">
                                      <p:cBhvr>
                                        <p:cTn id="14" dur="1000" fill="hold"/>
                                        <p:tgtEl>
                                          <p:spTgt spid="4097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097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0973">
                                            <p:txEl>
                                              <p:pRg st="2" end="2"/>
                                            </p:txEl>
                                          </p:spTgt>
                                        </p:tgtEl>
                                        <p:attrNameLst>
                                          <p:attrName>style.visibility</p:attrName>
                                        </p:attrNameLst>
                                      </p:cBhvr>
                                      <p:to>
                                        <p:strVal val="visible"/>
                                      </p:to>
                                    </p:set>
                                    <p:animEffect transition="in" filter="fade">
                                      <p:cBhvr>
                                        <p:cTn id="20" dur="1000"/>
                                        <p:tgtEl>
                                          <p:spTgt spid="40973">
                                            <p:txEl>
                                              <p:pRg st="2" end="2"/>
                                            </p:txEl>
                                          </p:spTgt>
                                        </p:tgtEl>
                                      </p:cBhvr>
                                    </p:animEffect>
                                    <p:anim calcmode="lin" valueType="num">
                                      <p:cBhvr>
                                        <p:cTn id="21" dur="1000" fill="hold"/>
                                        <p:tgtEl>
                                          <p:spTgt spid="4097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4097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0973">
                                            <p:txEl>
                                              <p:pRg st="3" end="3"/>
                                            </p:txEl>
                                          </p:spTgt>
                                        </p:tgtEl>
                                        <p:attrNameLst>
                                          <p:attrName>style.visibility</p:attrName>
                                        </p:attrNameLst>
                                      </p:cBhvr>
                                      <p:to>
                                        <p:strVal val="visible"/>
                                      </p:to>
                                    </p:set>
                                    <p:animEffect transition="in" filter="fade">
                                      <p:cBhvr>
                                        <p:cTn id="27" dur="1000"/>
                                        <p:tgtEl>
                                          <p:spTgt spid="40973">
                                            <p:txEl>
                                              <p:pRg st="3" end="3"/>
                                            </p:txEl>
                                          </p:spTgt>
                                        </p:tgtEl>
                                      </p:cBhvr>
                                    </p:animEffect>
                                    <p:anim calcmode="lin" valueType="num">
                                      <p:cBhvr>
                                        <p:cTn id="28" dur="1000" fill="hold"/>
                                        <p:tgtEl>
                                          <p:spTgt spid="4097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097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0973">
                                            <p:txEl>
                                              <p:pRg st="4" end="4"/>
                                            </p:txEl>
                                          </p:spTgt>
                                        </p:tgtEl>
                                        <p:attrNameLst>
                                          <p:attrName>style.visibility</p:attrName>
                                        </p:attrNameLst>
                                      </p:cBhvr>
                                      <p:to>
                                        <p:strVal val="visible"/>
                                      </p:to>
                                    </p:set>
                                    <p:animEffect transition="in" filter="fade">
                                      <p:cBhvr>
                                        <p:cTn id="34" dur="1000"/>
                                        <p:tgtEl>
                                          <p:spTgt spid="40973">
                                            <p:txEl>
                                              <p:pRg st="4" end="4"/>
                                            </p:txEl>
                                          </p:spTgt>
                                        </p:tgtEl>
                                      </p:cBhvr>
                                    </p:animEffect>
                                    <p:anim calcmode="lin" valueType="num">
                                      <p:cBhvr>
                                        <p:cTn id="35" dur="1000" fill="hold"/>
                                        <p:tgtEl>
                                          <p:spTgt spid="4097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4097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200" dirty="0"/>
              <a:t>Data Flow(Simplex, Half-duplex and Full-duplex)</a:t>
            </a:r>
          </a:p>
        </p:txBody>
      </p:sp>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227945"/>
            <a:ext cx="5166432" cy="522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AB7B7002-74FD-42C3-B5F5-BF8736B102E7}"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14</a:t>
            </a:fld>
            <a:endParaRPr lang="en-US" dirty="0"/>
          </a:p>
        </p:txBody>
      </p:sp>
      <p:sp>
        <p:nvSpPr>
          <p:cNvPr id="7" name="Rectangle 6"/>
          <p:cNvSpPr/>
          <p:nvPr/>
        </p:nvSpPr>
        <p:spPr>
          <a:xfrm>
            <a:off x="6019800" y="1600200"/>
            <a:ext cx="3124200" cy="4247317"/>
          </a:xfrm>
          <a:prstGeom prst="rect">
            <a:avLst/>
          </a:prstGeom>
        </p:spPr>
        <p:txBody>
          <a:bodyPr wrap="square">
            <a:spAutoFit/>
          </a:bodyPr>
          <a:lstStyle/>
          <a:p>
            <a:r>
              <a:rPr lang="en-US" dirty="0"/>
              <a:t>Example of simplex mode are: Keyboard and monitor.</a:t>
            </a:r>
          </a:p>
          <a:p>
            <a:endParaRPr lang="en-US" dirty="0"/>
          </a:p>
          <a:p>
            <a:endParaRPr lang="en-US" dirty="0"/>
          </a:p>
          <a:p>
            <a:endParaRPr lang="en-US" dirty="0"/>
          </a:p>
          <a:p>
            <a:endParaRPr lang="en-US" dirty="0"/>
          </a:p>
          <a:p>
            <a:endParaRPr lang="en-US" dirty="0"/>
          </a:p>
          <a:p>
            <a:r>
              <a:rPr lang="en-US" dirty="0"/>
              <a:t>Example of half duplex mode is: </a:t>
            </a:r>
            <a:r>
              <a:rPr lang="en-US" dirty="0" err="1"/>
              <a:t>Walkie</a:t>
            </a:r>
            <a:r>
              <a:rPr lang="en-US" dirty="0"/>
              <a:t>-Talkies.	</a:t>
            </a:r>
          </a:p>
          <a:p>
            <a:endParaRPr lang="en-US" dirty="0"/>
          </a:p>
          <a:p>
            <a:endParaRPr lang="en-US" dirty="0"/>
          </a:p>
          <a:p>
            <a:endParaRPr lang="en-US" dirty="0"/>
          </a:p>
          <a:p>
            <a:endParaRPr lang="en-US" dirty="0"/>
          </a:p>
          <a:p>
            <a:r>
              <a:rPr lang="en-US" dirty="0"/>
              <a:t>Example of full duplex mode </a:t>
            </a:r>
            <a:r>
              <a:rPr lang="en-US" dirty="0" err="1"/>
              <a:t>is:Telephone</a:t>
            </a:r>
            <a:r>
              <a:rPr lang="en-US" dirty="0"/>
              <a:t>.</a:t>
            </a:r>
          </a:p>
        </p:txBody>
      </p:sp>
    </p:spTree>
    <p:extLst>
      <p:ext uri="{BB962C8B-B14F-4D97-AF65-F5344CB8AC3E}">
        <p14:creationId xmlns:p14="http://schemas.microsoft.com/office/powerpoint/2010/main" val="1106562006"/>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2"/>
          <a:srcRect/>
          <a:stretch>
            <a:fillRect/>
          </a:stretch>
        </p:blipFill>
        <p:spPr bwMode="auto">
          <a:xfrm>
            <a:off x="457200" y="1143000"/>
            <a:ext cx="6007857" cy="5334000"/>
          </a:xfrm>
          <a:prstGeom prst="rect">
            <a:avLst/>
          </a:prstGeom>
          <a:noFill/>
          <a:ln w="9525">
            <a:noFill/>
            <a:miter lim="800000"/>
            <a:headEnd/>
            <a:tailEnd/>
          </a:ln>
          <a:effectLst/>
        </p:spPr>
      </p:pic>
      <p:sp>
        <p:nvSpPr>
          <p:cNvPr id="6" name="Text Box 4"/>
          <p:cNvSpPr txBox="1">
            <a:spLocks noGrp="1" noChangeArrowheads="1"/>
          </p:cNvSpPr>
          <p:nvPr>
            <p:ph type="title"/>
          </p:nvPr>
        </p:nvSpPr>
        <p:spPr bwMode="auto">
          <a:xfrm>
            <a:off x="457200" y="274638"/>
            <a:ext cx="7426200" cy="769441"/>
          </a:xfrm>
          <a:prstGeom prst="rect">
            <a:avLst/>
          </a:prstGeom>
          <a:noFill/>
          <a:ln w="9525">
            <a:noFill/>
            <a:miter lim="800000"/>
            <a:headEnd/>
            <a:tailEnd/>
          </a:ln>
          <a:effectLst/>
        </p:spPr>
        <p:txBody>
          <a:bodyPr wrap="none">
            <a:spAutoFit/>
          </a:bodyPr>
          <a:lstStyle/>
          <a:p>
            <a:r>
              <a:rPr lang="en-US" altLang="en-US" sz="2400" i="0" baseline="0" dirty="0">
                <a:solidFill>
                  <a:schemeClr val="folHlink"/>
                </a:solidFill>
              </a:rPr>
              <a:t>Figure </a:t>
            </a:r>
            <a:r>
              <a:rPr lang="en-US" altLang="en-US" sz="2400" dirty="0">
                <a:solidFill>
                  <a:schemeClr val="folHlink"/>
                </a:solidFill>
              </a:rPr>
              <a:t>:</a:t>
            </a:r>
            <a:r>
              <a:rPr lang="en-US" altLang="en-US" sz="2400" i="0" baseline="0" dirty="0">
                <a:solidFill>
                  <a:schemeClr val="folHlink"/>
                </a:solidFill>
              </a:rPr>
              <a:t>  </a:t>
            </a:r>
            <a:r>
              <a:rPr lang="en-US" altLang="en-US" sz="2000" baseline="0" dirty="0"/>
              <a:t>Two digital signals: one with two signal levels and the other</a:t>
            </a:r>
            <a:br>
              <a:rPr lang="en-US" altLang="en-US" sz="2000" baseline="0" dirty="0"/>
            </a:br>
            <a:r>
              <a:rPr lang="en-US" altLang="en-US" sz="2000" baseline="0" dirty="0"/>
              <a:t>                          with four signal levels</a:t>
            </a:r>
          </a:p>
        </p:txBody>
      </p:sp>
      <p:sp>
        <p:nvSpPr>
          <p:cNvPr id="7" name="TextBox 6"/>
          <p:cNvSpPr txBox="1"/>
          <p:nvPr/>
        </p:nvSpPr>
        <p:spPr>
          <a:xfrm>
            <a:off x="6509946" y="1447800"/>
            <a:ext cx="2634054" cy="1477328"/>
          </a:xfrm>
          <a:prstGeom prst="rect">
            <a:avLst/>
          </a:prstGeom>
          <a:noFill/>
        </p:spPr>
        <p:txBody>
          <a:bodyPr wrap="none" rtlCol="0">
            <a:spAutoFit/>
          </a:bodyPr>
          <a:lstStyle/>
          <a:p>
            <a:r>
              <a:rPr lang="en-US" dirty="0"/>
              <a:t>Signal Level =2</a:t>
            </a:r>
          </a:p>
          <a:p>
            <a:r>
              <a:rPr lang="en-US" dirty="0"/>
              <a:t>Data element=1</a:t>
            </a:r>
          </a:p>
          <a:p>
            <a:r>
              <a:rPr lang="en-US" dirty="0"/>
              <a:t>Signal element=1</a:t>
            </a:r>
          </a:p>
          <a:p>
            <a:r>
              <a:rPr lang="en-US" dirty="0"/>
              <a:t>r=1/1=1</a:t>
            </a:r>
          </a:p>
          <a:p>
            <a:r>
              <a:rPr lang="en-US" dirty="0"/>
              <a:t>Baud rate= 8/r=8 bauds</a:t>
            </a:r>
          </a:p>
        </p:txBody>
      </p:sp>
      <p:sp>
        <p:nvSpPr>
          <p:cNvPr id="8" name="TextBox 7"/>
          <p:cNvSpPr txBox="1"/>
          <p:nvPr/>
        </p:nvSpPr>
        <p:spPr>
          <a:xfrm>
            <a:off x="6509946" y="4114800"/>
            <a:ext cx="2800767" cy="1477328"/>
          </a:xfrm>
          <a:prstGeom prst="rect">
            <a:avLst/>
          </a:prstGeom>
          <a:noFill/>
        </p:spPr>
        <p:txBody>
          <a:bodyPr wrap="none" rtlCol="0">
            <a:spAutoFit/>
          </a:bodyPr>
          <a:lstStyle/>
          <a:p>
            <a:r>
              <a:rPr lang="en-US" dirty="0"/>
              <a:t>Signal Level =4</a:t>
            </a:r>
          </a:p>
          <a:p>
            <a:r>
              <a:rPr lang="en-US" dirty="0"/>
              <a:t>Data element=2</a:t>
            </a:r>
          </a:p>
          <a:p>
            <a:r>
              <a:rPr lang="en-US" dirty="0"/>
              <a:t>Signal element=1</a:t>
            </a:r>
          </a:p>
          <a:p>
            <a:r>
              <a:rPr lang="en-US" dirty="0"/>
              <a:t>r=2/1=2</a:t>
            </a:r>
          </a:p>
          <a:p>
            <a:r>
              <a:rPr lang="en-US" dirty="0"/>
              <a:t>Baud rate= 16/r=8 bauds</a:t>
            </a:r>
          </a:p>
        </p:txBody>
      </p:sp>
      <p:sp>
        <p:nvSpPr>
          <p:cNvPr id="9" name="Date Placeholder 8"/>
          <p:cNvSpPr>
            <a:spLocks noGrp="1"/>
          </p:cNvSpPr>
          <p:nvPr>
            <p:ph type="dt" sz="half" idx="10"/>
          </p:nvPr>
        </p:nvSpPr>
        <p:spPr/>
        <p:txBody>
          <a:bodyPr/>
          <a:lstStyle/>
          <a:p>
            <a:pPr>
              <a:defRPr/>
            </a:pPr>
            <a:fld id="{74571A7C-7E29-4A84-9318-0926A356CC16}"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6876EFF4-C03D-4CCD-A348-A83D22CFB359}" type="slidenum">
              <a:rPr lang="en-US" altLang="en-US" smtClean="0"/>
              <a:pPr/>
              <a:t>140</a:t>
            </a:fld>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0"/>
          </p:nvPr>
        </p:nvSpPr>
        <p:spPr>
          <a:noFill/>
          <a:ln>
            <a:miter lim="800000"/>
            <a:headEnd/>
            <a:tailEnd/>
          </a:ln>
        </p:spPr>
        <p:txBody>
          <a:bodyPr/>
          <a:lstStyle/>
          <a:p>
            <a:r>
              <a:rPr lang="en-US" altLang="en-US"/>
              <a:t>3.</a:t>
            </a:r>
            <a:fld id="{18DF6B62-F1A5-407F-B1B2-6E49411C44C0}" type="slidenum">
              <a:rPr lang="en-US" altLang="en-US"/>
              <a:pPr/>
              <a:t>141</a:t>
            </a:fld>
            <a:endParaRPr lang="en-US" altLang="en-US"/>
          </a:p>
        </p:txBody>
      </p:sp>
      <p:pic>
        <p:nvPicPr>
          <p:cNvPr id="39940" name="Picture 3"/>
          <p:cNvPicPr>
            <a:picLocks noChangeAspect="1"/>
          </p:cNvPicPr>
          <p:nvPr/>
        </p:nvPicPr>
        <p:blipFill>
          <a:blip r:embed="rId2"/>
          <a:srcRect/>
          <a:stretch>
            <a:fillRect/>
          </a:stretch>
        </p:blipFill>
        <p:spPr bwMode="auto">
          <a:xfrm>
            <a:off x="1008063" y="4095750"/>
            <a:ext cx="7526337" cy="1255713"/>
          </a:xfrm>
          <a:prstGeom prst="rect">
            <a:avLst/>
          </a:prstGeom>
          <a:noFill/>
          <a:ln w="9525">
            <a:noFill/>
            <a:miter lim="800000"/>
            <a:headEnd/>
            <a:tailEnd/>
          </a:ln>
        </p:spPr>
      </p:pic>
      <p:sp>
        <p:nvSpPr>
          <p:cNvPr id="68612" name="Rectangle 1"/>
          <p:cNvSpPr>
            <a:spLocks noChangeArrowheads="1"/>
          </p:cNvSpPr>
          <p:nvPr/>
        </p:nvSpPr>
        <p:spPr bwMode="auto">
          <a:xfrm>
            <a:off x="952500" y="304800"/>
            <a:ext cx="7581900" cy="1752600"/>
          </a:xfrm>
          <a:prstGeom prst="rect">
            <a:avLst/>
          </a:prstGeom>
          <a:solidFill>
            <a:srgbClr val="FFC000"/>
          </a:solidFill>
          <a:ln w="9525" algn="ctr">
            <a:solidFill>
              <a:schemeClr val="tx1"/>
            </a:solidFill>
            <a:round/>
            <a:headEnd/>
            <a:tailEnd/>
          </a:ln>
          <a:effectLst/>
        </p:spPr>
        <p:txBody>
          <a:bodyPr/>
          <a:lstStyle/>
          <a:p>
            <a:r>
              <a:rPr lang="en-IN" baseline="0" dirty="0"/>
              <a:t>Ques. A signal is carrying data in which one data element is encoded as one signal element and bit rate of 100 kbps. What is the average value of baud rate if c is between 0 and 1.</a:t>
            </a:r>
            <a:endParaRPr lang="en-IN" dirty="0"/>
          </a:p>
        </p:txBody>
      </p:sp>
      <p:sp>
        <p:nvSpPr>
          <p:cNvPr id="3" name="Rectangle 2"/>
          <p:cNvSpPr/>
          <p:nvPr/>
        </p:nvSpPr>
        <p:spPr bwMode="auto">
          <a:xfrm>
            <a:off x="1295400" y="2286000"/>
            <a:ext cx="6781800" cy="1447800"/>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IN" baseline="0" dirty="0"/>
              <a:t>Signal Rate = case factor * Bit Rate * 1/r</a:t>
            </a:r>
          </a:p>
          <a:p>
            <a:pPr>
              <a:defRPr/>
            </a:pPr>
            <a:r>
              <a:rPr lang="en-IN" baseline="0" dirty="0" err="1"/>
              <a:t>i.e</a:t>
            </a:r>
            <a:r>
              <a:rPr lang="en-IN" baseline="0" dirty="0"/>
              <a:t>             S or </a:t>
            </a:r>
            <a:r>
              <a:rPr lang="en-IN" baseline="0" dirty="0" err="1"/>
              <a:t>B</a:t>
            </a:r>
            <a:r>
              <a:rPr lang="en-IN" baseline="-25000" dirty="0" err="1"/>
              <a:t>min</a:t>
            </a:r>
            <a:r>
              <a:rPr lang="en-IN" baseline="0" dirty="0"/>
              <a:t>= c * N * 1/r</a:t>
            </a:r>
          </a:p>
          <a:p>
            <a:pPr marL="571500" indent="-571500">
              <a:buFontTx/>
              <a:buAutoNum type="romanLcPeriod"/>
              <a:defRPr/>
            </a:pPr>
            <a:r>
              <a:rPr lang="en-IN" baseline="0" dirty="0"/>
              <a:t>If case factor is not given, assume it is 1.</a:t>
            </a:r>
          </a:p>
          <a:p>
            <a:pPr>
              <a:defRPr/>
            </a:pPr>
            <a:endParaRPr lang="en-IN" dirty="0"/>
          </a:p>
        </p:txBody>
      </p:sp>
      <p:sp>
        <p:nvSpPr>
          <p:cNvPr id="6" name="Date Placeholder 5"/>
          <p:cNvSpPr>
            <a:spLocks noGrp="1"/>
          </p:cNvSpPr>
          <p:nvPr>
            <p:ph type="dt" sz="half" idx="10"/>
          </p:nvPr>
        </p:nvSpPr>
        <p:spPr/>
        <p:txBody>
          <a:bodyPr/>
          <a:lstStyle/>
          <a:p>
            <a:pPr>
              <a:defRPr/>
            </a:pPr>
            <a:fld id="{635FF584-40A2-4C9C-AF04-C1DC9F536AF9}"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ppt_x"/>
                                          </p:val>
                                        </p:tav>
                                        <p:tav tm="100000">
                                          <p:val>
                                            <p:strVal val="#ppt_x"/>
                                          </p:val>
                                        </p:tav>
                                      </p:tavLst>
                                    </p:anim>
                                    <p:anim calcmode="lin" valueType="num">
                                      <p:cBhvr additive="base">
                                        <p:cTn id="8"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0"/>
          </p:nvPr>
        </p:nvSpPr>
        <p:spPr>
          <a:noFill/>
          <a:ln>
            <a:miter lim="800000"/>
            <a:headEnd/>
            <a:tailEnd/>
          </a:ln>
        </p:spPr>
        <p:txBody>
          <a:bodyPr/>
          <a:lstStyle/>
          <a:p>
            <a:r>
              <a:rPr lang="en-US" altLang="en-US"/>
              <a:t>3.</a:t>
            </a:r>
            <a:fld id="{DAE0BCFE-4DF3-46D3-93BC-385FD61B22C5}" type="slidenum">
              <a:rPr lang="en-US" altLang="en-US"/>
              <a:pPr/>
              <a:t>142</a:t>
            </a:fld>
            <a:endParaRPr lang="en-US" altLang="en-US"/>
          </a:p>
        </p:txBody>
      </p:sp>
      <p:pic>
        <p:nvPicPr>
          <p:cNvPr id="69635" name="Picture 2"/>
          <p:cNvPicPr>
            <a:picLocks noChangeAspect="1"/>
          </p:cNvPicPr>
          <p:nvPr/>
        </p:nvPicPr>
        <p:blipFill>
          <a:blip r:embed="rId2"/>
          <a:srcRect/>
          <a:stretch>
            <a:fillRect/>
          </a:stretch>
        </p:blipFill>
        <p:spPr bwMode="auto">
          <a:xfrm>
            <a:off x="457200" y="609600"/>
            <a:ext cx="8077200" cy="5791200"/>
          </a:xfrm>
          <a:prstGeom prst="rect">
            <a:avLst/>
          </a:prstGeom>
          <a:noFill/>
          <a:ln w="9525">
            <a:noFill/>
            <a:miter lim="800000"/>
            <a:headEnd/>
            <a:tailEnd/>
          </a:ln>
        </p:spPr>
      </p:pic>
      <p:sp>
        <p:nvSpPr>
          <p:cNvPr id="4" name="Date Placeholder 3"/>
          <p:cNvSpPr>
            <a:spLocks noGrp="1"/>
          </p:cNvSpPr>
          <p:nvPr>
            <p:ph type="dt" sz="half" idx="10"/>
          </p:nvPr>
        </p:nvSpPr>
        <p:spPr/>
        <p:txBody>
          <a:bodyPr/>
          <a:lstStyle/>
          <a:p>
            <a:pPr>
              <a:defRPr/>
            </a:pPr>
            <a:fld id="{C52ED5F8-E7E8-42F9-8C29-5E5E88744ACA}" type="datetime1">
              <a:rPr lang="en-US" smtClean="0"/>
              <a:pPr>
                <a:defRPr/>
              </a:pPr>
              <a:t>3/14/2024</a:t>
            </a:fld>
            <a:endParaRPr lang="en-US"/>
          </a:p>
        </p:txBody>
      </p:sp>
    </p:spTree>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sz="3200">
              <a:effectLst>
                <a:outerShdw blurRad="38100" dist="38100" dir="2700000" algn="tl">
                  <a:srgbClr val="FFFFFF"/>
                </a:outerShdw>
              </a:effectLst>
            </a:endParaRPr>
          </a:p>
        </p:txBody>
      </p:sp>
      <p:sp>
        <p:nvSpPr>
          <p:cNvPr id="801795" name="Text Box 3"/>
          <p:cNvSpPr txBox="1">
            <a:spLocks noChangeArrowheads="1"/>
          </p:cNvSpPr>
          <p:nvPr/>
        </p:nvSpPr>
        <p:spPr bwMode="auto">
          <a:xfrm>
            <a:off x="1962150" y="117475"/>
            <a:ext cx="52197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3200" b="1" dirty="0">
                <a:latin typeface="+mj-lt"/>
              </a:rPr>
              <a:t>TRANSMISSION IMPAIRMENT</a:t>
            </a:r>
          </a:p>
        </p:txBody>
      </p:sp>
      <p:sp>
        <p:nvSpPr>
          <p:cNvPr id="11981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altLang="en-US"/>
          </a:p>
        </p:txBody>
      </p:sp>
      <p:sp>
        <p:nvSpPr>
          <p:cNvPr id="801797" name="Rectangle 5"/>
          <p:cNvSpPr>
            <a:spLocks noChangeArrowheads="1"/>
          </p:cNvSpPr>
          <p:nvPr/>
        </p:nvSpPr>
        <p:spPr bwMode="auto">
          <a:xfrm>
            <a:off x="266700" y="1198563"/>
            <a:ext cx="86106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dirty="0">
                <a:latin typeface="+mn-lt"/>
              </a:rPr>
              <a:t>Signals travel through transmission media, which are not perfect. The imperfection causes signal impairment. This means that the signal at the beginning of the medium is not the same as the signal at the end of the medium. What is sent is not what is received. Three causes of impairment are </a:t>
            </a:r>
            <a:r>
              <a:rPr lang="en-US" altLang="en-US" sz="2400" dirty="0">
                <a:solidFill>
                  <a:schemeClr val="hlink"/>
                </a:solidFill>
                <a:latin typeface="+mn-lt"/>
              </a:rPr>
              <a:t>attenuation</a:t>
            </a:r>
            <a:r>
              <a:rPr lang="en-US" altLang="en-US" sz="2400" dirty="0">
                <a:latin typeface="+mn-lt"/>
              </a:rPr>
              <a:t>, </a:t>
            </a:r>
            <a:r>
              <a:rPr lang="en-US" altLang="en-US" sz="2400" dirty="0">
                <a:solidFill>
                  <a:schemeClr val="hlink"/>
                </a:solidFill>
                <a:latin typeface="+mn-lt"/>
              </a:rPr>
              <a:t>distortion</a:t>
            </a:r>
            <a:r>
              <a:rPr lang="en-US" altLang="en-US" sz="2400" dirty="0">
                <a:latin typeface="+mn-lt"/>
              </a:rPr>
              <a:t>, and </a:t>
            </a:r>
            <a:r>
              <a:rPr lang="en-US" altLang="en-US" sz="2400" dirty="0">
                <a:solidFill>
                  <a:schemeClr val="hlink"/>
                </a:solidFill>
                <a:latin typeface="+mn-lt"/>
              </a:rPr>
              <a:t>noise</a:t>
            </a:r>
            <a:r>
              <a:rPr lang="en-US" altLang="en-US" sz="2400" dirty="0">
                <a:latin typeface="+mn-lt"/>
              </a:rPr>
              <a:t>.</a:t>
            </a:r>
          </a:p>
        </p:txBody>
      </p:sp>
      <p:pic>
        <p:nvPicPr>
          <p:cNvPr id="119814" name="Picture 6"/>
          <p:cNvPicPr>
            <a:picLocks noChangeAspect="1" noChangeArrowheads="1"/>
          </p:cNvPicPr>
          <p:nvPr/>
        </p:nvPicPr>
        <p:blipFill>
          <a:blip r:embed="rId3"/>
          <a:srcRect/>
          <a:stretch>
            <a:fillRect/>
          </a:stretch>
        </p:blipFill>
        <p:spPr bwMode="auto">
          <a:xfrm>
            <a:off x="1062038" y="3463925"/>
            <a:ext cx="7019925" cy="2217738"/>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81473842-01B2-4737-8EB6-C3FB93686362}"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143</a:t>
            </a:fld>
            <a:endParaRPr lang="en-US" altLang="en-US"/>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838200" y="115888"/>
            <a:ext cx="7772400" cy="1143000"/>
          </a:xfrm>
        </p:spPr>
        <p:txBody>
          <a:bodyPr anchor="t"/>
          <a:lstStyle/>
          <a:p>
            <a:r>
              <a:rPr lang="en-US" altLang="en-US" sz="3600" b="1"/>
              <a:t>Attenuation</a:t>
            </a:r>
          </a:p>
        </p:txBody>
      </p:sp>
      <p:sp>
        <p:nvSpPr>
          <p:cNvPr id="121859" name="Rectangle 3"/>
          <p:cNvSpPr>
            <a:spLocks noGrp="1" noChangeArrowheads="1"/>
          </p:cNvSpPr>
          <p:nvPr>
            <p:ph type="body" idx="1"/>
          </p:nvPr>
        </p:nvSpPr>
        <p:spPr>
          <a:xfrm>
            <a:off x="1143000" y="990600"/>
            <a:ext cx="7772400" cy="4114800"/>
          </a:xfrm>
        </p:spPr>
        <p:txBody>
          <a:bodyPr/>
          <a:lstStyle/>
          <a:p>
            <a:r>
              <a:rPr lang="en-US" altLang="en-US" sz="2400"/>
              <a:t>Means loss of energy -&gt; weaker signal</a:t>
            </a:r>
          </a:p>
          <a:p>
            <a:r>
              <a:rPr lang="en-US" altLang="en-US" sz="2400"/>
              <a:t>When a signal travels through a medium it loses energy overcoming the resistance of the medium</a:t>
            </a:r>
          </a:p>
          <a:p>
            <a:r>
              <a:rPr lang="en-US" altLang="en-US" sz="2400"/>
              <a:t>Amplifiers are used to compensate for this loss of energy by amplifying the signal.</a:t>
            </a:r>
          </a:p>
        </p:txBody>
      </p:sp>
      <p:sp>
        <p:nvSpPr>
          <p:cNvPr id="121860" name="Rectangle 3"/>
          <p:cNvSpPr txBox="1">
            <a:spLocks noChangeArrowheads="1"/>
          </p:cNvSpPr>
          <p:nvPr/>
        </p:nvSpPr>
        <p:spPr bwMode="auto">
          <a:xfrm>
            <a:off x="838200" y="3429000"/>
            <a:ext cx="7772400" cy="4114800"/>
          </a:xfrm>
          <a:prstGeom prst="rect">
            <a:avLst/>
          </a:prstGeom>
          <a:noFill/>
          <a:ln w="9525">
            <a:noFill/>
            <a:miter lim="800000"/>
            <a:headEnd/>
            <a:tailEnd/>
          </a:ln>
          <a:effectLst/>
        </p:spPr>
        <p:txBody>
          <a:bodyPr/>
          <a:lstStyle/>
          <a:p>
            <a:pPr marL="342900" indent="-342900">
              <a:spcBef>
                <a:spcPct val="20000"/>
              </a:spcBef>
              <a:buFont typeface="Arial" pitchFamily="34" charset="0"/>
              <a:buChar char="•"/>
            </a:pPr>
            <a:r>
              <a:rPr lang="en-US" altLang="en-US" sz="2400">
                <a:latin typeface="Calibri" pitchFamily="34" charset="0"/>
              </a:rPr>
              <a:t>To show the loss or gain of energy the unit “decibel” is used.</a:t>
            </a:r>
          </a:p>
          <a:p>
            <a:pPr marL="342900" indent="-342900" algn="ctr">
              <a:spcBef>
                <a:spcPct val="20000"/>
              </a:spcBef>
              <a:buFont typeface="Wingdings" pitchFamily="2" charset="2"/>
              <a:buNone/>
            </a:pPr>
            <a:endParaRPr lang="en-US" altLang="en-US" sz="2400">
              <a:latin typeface="Calibri" pitchFamily="34" charset="0"/>
            </a:endParaRPr>
          </a:p>
          <a:p>
            <a:pPr marL="342900" indent="-342900" algn="ctr">
              <a:spcBef>
                <a:spcPct val="20000"/>
              </a:spcBef>
              <a:buFont typeface="Wingdings" pitchFamily="2" charset="2"/>
              <a:buNone/>
            </a:pPr>
            <a:r>
              <a:rPr lang="en-US" altLang="en-US" sz="2400">
                <a:latin typeface="Calibri" pitchFamily="34" charset="0"/>
              </a:rPr>
              <a:t>dB = 10 log</a:t>
            </a:r>
            <a:r>
              <a:rPr lang="en-US" altLang="en-US" sz="2400" baseline="-25000">
                <a:latin typeface="Calibri" pitchFamily="34" charset="0"/>
              </a:rPr>
              <a:t>10 </a:t>
            </a:r>
            <a:r>
              <a:rPr lang="en-US" altLang="en-US" sz="2400">
                <a:latin typeface="Calibri" pitchFamily="34" charset="0"/>
              </a:rPr>
              <a:t>P</a:t>
            </a:r>
            <a:r>
              <a:rPr lang="en-US" altLang="en-US" sz="2400" baseline="-25000">
                <a:latin typeface="Calibri" pitchFamily="34" charset="0"/>
              </a:rPr>
              <a:t>2</a:t>
            </a:r>
            <a:r>
              <a:rPr lang="en-US" altLang="en-US" sz="2400">
                <a:latin typeface="Calibri" pitchFamily="34" charset="0"/>
              </a:rPr>
              <a:t>/P</a:t>
            </a:r>
            <a:r>
              <a:rPr lang="en-US" altLang="en-US" sz="2400" baseline="-25000">
                <a:latin typeface="Calibri" pitchFamily="34" charset="0"/>
              </a:rPr>
              <a:t>1</a:t>
            </a:r>
          </a:p>
          <a:p>
            <a:pPr marL="342900" indent="-342900" algn="ctr">
              <a:spcBef>
                <a:spcPct val="20000"/>
              </a:spcBef>
              <a:buFont typeface="Wingdings" pitchFamily="2" charset="2"/>
              <a:buNone/>
            </a:pPr>
            <a:r>
              <a:rPr lang="en-US" altLang="en-US" sz="2400">
                <a:latin typeface="Calibri" pitchFamily="34" charset="0"/>
              </a:rPr>
              <a:t>P</a:t>
            </a:r>
            <a:r>
              <a:rPr lang="en-US" altLang="en-US" sz="2400" baseline="-25000">
                <a:latin typeface="Calibri" pitchFamily="34" charset="0"/>
              </a:rPr>
              <a:t>1</a:t>
            </a:r>
            <a:r>
              <a:rPr lang="en-US" altLang="en-US" sz="2400">
                <a:latin typeface="Calibri" pitchFamily="34" charset="0"/>
              </a:rPr>
              <a:t> - input signal</a:t>
            </a:r>
          </a:p>
          <a:p>
            <a:pPr marL="342900" indent="-342900" algn="ctr">
              <a:spcBef>
                <a:spcPct val="20000"/>
              </a:spcBef>
              <a:buFont typeface="Wingdings" pitchFamily="2" charset="2"/>
              <a:buNone/>
            </a:pPr>
            <a:r>
              <a:rPr lang="en-US" altLang="en-US" sz="2400">
                <a:latin typeface="Calibri" pitchFamily="34" charset="0"/>
              </a:rPr>
              <a:t>P</a:t>
            </a:r>
            <a:r>
              <a:rPr lang="en-US" altLang="en-US" sz="2400" baseline="-25000">
                <a:latin typeface="Calibri" pitchFamily="34" charset="0"/>
              </a:rPr>
              <a:t>2</a:t>
            </a:r>
            <a:r>
              <a:rPr lang="en-US" altLang="en-US" sz="2400">
                <a:latin typeface="Calibri" pitchFamily="34" charset="0"/>
              </a:rPr>
              <a:t> - output signal</a:t>
            </a:r>
          </a:p>
        </p:txBody>
      </p:sp>
      <p:sp>
        <p:nvSpPr>
          <p:cNvPr id="6" name="Date Placeholder 5"/>
          <p:cNvSpPr>
            <a:spLocks noGrp="1"/>
          </p:cNvSpPr>
          <p:nvPr>
            <p:ph type="dt" sz="half" idx="10"/>
          </p:nvPr>
        </p:nvSpPr>
        <p:spPr/>
        <p:txBody>
          <a:bodyPr/>
          <a:lstStyle/>
          <a:p>
            <a:pPr>
              <a:defRPr/>
            </a:pPr>
            <a:fld id="{1BFC6C1B-F74D-4774-9E3E-E6EEA705ABFC}"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144</a:t>
            </a:fld>
            <a:endParaRPr lang="en-US" altLang="en-US"/>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12288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122884" name="Text Box 4"/>
          <p:cNvSpPr txBox="1">
            <a:spLocks noChangeArrowheads="1"/>
          </p:cNvSpPr>
          <p:nvPr/>
        </p:nvSpPr>
        <p:spPr bwMode="auto">
          <a:xfrm>
            <a:off x="304800" y="284163"/>
            <a:ext cx="2459038" cy="584200"/>
          </a:xfrm>
          <a:prstGeom prst="rect">
            <a:avLst/>
          </a:prstGeom>
          <a:noFill/>
          <a:ln w="9525">
            <a:noFill/>
            <a:miter lim="800000"/>
            <a:headEnd/>
            <a:tailEnd/>
          </a:ln>
          <a:effectLst/>
        </p:spPr>
        <p:txBody>
          <a:bodyPr wrap="none">
            <a:spAutoFit/>
          </a:bodyPr>
          <a:lstStyle/>
          <a:p>
            <a:r>
              <a:rPr lang="en-US" altLang="en-US" sz="3200" b="1"/>
              <a:t>Attenuation</a:t>
            </a:r>
          </a:p>
        </p:txBody>
      </p:sp>
      <p:sp>
        <p:nvSpPr>
          <p:cNvPr id="12288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122886" name="Picture 6"/>
          <p:cNvPicPr>
            <a:picLocks noChangeAspect="1" noChangeArrowheads="1"/>
          </p:cNvPicPr>
          <p:nvPr/>
        </p:nvPicPr>
        <p:blipFill>
          <a:blip r:embed="rId3"/>
          <a:srcRect/>
          <a:stretch>
            <a:fillRect/>
          </a:stretch>
        </p:blipFill>
        <p:spPr bwMode="auto">
          <a:xfrm>
            <a:off x="584200" y="2068513"/>
            <a:ext cx="7797800" cy="2960687"/>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CC11742A-4877-4083-9C17-43B984CECAC1}"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145</a:t>
            </a:fld>
            <a:endParaRPr lang="en-US" altLang="en-US"/>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4931"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124932" name="Group 4"/>
          <p:cNvGrpSpPr>
            <a:grpSpLocks/>
          </p:cNvGrpSpPr>
          <p:nvPr/>
        </p:nvGrpSpPr>
        <p:grpSpPr bwMode="auto">
          <a:xfrm>
            <a:off x="490538" y="773113"/>
            <a:ext cx="738187" cy="474662"/>
            <a:chOff x="309" y="487"/>
            <a:chExt cx="465" cy="299"/>
          </a:xfrm>
        </p:grpSpPr>
        <p:sp>
          <p:nvSpPr>
            <p:cNvPr id="124942"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494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124933"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4934"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4935"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4936"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124937" name="Rectangle 11"/>
          <p:cNvSpPr>
            <a:spLocks noChangeArrowheads="1"/>
          </p:cNvSpPr>
          <p:nvPr/>
        </p:nvSpPr>
        <p:spPr bwMode="auto">
          <a:xfrm>
            <a:off x="228600" y="1447800"/>
            <a:ext cx="8534400" cy="1570038"/>
          </a:xfrm>
          <a:prstGeom prst="rect">
            <a:avLst/>
          </a:prstGeom>
          <a:noFill/>
          <a:ln w="9525">
            <a:noFill/>
            <a:miter lim="800000"/>
            <a:headEnd/>
            <a:tailEnd/>
          </a:ln>
          <a:effectLst/>
        </p:spPr>
        <p:txBody>
          <a:bodyPr>
            <a:spAutoFit/>
          </a:bodyPr>
          <a:lstStyle/>
          <a:p>
            <a:pPr algn="just"/>
            <a:r>
              <a:rPr lang="en-US" altLang="en-US" sz="2400"/>
              <a:t>Suppose a signal travels through a transmission medium and its power is reduced to one-half. This means that P2 is P1 / 2. In this case, the attenuation (loss of power) can be calculated as</a:t>
            </a:r>
          </a:p>
        </p:txBody>
      </p:sp>
      <p:sp>
        <p:nvSpPr>
          <p:cNvPr id="124938"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sp>
        <p:nvSpPr>
          <p:cNvPr id="124939" name="Rectangle 16"/>
          <p:cNvSpPr>
            <a:spLocks noChangeArrowheads="1"/>
          </p:cNvSpPr>
          <p:nvPr/>
        </p:nvSpPr>
        <p:spPr bwMode="auto">
          <a:xfrm>
            <a:off x="1143000" y="5049838"/>
            <a:ext cx="8534400" cy="946150"/>
          </a:xfrm>
          <a:prstGeom prst="rect">
            <a:avLst/>
          </a:prstGeom>
          <a:noFill/>
          <a:ln w="9525">
            <a:noFill/>
            <a:miter lim="800000"/>
            <a:headEnd/>
            <a:tailEnd/>
          </a:ln>
          <a:effectLst/>
        </p:spPr>
        <p:txBody>
          <a:bodyPr>
            <a:spAutoFit/>
          </a:bodyPr>
          <a:lstStyle/>
          <a:p>
            <a:pPr algn="just"/>
            <a:r>
              <a:rPr lang="en-US" altLang="en-US"/>
              <a:t>A loss of 3 dB (–3 dB) is equivalent to losing one-half the power.</a:t>
            </a:r>
          </a:p>
        </p:txBody>
      </p:sp>
      <p:pic>
        <p:nvPicPr>
          <p:cNvPr id="124940" name="Picture 17"/>
          <p:cNvPicPr>
            <a:picLocks noChangeAspect="1" noChangeArrowheads="1"/>
          </p:cNvPicPr>
          <p:nvPr/>
        </p:nvPicPr>
        <p:blipFill>
          <a:blip r:embed="rId3"/>
          <a:srcRect/>
          <a:stretch>
            <a:fillRect/>
          </a:stretch>
        </p:blipFill>
        <p:spPr bwMode="auto">
          <a:xfrm>
            <a:off x="585788" y="3548063"/>
            <a:ext cx="7688262" cy="774700"/>
          </a:xfrm>
          <a:prstGeom prst="rect">
            <a:avLst/>
          </a:prstGeom>
          <a:noFill/>
          <a:ln w="57150" cmpd="thickThin">
            <a:solidFill>
              <a:schemeClr val="folHlink"/>
            </a:solidFill>
            <a:miter lim="800000"/>
            <a:headEnd/>
            <a:tailEnd/>
          </a:ln>
          <a:effectLst/>
        </p:spPr>
      </p:pic>
      <p:sp>
        <p:nvSpPr>
          <p:cNvPr id="16" name="Date Placeholder 15"/>
          <p:cNvSpPr>
            <a:spLocks noGrp="1"/>
          </p:cNvSpPr>
          <p:nvPr>
            <p:ph type="dt" sz="half" idx="10"/>
          </p:nvPr>
        </p:nvSpPr>
        <p:spPr/>
        <p:txBody>
          <a:bodyPr/>
          <a:lstStyle/>
          <a:p>
            <a:pPr>
              <a:defRPr/>
            </a:pPr>
            <a:fld id="{F5667823-77E5-4F84-BB4D-02363431E66E}" type="datetime1">
              <a:rPr lang="en-US" smtClean="0"/>
              <a:pPr>
                <a:defRPr/>
              </a:pPr>
              <a:t>3/14/2024</a:t>
            </a:fld>
            <a:endParaRPr lang="en-US"/>
          </a:p>
        </p:txBody>
      </p:sp>
      <p:sp>
        <p:nvSpPr>
          <p:cNvPr id="17" name="Slide Number Placeholder 16"/>
          <p:cNvSpPr>
            <a:spLocks noGrp="1"/>
          </p:cNvSpPr>
          <p:nvPr>
            <p:ph type="sldNum" sz="quarter" idx="12"/>
          </p:nvPr>
        </p:nvSpPr>
        <p:spPr/>
        <p:txBody>
          <a:bodyPr/>
          <a:lstStyle/>
          <a:p>
            <a:fld id="{E28CD728-1C26-4145-A39F-AFD8F67D00F2}" type="slidenum">
              <a:rPr lang="en-US" altLang="en-US" smtClean="0"/>
              <a:pPr/>
              <a:t>146</a:t>
            </a:fld>
            <a:endParaRPr lang="en-US" altLang="en-US"/>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6979"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126980" name="Group 4"/>
          <p:cNvGrpSpPr>
            <a:grpSpLocks/>
          </p:cNvGrpSpPr>
          <p:nvPr/>
        </p:nvGrpSpPr>
        <p:grpSpPr bwMode="auto">
          <a:xfrm>
            <a:off x="490538" y="773113"/>
            <a:ext cx="738187" cy="474662"/>
            <a:chOff x="309" y="487"/>
            <a:chExt cx="465" cy="299"/>
          </a:xfrm>
        </p:grpSpPr>
        <p:sp>
          <p:nvSpPr>
            <p:cNvPr id="126989"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699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126981"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6982"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6983"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126984"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986123" name="Rectangle 11"/>
          <p:cNvSpPr>
            <a:spLocks noChangeArrowheads="1"/>
          </p:cNvSpPr>
          <p:nvPr/>
        </p:nvSpPr>
        <p:spPr bwMode="auto">
          <a:xfrm>
            <a:off x="152400" y="1620838"/>
            <a:ext cx="8534400"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dirty="0">
                <a:latin typeface="+mn-lt"/>
              </a:rPr>
              <a:t>The loss in a cable is usually defined in decibels per kilometer (dB/km). If the signal at the beginning of a cable with −0.3 dB/km has a power of 2 </a:t>
            </a:r>
            <a:r>
              <a:rPr lang="en-US" altLang="en-US" sz="2400" dirty="0" err="1">
                <a:latin typeface="+mn-lt"/>
              </a:rPr>
              <a:t>mW</a:t>
            </a:r>
            <a:r>
              <a:rPr lang="en-US" altLang="en-US" sz="2400" dirty="0">
                <a:latin typeface="+mn-lt"/>
              </a:rPr>
              <a:t>, what is the power of the signal at 5 km?</a:t>
            </a:r>
          </a:p>
          <a:p>
            <a:pPr algn="just">
              <a:defRPr/>
            </a:pPr>
            <a:r>
              <a:rPr lang="en-US" altLang="en-US" sz="2400" b="1" dirty="0">
                <a:solidFill>
                  <a:schemeClr val="hlink"/>
                </a:solidFill>
                <a:latin typeface="+mn-lt"/>
              </a:rPr>
              <a:t>Solution</a:t>
            </a:r>
          </a:p>
          <a:p>
            <a:pPr algn="just">
              <a:defRPr/>
            </a:pPr>
            <a:r>
              <a:rPr lang="en-US" altLang="en-US" sz="2400" dirty="0">
                <a:latin typeface="+mn-lt"/>
              </a:rPr>
              <a:t>The loss in 5 km cable in decibels is 5 × (−0.3) = −1.5 </a:t>
            </a:r>
            <a:r>
              <a:rPr lang="en-US" altLang="en-US" sz="2400" dirty="0" err="1">
                <a:latin typeface="+mn-lt"/>
              </a:rPr>
              <a:t>dB.</a:t>
            </a:r>
            <a:r>
              <a:rPr lang="en-US" altLang="en-US" sz="2400" dirty="0">
                <a:latin typeface="+mn-lt"/>
              </a:rPr>
              <a:t>    </a:t>
            </a:r>
          </a:p>
          <a:p>
            <a:pPr algn="just">
              <a:defRPr/>
            </a:pPr>
            <a:r>
              <a:rPr lang="en-US" altLang="en-US" sz="2400" dirty="0">
                <a:latin typeface="+mn-lt"/>
              </a:rPr>
              <a:t>P</a:t>
            </a:r>
            <a:r>
              <a:rPr lang="en-US" altLang="en-US" sz="2400" baseline="-25000" dirty="0">
                <a:latin typeface="+mn-lt"/>
              </a:rPr>
              <a:t>1</a:t>
            </a:r>
            <a:r>
              <a:rPr lang="en-US" altLang="en-US" sz="2400" dirty="0">
                <a:latin typeface="+mn-lt"/>
              </a:rPr>
              <a:t>=2mW</a:t>
            </a:r>
          </a:p>
          <a:p>
            <a:pPr algn="just">
              <a:defRPr/>
            </a:pPr>
            <a:r>
              <a:rPr lang="en-US" altLang="en-US" sz="2400" dirty="0">
                <a:latin typeface="+mn-lt"/>
              </a:rPr>
              <a:t>We can calculate the power as - </a:t>
            </a:r>
          </a:p>
        </p:txBody>
      </p:sp>
      <p:sp>
        <p:nvSpPr>
          <p:cNvPr id="126986"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126987" name="Picture 14"/>
          <p:cNvPicPr>
            <a:picLocks noChangeAspect="1" noChangeArrowheads="1"/>
          </p:cNvPicPr>
          <p:nvPr/>
        </p:nvPicPr>
        <p:blipFill>
          <a:blip r:embed="rId3"/>
          <a:srcRect/>
          <a:stretch>
            <a:fillRect/>
          </a:stretch>
        </p:blipFill>
        <p:spPr bwMode="auto">
          <a:xfrm>
            <a:off x="2560638" y="4343400"/>
            <a:ext cx="4022725" cy="1898650"/>
          </a:xfrm>
          <a:prstGeom prst="rect">
            <a:avLst/>
          </a:prstGeom>
          <a:noFill/>
          <a:ln w="57150" cmpd="thinThick">
            <a:solidFill>
              <a:srgbClr val="3366FF"/>
            </a:solidFill>
            <a:miter lim="800000"/>
            <a:headEnd/>
            <a:tailEnd/>
          </a:ln>
          <a:effectLst/>
        </p:spPr>
      </p:pic>
      <p:sp>
        <p:nvSpPr>
          <p:cNvPr id="15" name="Date Placeholder 14"/>
          <p:cNvSpPr>
            <a:spLocks noGrp="1"/>
          </p:cNvSpPr>
          <p:nvPr>
            <p:ph type="dt" sz="half" idx="10"/>
          </p:nvPr>
        </p:nvSpPr>
        <p:spPr/>
        <p:txBody>
          <a:bodyPr/>
          <a:lstStyle/>
          <a:p>
            <a:pPr>
              <a:defRPr/>
            </a:pPr>
            <a:fld id="{451B4E0A-E9BD-418B-9E29-5D81F59B7F5C}" type="datetime1">
              <a:rPr lang="en-US" smtClean="0"/>
              <a:pPr>
                <a:defRPr/>
              </a:pPr>
              <a:t>3/14/2024</a:t>
            </a:fld>
            <a:endParaRPr lang="en-US"/>
          </a:p>
        </p:txBody>
      </p:sp>
      <p:sp>
        <p:nvSpPr>
          <p:cNvPr id="16" name="Slide Number Placeholder 15"/>
          <p:cNvSpPr>
            <a:spLocks noGrp="1"/>
          </p:cNvSpPr>
          <p:nvPr>
            <p:ph type="sldNum" sz="quarter" idx="12"/>
          </p:nvPr>
        </p:nvSpPr>
        <p:spPr/>
        <p:txBody>
          <a:bodyPr/>
          <a:lstStyle/>
          <a:p>
            <a:fld id="{E28CD728-1C26-4145-A39F-AFD8F67D00F2}" type="slidenum">
              <a:rPr lang="en-US" altLang="en-US" smtClean="0"/>
              <a:pPr/>
              <a:t>147</a:t>
            </a:fld>
            <a:endParaRPr lang="en-US" altLang="en-US"/>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96913" y="152400"/>
            <a:ext cx="7772400" cy="1143000"/>
          </a:xfrm>
        </p:spPr>
        <p:txBody>
          <a:bodyPr anchor="t"/>
          <a:lstStyle/>
          <a:p>
            <a:r>
              <a:rPr lang="en-US" altLang="en-US" b="1"/>
              <a:t>Distortion</a:t>
            </a:r>
          </a:p>
        </p:txBody>
      </p:sp>
      <p:sp>
        <p:nvSpPr>
          <p:cNvPr id="129027" name="Rectangle 3"/>
          <p:cNvSpPr>
            <a:spLocks noGrp="1" noChangeArrowheads="1"/>
          </p:cNvSpPr>
          <p:nvPr>
            <p:ph type="body" idx="1"/>
          </p:nvPr>
        </p:nvSpPr>
        <p:spPr>
          <a:xfrm>
            <a:off x="685800" y="1676400"/>
            <a:ext cx="7772400" cy="4724400"/>
          </a:xfrm>
        </p:spPr>
        <p:txBody>
          <a:bodyPr/>
          <a:lstStyle/>
          <a:p>
            <a:pPr algn="just">
              <a:buFont typeface="Wingdings" pitchFamily="2" charset="2"/>
              <a:buChar char="q"/>
            </a:pPr>
            <a:r>
              <a:rPr lang="en-US" altLang="en-US" sz="2800"/>
              <a:t>Means that the signal changes its form or shape</a:t>
            </a:r>
          </a:p>
          <a:p>
            <a:pPr algn="just">
              <a:buFont typeface="Wingdings" pitchFamily="2" charset="2"/>
              <a:buChar char="q"/>
            </a:pPr>
            <a:r>
              <a:rPr lang="en-US" altLang="en-US" sz="2800"/>
              <a:t>Distortion occurs in </a:t>
            </a:r>
            <a:r>
              <a:rPr lang="en-US" altLang="en-US" sz="2800">
                <a:solidFill>
                  <a:schemeClr val="hlink"/>
                </a:solidFill>
              </a:rPr>
              <a:t>composite</a:t>
            </a:r>
            <a:r>
              <a:rPr lang="en-US" altLang="en-US" sz="2800"/>
              <a:t> signals</a:t>
            </a:r>
          </a:p>
          <a:p>
            <a:pPr algn="just">
              <a:buFont typeface="Wingdings" pitchFamily="2" charset="2"/>
              <a:buChar char="q"/>
            </a:pPr>
            <a:r>
              <a:rPr lang="en-US" altLang="en-US" sz="2800"/>
              <a:t>Each frequency component has its own </a:t>
            </a:r>
            <a:r>
              <a:rPr lang="en-US" altLang="en-US" sz="2800">
                <a:solidFill>
                  <a:schemeClr val="hlink"/>
                </a:solidFill>
              </a:rPr>
              <a:t>propagation speed</a:t>
            </a:r>
            <a:r>
              <a:rPr lang="en-US" altLang="en-US" sz="2800"/>
              <a:t> traveling through a medium.</a:t>
            </a:r>
          </a:p>
          <a:p>
            <a:pPr algn="just">
              <a:buFont typeface="Wingdings" pitchFamily="2" charset="2"/>
              <a:buChar char="q"/>
            </a:pPr>
            <a:r>
              <a:rPr lang="en-US" altLang="en-US" sz="2800"/>
              <a:t>The different components therefore arrive with </a:t>
            </a:r>
            <a:r>
              <a:rPr lang="en-US" altLang="en-US" sz="2800">
                <a:solidFill>
                  <a:schemeClr val="hlink"/>
                </a:solidFill>
              </a:rPr>
              <a:t>different delays</a:t>
            </a:r>
            <a:r>
              <a:rPr lang="en-US" altLang="en-US" sz="2800"/>
              <a:t> at the receiver.</a:t>
            </a:r>
          </a:p>
          <a:p>
            <a:pPr algn="just">
              <a:buFont typeface="Wingdings" pitchFamily="2" charset="2"/>
              <a:buChar char="q"/>
            </a:pPr>
            <a:r>
              <a:rPr lang="en-US" altLang="en-US" sz="2800"/>
              <a:t>That means that the signals have </a:t>
            </a:r>
            <a:r>
              <a:rPr lang="en-US" altLang="en-US" sz="2800">
                <a:solidFill>
                  <a:schemeClr val="hlink"/>
                </a:solidFill>
              </a:rPr>
              <a:t>different phases</a:t>
            </a:r>
            <a:r>
              <a:rPr lang="en-US" altLang="en-US" sz="2800"/>
              <a:t> at the receiver than they did at the source.</a:t>
            </a:r>
          </a:p>
        </p:txBody>
      </p:sp>
      <p:sp>
        <p:nvSpPr>
          <p:cNvPr id="5" name="Date Placeholder 4"/>
          <p:cNvSpPr>
            <a:spLocks noGrp="1"/>
          </p:cNvSpPr>
          <p:nvPr>
            <p:ph type="dt" sz="half" idx="10"/>
          </p:nvPr>
        </p:nvSpPr>
        <p:spPr/>
        <p:txBody>
          <a:bodyPr/>
          <a:lstStyle/>
          <a:p>
            <a:pPr>
              <a:defRPr/>
            </a:pPr>
            <a:fld id="{A3E0EF9F-0AEF-4EEB-A0F4-B20A00019961}"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148</a:t>
            </a:fld>
            <a:endParaRPr lang="en-US" altLang="en-US"/>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13005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130052" name="Text Box 4"/>
          <p:cNvSpPr txBox="1">
            <a:spLocks noChangeArrowheads="1"/>
          </p:cNvSpPr>
          <p:nvPr/>
        </p:nvSpPr>
        <p:spPr bwMode="auto">
          <a:xfrm>
            <a:off x="304800" y="285750"/>
            <a:ext cx="2119313" cy="584200"/>
          </a:xfrm>
          <a:prstGeom prst="rect">
            <a:avLst/>
          </a:prstGeom>
          <a:noFill/>
          <a:ln w="9525">
            <a:noFill/>
            <a:miter lim="800000"/>
            <a:headEnd/>
            <a:tailEnd/>
          </a:ln>
          <a:effectLst/>
        </p:spPr>
        <p:txBody>
          <a:bodyPr wrap="none">
            <a:spAutoFit/>
          </a:bodyPr>
          <a:lstStyle/>
          <a:p>
            <a:r>
              <a:rPr lang="en-US" altLang="en-US" sz="3200" b="1"/>
              <a:t>Distortion</a:t>
            </a:r>
            <a:endParaRPr lang="en-US" altLang="en-US" sz="2000" b="1"/>
          </a:p>
        </p:txBody>
      </p:sp>
      <p:sp>
        <p:nvSpPr>
          <p:cNvPr id="130053"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130054" name="Picture 6"/>
          <p:cNvPicPr>
            <a:picLocks noChangeAspect="1" noChangeArrowheads="1"/>
          </p:cNvPicPr>
          <p:nvPr/>
        </p:nvPicPr>
        <p:blipFill>
          <a:blip r:embed="rId3"/>
          <a:srcRect/>
          <a:stretch>
            <a:fillRect/>
          </a:stretch>
        </p:blipFill>
        <p:spPr bwMode="auto">
          <a:xfrm>
            <a:off x="350838" y="1887538"/>
            <a:ext cx="8335962" cy="3217862"/>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4D5C5BD9-7800-49D3-99E6-87B4314A86F1}"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149</a:t>
            </a:fld>
            <a:endParaRPr lang="en-US" altLang="en-US"/>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Types of Connection and Types of Transmission</a:t>
            </a:r>
          </a:p>
        </p:txBody>
      </p:sp>
      <p:sp>
        <p:nvSpPr>
          <p:cNvPr id="3" name="Content Placeholder 2"/>
          <p:cNvSpPr>
            <a:spLocks noGrp="1"/>
          </p:cNvSpPr>
          <p:nvPr>
            <p:ph idx="1"/>
          </p:nvPr>
        </p:nvSpPr>
        <p:spPr>
          <a:xfrm>
            <a:off x="533400" y="1752600"/>
            <a:ext cx="8305800" cy="4724400"/>
          </a:xfrm>
        </p:spPr>
        <p:txBody>
          <a:bodyPr>
            <a:normAutofit fontScale="77500" lnSpcReduction="20000"/>
          </a:bodyPr>
          <a:lstStyle/>
          <a:p>
            <a:r>
              <a:rPr lang="en-US" sz="2600" b="1" dirty="0"/>
              <a:t>Type of Connection</a:t>
            </a:r>
          </a:p>
          <a:p>
            <a:pPr lvl="1"/>
            <a:r>
              <a:rPr lang="en-US" sz="2300" b="1" dirty="0"/>
              <a:t>Point to Point </a:t>
            </a:r>
            <a:r>
              <a:rPr lang="en-US" sz="2300" dirty="0"/>
              <a:t>- single transmitter and receiver. Bandwidth Dedicated between the two connections.</a:t>
            </a:r>
          </a:p>
          <a:p>
            <a:pPr lvl="1"/>
            <a:r>
              <a:rPr lang="en-US" sz="2300" b="1" dirty="0"/>
              <a:t>Multipoint</a:t>
            </a:r>
            <a:r>
              <a:rPr lang="en-US" sz="2300" dirty="0"/>
              <a:t> - multiple recipients of single transmission. Bandwidth Shared between all stations on that line.</a:t>
            </a:r>
            <a:endParaRPr lang="en-US" sz="2300" b="1" dirty="0"/>
          </a:p>
          <a:p>
            <a:r>
              <a:rPr lang="en-US" sz="2600" b="1" dirty="0"/>
              <a:t>Types of Transmission(Basic)</a:t>
            </a:r>
          </a:p>
          <a:p>
            <a:pPr lvl="1"/>
            <a:r>
              <a:rPr lang="en-US" sz="2300" b="1" dirty="0"/>
              <a:t>Unicast</a:t>
            </a:r>
            <a:r>
              <a:rPr lang="en-US" sz="2300" dirty="0"/>
              <a:t>-one sender to one receiver.</a:t>
            </a:r>
          </a:p>
          <a:p>
            <a:pPr lvl="1"/>
            <a:r>
              <a:rPr lang="en-US" sz="2300" b="1" dirty="0"/>
              <a:t>Multicast</a:t>
            </a:r>
            <a:r>
              <a:rPr lang="en-US" sz="2300" dirty="0"/>
              <a:t>-one sender to many receivers but not all. Sending to a group having a multicast address designated by a group ID.</a:t>
            </a:r>
          </a:p>
          <a:p>
            <a:pPr lvl="1"/>
            <a:r>
              <a:rPr lang="en-US" sz="2300" b="1" dirty="0"/>
              <a:t>Broadcast</a:t>
            </a:r>
            <a:r>
              <a:rPr lang="en-US" sz="2300" dirty="0"/>
              <a:t>-one sender to all receivers.</a:t>
            </a:r>
          </a:p>
          <a:p>
            <a:r>
              <a:rPr lang="en-US" sz="2800" b="1" dirty="0"/>
              <a:t>Types of Transmission(Derived)</a:t>
            </a:r>
            <a:endParaRPr lang="en-US" sz="2300" dirty="0"/>
          </a:p>
          <a:p>
            <a:pPr lvl="1"/>
            <a:r>
              <a:rPr lang="en-US" sz="2300" b="1" dirty="0" err="1"/>
              <a:t>Anycast</a:t>
            </a:r>
            <a:r>
              <a:rPr lang="en-US" sz="2300" dirty="0"/>
              <a:t>- </a:t>
            </a:r>
            <a:r>
              <a:rPr lang="en-US" sz="2300" i="1" dirty="0"/>
              <a:t>one-to-nearest</a:t>
            </a:r>
            <a:r>
              <a:rPr lang="en-US" sz="2300" dirty="0"/>
              <a:t> association; datagrams are routed to a single member of a group of potential receivers that are all identified by the same destination address.</a:t>
            </a:r>
          </a:p>
          <a:p>
            <a:pPr lvl="1"/>
            <a:r>
              <a:rPr lang="en-US" sz="2300" b="1" dirty="0" err="1"/>
              <a:t>Geocast</a:t>
            </a:r>
            <a:r>
              <a:rPr lang="en-US" sz="2300" dirty="0"/>
              <a:t>-delivery of information to a group of destinations in a network identified by their geographical locations. It is a specialized form of multicast addressing used by some routing protocols for mobile ad hoc networks</a:t>
            </a:r>
            <a:r>
              <a:rPr lang="en-US" dirty="0"/>
              <a:t>.</a:t>
            </a:r>
          </a:p>
          <a:p>
            <a:pPr lvl="1"/>
            <a:endParaRPr lang="en-US" dirty="0">
              <a:latin typeface="Times New Roman" pitchFamily="18" charset="0"/>
            </a:endParaRPr>
          </a:p>
          <a:p>
            <a:pPr marL="0" indent="0">
              <a:buNone/>
            </a:pPr>
            <a:endParaRPr lang="en-US" dirty="0"/>
          </a:p>
        </p:txBody>
      </p:sp>
      <p:sp>
        <p:nvSpPr>
          <p:cNvPr id="5" name="Date Placeholder 4"/>
          <p:cNvSpPr>
            <a:spLocks noGrp="1"/>
          </p:cNvSpPr>
          <p:nvPr>
            <p:ph type="dt" sz="half" idx="10"/>
          </p:nvPr>
        </p:nvSpPr>
        <p:spPr/>
        <p:txBody>
          <a:bodyPr/>
          <a:lstStyle/>
          <a:p>
            <a:fld id="{1AC2314D-B4DA-4120-A411-E7EA15AA11AC}"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15</a:t>
            </a:fld>
            <a:endParaRPr lang="en-US" dirty="0"/>
          </a:p>
        </p:txBody>
      </p:sp>
    </p:spTree>
    <p:extLst>
      <p:ext uri="{BB962C8B-B14F-4D97-AF65-F5344CB8AC3E}">
        <p14:creationId xmlns:p14="http://schemas.microsoft.com/office/powerpoint/2010/main" val="800690496"/>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58813" y="214313"/>
            <a:ext cx="7772400" cy="1143000"/>
          </a:xfrm>
        </p:spPr>
        <p:txBody>
          <a:bodyPr anchor="t"/>
          <a:lstStyle/>
          <a:p>
            <a:r>
              <a:rPr lang="en-US" altLang="en-US" b="1"/>
              <a:t>Noise</a:t>
            </a:r>
          </a:p>
        </p:txBody>
      </p:sp>
      <p:sp>
        <p:nvSpPr>
          <p:cNvPr id="132099" name="Rectangle 3"/>
          <p:cNvSpPr>
            <a:spLocks noGrp="1" noChangeArrowheads="1"/>
          </p:cNvSpPr>
          <p:nvPr>
            <p:ph type="body" idx="1"/>
          </p:nvPr>
        </p:nvSpPr>
        <p:spPr>
          <a:xfrm>
            <a:off x="665163" y="1524000"/>
            <a:ext cx="7772400" cy="4343400"/>
          </a:xfrm>
        </p:spPr>
        <p:txBody>
          <a:bodyPr/>
          <a:lstStyle/>
          <a:p>
            <a:pPr>
              <a:lnSpc>
                <a:spcPct val="90000"/>
              </a:lnSpc>
            </a:pPr>
            <a:r>
              <a:rPr lang="en-US" altLang="en-US"/>
              <a:t>There are different types of noise</a:t>
            </a:r>
          </a:p>
          <a:p>
            <a:pPr lvl="1">
              <a:lnSpc>
                <a:spcPct val="90000"/>
              </a:lnSpc>
            </a:pPr>
            <a:r>
              <a:rPr lang="en-US" altLang="en-US">
                <a:solidFill>
                  <a:schemeClr val="hlink"/>
                </a:solidFill>
              </a:rPr>
              <a:t>Thermal</a:t>
            </a:r>
            <a:r>
              <a:rPr lang="en-US" altLang="en-US"/>
              <a:t> - random noise of electrons in the wire creates an extra signal</a:t>
            </a:r>
          </a:p>
          <a:p>
            <a:pPr lvl="1">
              <a:lnSpc>
                <a:spcPct val="90000"/>
              </a:lnSpc>
            </a:pPr>
            <a:r>
              <a:rPr lang="en-US" altLang="en-US">
                <a:solidFill>
                  <a:schemeClr val="hlink"/>
                </a:solidFill>
              </a:rPr>
              <a:t>Induced</a:t>
            </a:r>
            <a:r>
              <a:rPr lang="en-US" altLang="en-US"/>
              <a:t> - from motors and appliances, devices act are transmitter antenna and medium as receiving antenna.</a:t>
            </a:r>
          </a:p>
          <a:p>
            <a:pPr lvl="1">
              <a:lnSpc>
                <a:spcPct val="90000"/>
              </a:lnSpc>
            </a:pPr>
            <a:r>
              <a:rPr lang="en-US" altLang="en-US">
                <a:solidFill>
                  <a:schemeClr val="hlink"/>
                </a:solidFill>
              </a:rPr>
              <a:t>Crosstalk</a:t>
            </a:r>
            <a:r>
              <a:rPr lang="en-US" altLang="en-US"/>
              <a:t> - same as above but between two wires.</a:t>
            </a:r>
          </a:p>
          <a:p>
            <a:pPr lvl="1">
              <a:lnSpc>
                <a:spcPct val="90000"/>
              </a:lnSpc>
            </a:pPr>
            <a:r>
              <a:rPr lang="en-US" altLang="en-US">
                <a:solidFill>
                  <a:schemeClr val="hlink"/>
                </a:solidFill>
              </a:rPr>
              <a:t>Impulse</a:t>
            </a:r>
            <a:r>
              <a:rPr lang="en-US" altLang="en-US"/>
              <a:t> - Spikes that result from power lines, lightning, etc. </a:t>
            </a:r>
          </a:p>
        </p:txBody>
      </p:sp>
      <p:sp>
        <p:nvSpPr>
          <p:cNvPr id="5" name="Date Placeholder 4"/>
          <p:cNvSpPr>
            <a:spLocks noGrp="1"/>
          </p:cNvSpPr>
          <p:nvPr>
            <p:ph type="dt" sz="half" idx="10"/>
          </p:nvPr>
        </p:nvSpPr>
        <p:spPr/>
        <p:txBody>
          <a:bodyPr/>
          <a:lstStyle/>
          <a:p>
            <a:pPr>
              <a:defRPr/>
            </a:pPr>
            <a:fld id="{F22ECBD8-3056-4B3B-B2D4-99EA3B38346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150</a:t>
            </a:fld>
            <a:endParaRPr lang="en-US" altLang="en-US"/>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13312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133124" name="Text Box 4"/>
          <p:cNvSpPr txBox="1">
            <a:spLocks noChangeArrowheads="1"/>
          </p:cNvSpPr>
          <p:nvPr/>
        </p:nvSpPr>
        <p:spPr bwMode="auto">
          <a:xfrm>
            <a:off x="304800" y="285750"/>
            <a:ext cx="1233488" cy="584200"/>
          </a:xfrm>
          <a:prstGeom prst="rect">
            <a:avLst/>
          </a:prstGeom>
          <a:noFill/>
          <a:ln w="9525">
            <a:noFill/>
            <a:miter lim="800000"/>
            <a:headEnd/>
            <a:tailEnd/>
          </a:ln>
          <a:effectLst/>
        </p:spPr>
        <p:txBody>
          <a:bodyPr wrap="none">
            <a:spAutoFit/>
          </a:bodyPr>
          <a:lstStyle/>
          <a:p>
            <a:r>
              <a:rPr lang="en-US" altLang="en-US" sz="3200"/>
              <a:t>Noise</a:t>
            </a:r>
          </a:p>
        </p:txBody>
      </p:sp>
      <p:sp>
        <p:nvSpPr>
          <p:cNvPr id="13312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133126" name="Picture 7"/>
          <p:cNvPicPr>
            <a:picLocks noChangeAspect="1" noChangeArrowheads="1"/>
          </p:cNvPicPr>
          <p:nvPr/>
        </p:nvPicPr>
        <p:blipFill>
          <a:blip r:embed="rId3"/>
          <a:srcRect/>
          <a:stretch>
            <a:fillRect/>
          </a:stretch>
        </p:blipFill>
        <p:spPr bwMode="auto">
          <a:xfrm>
            <a:off x="742950" y="2408238"/>
            <a:ext cx="7486650" cy="2697162"/>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E6CDE819-C66E-442B-8E4C-DBE014BE57CD}"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151</a:t>
            </a:fld>
            <a:endParaRPr lang="en-US" altLang="en-US"/>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2819" name="Text Box 3"/>
          <p:cNvSpPr txBox="1">
            <a:spLocks noChangeArrowheads="1"/>
          </p:cNvSpPr>
          <p:nvPr/>
        </p:nvSpPr>
        <p:spPr bwMode="auto">
          <a:xfrm>
            <a:off x="2373313" y="323850"/>
            <a:ext cx="40163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4000" b="1" dirty="0">
                <a:effectLst>
                  <a:outerShdw blurRad="38100" dist="38100" dir="2700000" algn="tl">
                    <a:srgbClr val="C0C0C0"/>
                  </a:outerShdw>
                </a:effectLst>
                <a:latin typeface="+mn-lt"/>
              </a:rPr>
              <a:t>DATA RATE LIMITS</a:t>
            </a:r>
          </a:p>
        </p:txBody>
      </p:sp>
      <p:sp>
        <p:nvSpPr>
          <p:cNvPr id="233475"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altLang="en-US"/>
          </a:p>
        </p:txBody>
      </p:sp>
      <p:sp>
        <p:nvSpPr>
          <p:cNvPr id="802821" name="Rectangle 5"/>
          <p:cNvSpPr>
            <a:spLocks noChangeArrowheads="1"/>
          </p:cNvSpPr>
          <p:nvPr/>
        </p:nvSpPr>
        <p:spPr bwMode="auto">
          <a:xfrm>
            <a:off x="266700" y="1192213"/>
            <a:ext cx="8610600"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dirty="0">
                <a:latin typeface="+mn-lt"/>
              </a:rPr>
              <a:t>A very important consideration in data communications is how fast we can send data, in bits per second, over a channel. Data rate depends on three factors:</a:t>
            </a:r>
          </a:p>
          <a:p>
            <a:pPr algn="just" eaLnBrk="1" hangingPunct="1">
              <a:defRPr/>
            </a:pPr>
            <a:endParaRPr lang="en-US" altLang="en-US" sz="1050" dirty="0">
              <a:latin typeface="+mn-lt"/>
            </a:endParaRPr>
          </a:p>
          <a:p>
            <a:pPr lvl="1" algn="just" eaLnBrk="1" hangingPunct="1">
              <a:defRPr/>
            </a:pPr>
            <a:r>
              <a:rPr lang="en-US" altLang="en-US" sz="2800" dirty="0">
                <a:solidFill>
                  <a:schemeClr val="hlink"/>
                </a:solidFill>
                <a:latin typeface="+mn-lt"/>
              </a:rPr>
              <a:t>   1.</a:t>
            </a:r>
            <a:r>
              <a:rPr lang="en-US" altLang="en-US" sz="2800" dirty="0">
                <a:latin typeface="+mn-lt"/>
              </a:rPr>
              <a:t> The bandwidth available</a:t>
            </a:r>
          </a:p>
          <a:p>
            <a:pPr lvl="1" algn="just" eaLnBrk="1" hangingPunct="1">
              <a:defRPr/>
            </a:pPr>
            <a:r>
              <a:rPr lang="en-US" altLang="en-US" sz="2800" dirty="0">
                <a:solidFill>
                  <a:schemeClr val="hlink"/>
                </a:solidFill>
                <a:latin typeface="+mn-lt"/>
              </a:rPr>
              <a:t>   2.</a:t>
            </a:r>
            <a:r>
              <a:rPr lang="en-US" altLang="en-US" sz="2800" dirty="0">
                <a:latin typeface="+mn-lt"/>
              </a:rPr>
              <a:t> The level of the signals we use</a:t>
            </a:r>
          </a:p>
          <a:p>
            <a:pPr lvl="1" algn="just" eaLnBrk="1" hangingPunct="1">
              <a:defRPr/>
            </a:pPr>
            <a:r>
              <a:rPr lang="en-US" altLang="en-US" sz="2800" dirty="0">
                <a:solidFill>
                  <a:schemeClr val="hlink"/>
                </a:solidFill>
                <a:latin typeface="+mn-lt"/>
              </a:rPr>
              <a:t>   3</a:t>
            </a:r>
            <a:r>
              <a:rPr lang="en-US" altLang="en-US" sz="2800" dirty="0">
                <a:latin typeface="+mn-lt"/>
              </a:rPr>
              <a:t>. The quality of the channel (the level of noise)</a:t>
            </a:r>
          </a:p>
        </p:txBody>
      </p:sp>
      <p:sp>
        <p:nvSpPr>
          <p:cNvPr id="802822" name="Rectangle 6"/>
          <p:cNvSpPr>
            <a:spLocks noChangeArrowheads="1"/>
          </p:cNvSpPr>
          <p:nvPr/>
        </p:nvSpPr>
        <p:spPr bwMode="auto">
          <a:xfrm>
            <a:off x="1524000" y="4271963"/>
            <a:ext cx="57150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Char char="§"/>
              <a:defRPr/>
            </a:pPr>
            <a:r>
              <a:rPr lang="en-US" altLang="en-US" sz="2800" b="1" dirty="0">
                <a:solidFill>
                  <a:srgbClr val="0033CC"/>
                </a:solidFill>
                <a:latin typeface="+mn-lt"/>
              </a:rPr>
              <a:t> Noiseless Channel: </a:t>
            </a:r>
            <a:r>
              <a:rPr lang="en-US" altLang="en-US" sz="2800" dirty="0">
                <a:solidFill>
                  <a:srgbClr val="0033CC"/>
                </a:solidFill>
                <a:latin typeface="+mn-lt"/>
              </a:rPr>
              <a:t>Nyquist Bit Rate</a:t>
            </a:r>
            <a:endParaRPr lang="fr-FR" altLang="en-US" sz="2800" dirty="0">
              <a:solidFill>
                <a:srgbClr val="0033CC"/>
              </a:solidFill>
              <a:latin typeface="+mn-lt"/>
            </a:endParaRPr>
          </a:p>
          <a:p>
            <a:pPr>
              <a:buClr>
                <a:schemeClr val="tx1"/>
              </a:buClr>
              <a:buSzPct val="117000"/>
              <a:buFont typeface="Wingdings" panose="05000000000000000000" pitchFamily="2" charset="2"/>
              <a:buChar char="§"/>
              <a:defRPr/>
            </a:pPr>
            <a:r>
              <a:rPr lang="fr-FR" altLang="en-US" sz="2800" b="1" dirty="0">
                <a:solidFill>
                  <a:srgbClr val="0033CC"/>
                </a:solidFill>
                <a:latin typeface="+mn-lt"/>
              </a:rPr>
              <a:t> Noisy Channel: </a:t>
            </a:r>
            <a:r>
              <a:rPr lang="fr-FR" altLang="en-US" sz="2800" dirty="0">
                <a:solidFill>
                  <a:srgbClr val="0033CC"/>
                </a:solidFill>
                <a:latin typeface="+mn-lt"/>
              </a:rPr>
              <a:t>Shannon </a:t>
            </a:r>
            <a:r>
              <a:rPr lang="fr-FR" altLang="en-US" sz="2800" dirty="0" err="1">
                <a:solidFill>
                  <a:srgbClr val="0033CC"/>
                </a:solidFill>
                <a:latin typeface="+mn-lt"/>
              </a:rPr>
              <a:t>Capacity</a:t>
            </a:r>
            <a:endParaRPr lang="fr-FR" altLang="en-US" sz="2800" dirty="0">
              <a:solidFill>
                <a:srgbClr val="0033CC"/>
              </a:solidFill>
              <a:latin typeface="+mn-lt"/>
            </a:endParaRPr>
          </a:p>
          <a:p>
            <a:pPr>
              <a:buClr>
                <a:schemeClr val="tx1"/>
              </a:buClr>
              <a:buSzPct val="117000"/>
              <a:buFont typeface="Wingdings" panose="05000000000000000000" pitchFamily="2" charset="2"/>
              <a:buChar char="§"/>
              <a:defRPr/>
            </a:pPr>
            <a:r>
              <a:rPr lang="fr-FR" altLang="en-US" sz="2800" dirty="0">
                <a:solidFill>
                  <a:srgbClr val="0033CC"/>
                </a:solidFill>
                <a:latin typeface="+mn-lt"/>
              </a:rPr>
              <a:t> </a:t>
            </a:r>
            <a:r>
              <a:rPr lang="en-US" altLang="en-US" sz="2800" dirty="0">
                <a:solidFill>
                  <a:srgbClr val="0033CC"/>
                </a:solidFill>
                <a:latin typeface="+mn-lt"/>
              </a:rPr>
              <a:t>Using Both Limits</a:t>
            </a:r>
          </a:p>
        </p:txBody>
      </p:sp>
      <p:sp>
        <p:nvSpPr>
          <p:cNvPr id="9" name="Rectangle 11"/>
          <p:cNvSpPr>
            <a:spLocks noChangeArrowheads="1"/>
          </p:cNvSpPr>
          <p:nvPr/>
        </p:nvSpPr>
        <p:spPr bwMode="auto">
          <a:xfrm>
            <a:off x="533400" y="5878513"/>
            <a:ext cx="8077200" cy="7080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en-US" sz="2000" b="1" dirty="0">
                <a:latin typeface="+mn-lt"/>
              </a:rPr>
              <a:t>Increasing the levels of a signal increases the probability of an error occurring, in other words it reduces the reliability of the system. Why??</a:t>
            </a:r>
          </a:p>
        </p:txBody>
      </p:sp>
      <p:sp>
        <p:nvSpPr>
          <p:cNvPr id="7" name="Date Placeholder 6"/>
          <p:cNvSpPr>
            <a:spLocks noGrp="1"/>
          </p:cNvSpPr>
          <p:nvPr>
            <p:ph type="dt" sz="half" idx="10"/>
          </p:nvPr>
        </p:nvSpPr>
        <p:spPr/>
        <p:txBody>
          <a:bodyPr/>
          <a:lstStyle/>
          <a:p>
            <a:pPr>
              <a:defRPr/>
            </a:pPr>
            <a:fld id="{217CB96D-CDE2-41D2-8967-07EE9E350F08}"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E28CD728-1C26-4145-A39F-AFD8F67D00F2}" type="slidenum">
              <a:rPr lang="en-US" altLang="en-US" smtClean="0"/>
              <a:pPr/>
              <a:t>152</a:t>
            </a:fld>
            <a:endParaRPr lang="en-US" altLang="en-US"/>
          </a:p>
        </p:txBody>
      </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685800" y="190500"/>
            <a:ext cx="7772400" cy="1143000"/>
          </a:xfrm>
        </p:spPr>
        <p:txBody>
          <a:bodyPr anchor="t"/>
          <a:lstStyle/>
          <a:p>
            <a:r>
              <a:rPr lang="en-US" altLang="en-US"/>
              <a:t>Capacity of a System</a:t>
            </a:r>
          </a:p>
        </p:txBody>
      </p:sp>
      <p:sp>
        <p:nvSpPr>
          <p:cNvPr id="1007619" name="Rectangle 3"/>
          <p:cNvSpPr>
            <a:spLocks noGrp="1" noChangeArrowheads="1"/>
          </p:cNvSpPr>
          <p:nvPr>
            <p:ph type="body" idx="1"/>
          </p:nvPr>
        </p:nvSpPr>
        <p:spPr>
          <a:xfrm>
            <a:off x="685800" y="1371600"/>
            <a:ext cx="7772400" cy="4114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90000"/>
              </a:lnSpc>
              <a:defRPr/>
            </a:pPr>
            <a:r>
              <a:rPr lang="en-US" altLang="en-US" sz="2800" b="1" dirty="0">
                <a:solidFill>
                  <a:schemeClr val="accent6">
                    <a:lumMod val="75000"/>
                  </a:schemeClr>
                </a:solidFill>
              </a:rPr>
              <a:t>The bit rate of a system increases with an increase in the number of signal levels we use to denote a symbol.</a:t>
            </a:r>
          </a:p>
          <a:p>
            <a:pPr marL="0" indent="0" algn="just">
              <a:lnSpc>
                <a:spcPct val="90000"/>
              </a:lnSpc>
              <a:buFont typeface="Arial" pitchFamily="34" charset="0"/>
              <a:buNone/>
              <a:defRPr/>
            </a:pPr>
            <a:endParaRPr lang="en-US" altLang="en-US" sz="2800" b="1" dirty="0"/>
          </a:p>
          <a:p>
            <a:pPr algn="just">
              <a:lnSpc>
                <a:spcPct val="90000"/>
              </a:lnSpc>
              <a:defRPr/>
            </a:pPr>
            <a:r>
              <a:rPr lang="en-US" altLang="en-US" sz="2800" dirty="0"/>
              <a:t>A symbol can consist of a single bit or “n” bits.</a:t>
            </a:r>
          </a:p>
          <a:p>
            <a:pPr algn="just">
              <a:lnSpc>
                <a:spcPct val="90000"/>
              </a:lnSpc>
              <a:defRPr/>
            </a:pPr>
            <a:r>
              <a:rPr lang="en-US" altLang="en-US" sz="2800" dirty="0"/>
              <a:t>The number of signal levels = 2</a:t>
            </a:r>
            <a:r>
              <a:rPr lang="en-US" altLang="en-US" sz="2800" baseline="30000" dirty="0"/>
              <a:t>n</a:t>
            </a:r>
            <a:r>
              <a:rPr lang="en-US" altLang="en-US" sz="2800" dirty="0"/>
              <a:t>.</a:t>
            </a:r>
          </a:p>
          <a:p>
            <a:pPr algn="just">
              <a:lnSpc>
                <a:spcPct val="90000"/>
              </a:lnSpc>
              <a:defRPr/>
            </a:pPr>
            <a:r>
              <a:rPr lang="en-US" altLang="en-US" sz="2800" dirty="0"/>
              <a:t>As the number of levels goes up, the spacing between level decreases -&gt; increasing the probability of an error occurring in the presence of transmission impairments.</a:t>
            </a:r>
          </a:p>
        </p:txBody>
      </p:sp>
      <p:sp>
        <p:nvSpPr>
          <p:cNvPr id="4" name="Date Placeholder 3"/>
          <p:cNvSpPr>
            <a:spLocks noGrp="1"/>
          </p:cNvSpPr>
          <p:nvPr>
            <p:ph type="dt" sz="half" idx="10"/>
          </p:nvPr>
        </p:nvSpPr>
        <p:spPr/>
        <p:txBody>
          <a:bodyPr/>
          <a:lstStyle/>
          <a:p>
            <a:pPr>
              <a:defRPr/>
            </a:pPr>
            <a:fld id="{4170796E-1CC1-4B9C-B252-70355139E025}"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153</a:t>
            </a:fld>
            <a:endParaRPr lang="en-US" altLang="en-US"/>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706438" y="136525"/>
            <a:ext cx="7772400" cy="1143000"/>
          </a:xfrm>
        </p:spPr>
        <p:txBody>
          <a:bodyPr anchor="t"/>
          <a:lstStyle/>
          <a:p>
            <a:r>
              <a:rPr lang="en-US" altLang="en-US" sz="4000" b="1"/>
              <a:t>Nyquist Theorem</a:t>
            </a:r>
          </a:p>
        </p:txBody>
      </p:sp>
      <p:sp>
        <p:nvSpPr>
          <p:cNvPr id="1008643" name="Rectangle 3"/>
          <p:cNvSpPr>
            <a:spLocks noGrp="1" noChangeArrowheads="1"/>
          </p:cNvSpPr>
          <p:nvPr>
            <p:ph type="body" idx="1"/>
          </p:nvPr>
        </p:nvSpPr>
        <p:spPr>
          <a:xfrm>
            <a:off x="282575" y="1028700"/>
            <a:ext cx="8404225" cy="53276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90000"/>
              </a:lnSpc>
              <a:defRPr/>
            </a:pPr>
            <a:r>
              <a:rPr lang="en-US" altLang="en-US" sz="2800" dirty="0"/>
              <a:t>Nyquist gives the </a:t>
            </a:r>
            <a:r>
              <a:rPr lang="en-US" altLang="en-US" sz="2800" b="1" dirty="0"/>
              <a:t>upper bound </a:t>
            </a:r>
            <a:r>
              <a:rPr lang="en-US" altLang="en-US" sz="2800" dirty="0"/>
              <a:t>for the bit rate of a transmission system by calculating the bit rate directly from the number of bits in a symbol (or signal levels) and the bandwidth of the system.</a:t>
            </a:r>
          </a:p>
          <a:p>
            <a:pPr marL="0" indent="0">
              <a:lnSpc>
                <a:spcPct val="90000"/>
              </a:lnSpc>
              <a:buFont typeface="Arial" pitchFamily="34" charset="0"/>
              <a:buNone/>
              <a:defRPr/>
            </a:pPr>
            <a:endParaRPr lang="en-US" altLang="en-US" sz="2800" dirty="0"/>
          </a:p>
          <a:p>
            <a:pPr>
              <a:lnSpc>
                <a:spcPct val="90000"/>
              </a:lnSpc>
              <a:defRPr/>
            </a:pPr>
            <a:r>
              <a:rPr lang="en-US" altLang="en-US" sz="2800" dirty="0"/>
              <a:t>Nyquist theorem states that for a </a:t>
            </a:r>
            <a:r>
              <a:rPr lang="en-US" altLang="en-US" sz="2800" dirty="0">
                <a:solidFill>
                  <a:schemeClr val="hlink"/>
                </a:solidFill>
              </a:rPr>
              <a:t>noiseless</a:t>
            </a:r>
            <a:r>
              <a:rPr lang="en-US" altLang="en-US" sz="2800" dirty="0"/>
              <a:t> channel:</a:t>
            </a:r>
          </a:p>
          <a:p>
            <a:pPr algn="ctr">
              <a:lnSpc>
                <a:spcPct val="90000"/>
              </a:lnSpc>
              <a:buNone/>
              <a:defRPr/>
            </a:pPr>
            <a:r>
              <a:rPr lang="en-US" altLang="en-US" b="1" dirty="0"/>
              <a:t>C = 2*B*log</a:t>
            </a:r>
            <a:r>
              <a:rPr lang="en-US" altLang="en-US" b="1" baseline="-25000" dirty="0"/>
              <a:t>2</a:t>
            </a:r>
            <a:r>
              <a:rPr lang="en-US" altLang="en-US" b="1" dirty="0"/>
              <a:t> L,     </a:t>
            </a:r>
          </a:p>
          <a:p>
            <a:pPr algn="ctr">
              <a:lnSpc>
                <a:spcPct val="90000"/>
              </a:lnSpc>
              <a:buNone/>
              <a:defRPr/>
            </a:pPr>
            <a:r>
              <a:rPr lang="en-US" altLang="en-US" dirty="0"/>
              <a:t>Where,</a:t>
            </a:r>
            <a:r>
              <a:rPr lang="en-US" altLang="en-US" b="1" dirty="0"/>
              <a:t> </a:t>
            </a:r>
            <a:r>
              <a:rPr lang="en-US" altLang="en-US" dirty="0"/>
              <a:t>L =no. of signal levels</a:t>
            </a:r>
          </a:p>
          <a:p>
            <a:pPr algn="ctr">
              <a:lnSpc>
                <a:spcPct val="90000"/>
              </a:lnSpc>
              <a:buNone/>
              <a:defRPr/>
            </a:pPr>
            <a:r>
              <a:rPr lang="en-US" altLang="en-US" sz="2800" dirty="0"/>
              <a:t>C= capacity in bps (max. Bit rate)</a:t>
            </a:r>
          </a:p>
          <a:p>
            <a:pPr algn="ctr">
              <a:lnSpc>
                <a:spcPct val="90000"/>
              </a:lnSpc>
              <a:buNone/>
              <a:defRPr/>
            </a:pPr>
            <a:r>
              <a:rPr lang="en-US" altLang="en-US" sz="2800" dirty="0"/>
              <a:t>B = bandwidth in Hz</a:t>
            </a:r>
          </a:p>
        </p:txBody>
      </p:sp>
      <p:sp>
        <p:nvSpPr>
          <p:cNvPr id="4" name="Date Placeholder 3"/>
          <p:cNvSpPr>
            <a:spLocks noGrp="1"/>
          </p:cNvSpPr>
          <p:nvPr>
            <p:ph type="dt" sz="half" idx="10"/>
          </p:nvPr>
        </p:nvSpPr>
        <p:spPr/>
        <p:txBody>
          <a:bodyPr/>
          <a:lstStyle/>
          <a:p>
            <a:pPr>
              <a:defRPr/>
            </a:pPr>
            <a:fld id="{D18E1B1D-E473-4914-97DD-C94903EA7711}"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154</a:t>
            </a:fld>
            <a:endParaRPr lang="en-US" altLang="en-US"/>
          </a:p>
        </p:txBody>
      </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7571"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37580"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758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37573"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7574"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7575"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7576"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837643" name="Rectangle 11"/>
          <p:cNvSpPr>
            <a:spLocks noChangeArrowheads="1"/>
          </p:cNvSpPr>
          <p:nvPr/>
        </p:nvSpPr>
        <p:spPr bwMode="auto">
          <a:xfrm>
            <a:off x="152400" y="1657350"/>
            <a:ext cx="8534400"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800" dirty="0">
                <a:latin typeface="+mn-lt"/>
              </a:rPr>
              <a:t>Consider a noiseless channel with a bandwidth of 3000 Hz transmitting a signal with two signal levels. The maximum bit rate can be calculated as –</a:t>
            </a:r>
          </a:p>
        </p:txBody>
      </p:sp>
      <p:sp>
        <p:nvSpPr>
          <p:cNvPr id="237578"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37579" name="Picture 15"/>
          <p:cNvPicPr>
            <a:picLocks noChangeAspect="1" noChangeArrowheads="1"/>
          </p:cNvPicPr>
          <p:nvPr/>
        </p:nvPicPr>
        <p:blipFill>
          <a:blip r:embed="rId3"/>
          <a:srcRect/>
          <a:stretch>
            <a:fillRect/>
          </a:stretch>
        </p:blipFill>
        <p:spPr bwMode="auto">
          <a:xfrm>
            <a:off x="1143000" y="4114800"/>
            <a:ext cx="6761163" cy="546100"/>
          </a:xfrm>
          <a:prstGeom prst="rect">
            <a:avLst/>
          </a:prstGeom>
          <a:noFill/>
          <a:ln w="57150" cmpd="thickThin">
            <a:solidFill>
              <a:schemeClr val="folHlink"/>
            </a:solidFill>
            <a:miter lim="800000"/>
            <a:headEnd/>
            <a:tailEnd/>
          </a:ln>
          <a:effectLst/>
        </p:spPr>
      </p:pic>
      <p:sp>
        <p:nvSpPr>
          <p:cNvPr id="14" name="Date Placeholder 13"/>
          <p:cNvSpPr>
            <a:spLocks noGrp="1"/>
          </p:cNvSpPr>
          <p:nvPr>
            <p:ph type="dt" sz="half" idx="10"/>
          </p:nvPr>
        </p:nvSpPr>
        <p:spPr/>
        <p:txBody>
          <a:bodyPr/>
          <a:lstStyle/>
          <a:p>
            <a:pPr>
              <a:defRPr/>
            </a:pPr>
            <a:fld id="{A53282AE-7C40-4960-B028-37C609F74DF7}" type="datetime1">
              <a:rPr lang="en-US" smtClean="0"/>
              <a:pPr>
                <a:defRPr/>
              </a:pPr>
              <a:t>3/14/2024</a:t>
            </a:fld>
            <a:endParaRPr lang="en-US"/>
          </a:p>
        </p:txBody>
      </p:sp>
      <p:sp>
        <p:nvSpPr>
          <p:cNvPr id="15" name="Slide Number Placeholder 14"/>
          <p:cNvSpPr>
            <a:spLocks noGrp="1"/>
          </p:cNvSpPr>
          <p:nvPr>
            <p:ph type="sldNum" sz="quarter" idx="12"/>
          </p:nvPr>
        </p:nvSpPr>
        <p:spPr/>
        <p:txBody>
          <a:bodyPr/>
          <a:lstStyle/>
          <a:p>
            <a:fld id="{E28CD728-1C26-4145-A39F-AFD8F67D00F2}" type="slidenum">
              <a:rPr lang="en-US" altLang="en-US" smtClean="0"/>
              <a:pPr/>
              <a:t>155</a:t>
            </a:fld>
            <a:endParaRPr lang="en-US" altLang="en-US"/>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9619"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39628"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9629"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39621"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9622"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9623"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39624"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838667" name="Rectangle 11"/>
          <p:cNvSpPr>
            <a:spLocks noChangeArrowheads="1"/>
          </p:cNvSpPr>
          <p:nvPr/>
        </p:nvSpPr>
        <p:spPr bwMode="auto">
          <a:xfrm>
            <a:off x="376238" y="1839913"/>
            <a:ext cx="85344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800" dirty="0">
                <a:latin typeface="+mn-lt"/>
              </a:rPr>
              <a:t>Consider the same noiseless channel transmitting a signal with four signal levels (for each level, we send 2 bits). The maximum bit rate can be calculated as</a:t>
            </a:r>
          </a:p>
        </p:txBody>
      </p:sp>
      <p:sp>
        <p:nvSpPr>
          <p:cNvPr id="239626"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39627" name="Picture 14"/>
          <p:cNvPicPr>
            <a:picLocks noChangeAspect="1" noChangeArrowheads="1"/>
          </p:cNvPicPr>
          <p:nvPr/>
        </p:nvPicPr>
        <p:blipFill>
          <a:blip r:embed="rId3"/>
          <a:srcRect/>
          <a:stretch>
            <a:fillRect/>
          </a:stretch>
        </p:blipFill>
        <p:spPr bwMode="auto">
          <a:xfrm>
            <a:off x="1077913" y="4079875"/>
            <a:ext cx="7396162" cy="488950"/>
          </a:xfrm>
          <a:prstGeom prst="rect">
            <a:avLst/>
          </a:prstGeom>
          <a:noFill/>
          <a:ln w="57150" cmpd="thickThin">
            <a:solidFill>
              <a:schemeClr val="folHlink"/>
            </a:solidFill>
            <a:miter lim="800000"/>
            <a:headEnd/>
            <a:tailEnd/>
          </a:ln>
          <a:effectLst/>
        </p:spPr>
      </p:pic>
      <p:sp>
        <p:nvSpPr>
          <p:cNvPr id="14" name="Date Placeholder 13"/>
          <p:cNvSpPr>
            <a:spLocks noGrp="1"/>
          </p:cNvSpPr>
          <p:nvPr>
            <p:ph type="dt" sz="half" idx="10"/>
          </p:nvPr>
        </p:nvSpPr>
        <p:spPr/>
        <p:txBody>
          <a:bodyPr/>
          <a:lstStyle/>
          <a:p>
            <a:pPr>
              <a:defRPr/>
            </a:pPr>
            <a:fld id="{33BAC117-5C05-475A-96F1-788CB21A4EA8}" type="datetime1">
              <a:rPr lang="en-US" smtClean="0"/>
              <a:pPr>
                <a:defRPr/>
              </a:pPr>
              <a:t>3/14/2024</a:t>
            </a:fld>
            <a:endParaRPr lang="en-US"/>
          </a:p>
        </p:txBody>
      </p:sp>
      <p:sp>
        <p:nvSpPr>
          <p:cNvPr id="15" name="Slide Number Placeholder 14"/>
          <p:cNvSpPr>
            <a:spLocks noGrp="1"/>
          </p:cNvSpPr>
          <p:nvPr>
            <p:ph type="sldNum" sz="quarter" idx="12"/>
          </p:nvPr>
        </p:nvSpPr>
        <p:spPr/>
        <p:txBody>
          <a:bodyPr/>
          <a:lstStyle/>
          <a:p>
            <a:fld id="{E28CD728-1C26-4145-A39F-AFD8F67D00F2}" type="slidenum">
              <a:rPr lang="en-US" altLang="en-US" smtClean="0"/>
              <a:pPr/>
              <a:t>156</a:t>
            </a:fld>
            <a:endParaRPr lang="en-US" altLang="en-US"/>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1667"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41677"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1678"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41669"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1670"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1671"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1672"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839691" name="Rectangle 11"/>
          <p:cNvSpPr>
            <a:spLocks noChangeArrowheads="1"/>
          </p:cNvSpPr>
          <p:nvPr/>
        </p:nvSpPr>
        <p:spPr bwMode="auto">
          <a:xfrm>
            <a:off x="228600" y="1447800"/>
            <a:ext cx="85344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b="1" dirty="0">
                <a:latin typeface="+mn-lt"/>
              </a:rPr>
              <a:t>We need to send 265 kbps over a noiseless channel with a bandwidth of 20 kHz. How many signal levels do we need?</a:t>
            </a:r>
          </a:p>
          <a:p>
            <a:pPr algn="just">
              <a:defRPr/>
            </a:pPr>
            <a:endParaRPr lang="en-US" altLang="en-US" dirty="0">
              <a:solidFill>
                <a:schemeClr val="hlink"/>
              </a:solidFill>
            </a:endParaRPr>
          </a:p>
          <a:p>
            <a:pPr algn="just">
              <a:defRPr/>
            </a:pPr>
            <a:endParaRPr lang="en-US" altLang="en-US" dirty="0">
              <a:solidFill>
                <a:schemeClr val="hlink"/>
              </a:solidFill>
            </a:endParaRPr>
          </a:p>
          <a:p>
            <a:pPr algn="just">
              <a:defRPr/>
            </a:pPr>
            <a:r>
              <a:rPr lang="en-US" altLang="en-US" sz="3200" b="1" dirty="0">
                <a:solidFill>
                  <a:schemeClr val="hlink"/>
                </a:solidFill>
                <a:latin typeface="+mn-lt"/>
              </a:rPr>
              <a:t>Solution</a:t>
            </a:r>
          </a:p>
          <a:p>
            <a:pPr algn="just">
              <a:defRPr/>
            </a:pPr>
            <a:r>
              <a:rPr lang="en-US" altLang="en-US" sz="2400" dirty="0">
                <a:latin typeface="+mn-lt"/>
              </a:rPr>
              <a:t>We can use the Nyquist formula as shown:</a:t>
            </a:r>
          </a:p>
        </p:txBody>
      </p:sp>
      <p:sp>
        <p:nvSpPr>
          <p:cNvPr id="241674"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41675" name="Picture 14"/>
          <p:cNvPicPr>
            <a:picLocks noChangeAspect="1" noChangeArrowheads="1"/>
          </p:cNvPicPr>
          <p:nvPr/>
        </p:nvPicPr>
        <p:blipFill>
          <a:blip r:embed="rId3"/>
          <a:srcRect/>
          <a:stretch>
            <a:fillRect/>
          </a:stretch>
        </p:blipFill>
        <p:spPr bwMode="auto">
          <a:xfrm>
            <a:off x="1841500" y="4019550"/>
            <a:ext cx="5427663" cy="755650"/>
          </a:xfrm>
          <a:prstGeom prst="rect">
            <a:avLst/>
          </a:prstGeom>
          <a:noFill/>
          <a:ln w="57150" cmpd="thickThin">
            <a:solidFill>
              <a:schemeClr val="folHlink"/>
            </a:solidFill>
            <a:miter lim="800000"/>
            <a:headEnd/>
            <a:tailEnd/>
          </a:ln>
          <a:effectLst/>
        </p:spPr>
      </p:pic>
      <p:sp>
        <p:nvSpPr>
          <p:cNvPr id="839695" name="Rectangle 15"/>
          <p:cNvSpPr>
            <a:spLocks noChangeArrowheads="1"/>
          </p:cNvSpPr>
          <p:nvPr/>
        </p:nvSpPr>
        <p:spPr bwMode="auto">
          <a:xfrm>
            <a:off x="385763" y="5059363"/>
            <a:ext cx="8534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dirty="0">
                <a:latin typeface="+mn-lt"/>
              </a:rPr>
              <a:t>Since this result is not a power of 2, we need to either increase the number of levels or reduce the bit rate. If we have 128 levels, the bit rate is 280 kbps. If we have 64 levels, the bit rate is 240 kbps.</a:t>
            </a:r>
          </a:p>
        </p:txBody>
      </p:sp>
      <p:sp>
        <p:nvSpPr>
          <p:cNvPr id="15" name="Date Placeholder 14"/>
          <p:cNvSpPr>
            <a:spLocks noGrp="1"/>
          </p:cNvSpPr>
          <p:nvPr>
            <p:ph type="dt" sz="half" idx="10"/>
          </p:nvPr>
        </p:nvSpPr>
        <p:spPr/>
        <p:txBody>
          <a:bodyPr/>
          <a:lstStyle/>
          <a:p>
            <a:pPr>
              <a:defRPr/>
            </a:pPr>
            <a:fld id="{95A2669B-8D40-4640-A327-7001834CB77F}" type="datetime1">
              <a:rPr lang="en-US" smtClean="0"/>
              <a:pPr>
                <a:defRPr/>
              </a:pPr>
              <a:t>3/14/2024</a:t>
            </a:fld>
            <a:endParaRPr lang="en-US"/>
          </a:p>
        </p:txBody>
      </p:sp>
      <p:sp>
        <p:nvSpPr>
          <p:cNvPr id="16" name="Slide Number Placeholder 15"/>
          <p:cNvSpPr>
            <a:spLocks noGrp="1"/>
          </p:cNvSpPr>
          <p:nvPr>
            <p:ph type="sldNum" sz="quarter" idx="12"/>
          </p:nvPr>
        </p:nvSpPr>
        <p:spPr/>
        <p:txBody>
          <a:bodyPr/>
          <a:lstStyle/>
          <a:p>
            <a:fld id="{E28CD728-1C26-4145-A39F-AFD8F67D00F2}" type="slidenum">
              <a:rPr lang="en-US" altLang="en-US" smtClean="0"/>
              <a:pPr/>
              <a:t>157</a:t>
            </a:fld>
            <a:endParaRPr lang="en-US" altLang="en-US"/>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1524000" y="304800"/>
            <a:ext cx="6629400" cy="609600"/>
          </a:xfrm>
        </p:spPr>
        <p:txBody>
          <a:bodyPr anchor="t"/>
          <a:lstStyle/>
          <a:p>
            <a:r>
              <a:rPr lang="en-US" altLang="en-US" b="1" dirty="0">
                <a:solidFill>
                  <a:srgbClr val="0000FF"/>
                </a:solidFill>
              </a:rPr>
              <a:t>Shannon’s Theorem</a:t>
            </a:r>
          </a:p>
        </p:txBody>
      </p:sp>
      <p:sp>
        <p:nvSpPr>
          <p:cNvPr id="243715" name="Rectangle 3"/>
          <p:cNvSpPr>
            <a:spLocks noGrp="1" noChangeArrowheads="1"/>
          </p:cNvSpPr>
          <p:nvPr>
            <p:ph type="body" idx="1"/>
          </p:nvPr>
        </p:nvSpPr>
        <p:spPr>
          <a:xfrm>
            <a:off x="381000" y="1143000"/>
            <a:ext cx="8382000" cy="4114800"/>
          </a:xfrm>
        </p:spPr>
        <p:txBody>
          <a:bodyPr/>
          <a:lstStyle/>
          <a:p>
            <a:r>
              <a:rPr lang="en-US" altLang="en-US" dirty="0"/>
              <a:t>Shannon’s theorem gives the </a:t>
            </a:r>
            <a:r>
              <a:rPr lang="en-US" altLang="en-US" b="1" dirty="0"/>
              <a:t>actual capacity</a:t>
            </a:r>
            <a:r>
              <a:rPr lang="en-US" altLang="en-US" dirty="0"/>
              <a:t> of a system in the presence of noise.</a:t>
            </a:r>
          </a:p>
          <a:p>
            <a:pPr algn="ctr">
              <a:buFont typeface="Wingdings" pitchFamily="2" charset="2"/>
              <a:buNone/>
            </a:pPr>
            <a:r>
              <a:rPr lang="en-US" altLang="en-US" b="1" dirty="0"/>
              <a:t>C = B log</a:t>
            </a:r>
            <a:r>
              <a:rPr lang="en-US" altLang="en-US" b="1" baseline="-25000" dirty="0"/>
              <a:t>2</a:t>
            </a:r>
            <a:r>
              <a:rPr lang="en-US" altLang="en-US" b="1" dirty="0"/>
              <a:t>(1 + SNR)</a:t>
            </a:r>
          </a:p>
          <a:p>
            <a:pPr algn="ctr">
              <a:buFont typeface="Wingdings" pitchFamily="2" charset="2"/>
              <a:buNone/>
            </a:pPr>
            <a:endParaRPr lang="en-US" altLang="en-US" b="1" baseline="30000" dirty="0"/>
          </a:p>
          <a:p>
            <a:pPr algn="ctr">
              <a:buFont typeface="Wingdings" pitchFamily="2" charset="2"/>
              <a:buNone/>
            </a:pPr>
            <a:r>
              <a:rPr lang="en-US" altLang="en-US" b="1" baseline="30000" dirty="0"/>
              <a:t>Where,   SNR(Signal to Noise Ratio)=S/N</a:t>
            </a:r>
          </a:p>
          <a:p>
            <a:pPr algn="ctr">
              <a:buFont typeface="Wingdings" pitchFamily="2" charset="2"/>
              <a:buNone/>
            </a:pPr>
            <a:r>
              <a:rPr lang="en-US" altLang="en-US" b="1" baseline="30000" dirty="0"/>
              <a:t>S=avg. signal power   , N=avg. noise power</a:t>
            </a:r>
          </a:p>
          <a:p>
            <a:pPr marL="514350" indent="-514350" algn="ctr"/>
            <a:r>
              <a:rPr lang="en-US" altLang="en-US" sz="2800" b="1" baseline="30000" dirty="0">
                <a:solidFill>
                  <a:srgbClr val="FF0000"/>
                </a:solidFill>
              </a:rPr>
              <a:t>For Noiseless channel,     SNR=</a:t>
            </a:r>
            <a:r>
              <a:rPr lang="en-US" sz="3600" baseline="30000" dirty="0">
                <a:solidFill>
                  <a:srgbClr val="FF0000"/>
                </a:solidFill>
                <a:latin typeface="Times New Roman" pitchFamily="18" charset="0"/>
                <a:cs typeface="Times New Roman" pitchFamily="18" charset="0"/>
              </a:rPr>
              <a:t>∞</a:t>
            </a:r>
            <a:r>
              <a:rPr lang="en-US" altLang="en-US" sz="2800" b="1" baseline="30000" dirty="0">
                <a:solidFill>
                  <a:srgbClr val="FF0000"/>
                </a:solidFill>
              </a:rPr>
              <a:t> </a:t>
            </a:r>
          </a:p>
          <a:p>
            <a:pPr marL="514350" indent="-514350" algn="ctr"/>
            <a:r>
              <a:rPr lang="en-US" altLang="en-US" sz="2800" b="1" baseline="30000" dirty="0">
                <a:solidFill>
                  <a:srgbClr val="FF0000"/>
                </a:solidFill>
              </a:rPr>
              <a:t>For Perfect Noise channel,     SNR=0</a:t>
            </a:r>
          </a:p>
        </p:txBody>
      </p:sp>
      <p:sp>
        <p:nvSpPr>
          <p:cNvPr id="4" name="Date Placeholder 3"/>
          <p:cNvSpPr>
            <a:spLocks noGrp="1"/>
          </p:cNvSpPr>
          <p:nvPr>
            <p:ph type="dt" sz="half" idx="10"/>
          </p:nvPr>
        </p:nvSpPr>
        <p:spPr/>
        <p:txBody>
          <a:bodyPr/>
          <a:lstStyle/>
          <a:p>
            <a:pPr>
              <a:defRPr/>
            </a:pPr>
            <a:fld id="{62948D2D-801B-4D17-8AB1-A0C6E7307627}"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158</a:t>
            </a:fld>
            <a:endParaRPr lang="en-US" altLang="en-US"/>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4739"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44749"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475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44741"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4742"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4743"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4744"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244745" name="Rectangle 11"/>
          <p:cNvSpPr>
            <a:spLocks noChangeArrowheads="1"/>
          </p:cNvSpPr>
          <p:nvPr/>
        </p:nvSpPr>
        <p:spPr bwMode="auto">
          <a:xfrm>
            <a:off x="228600" y="1555750"/>
            <a:ext cx="8534400" cy="1816100"/>
          </a:xfrm>
          <a:prstGeom prst="rect">
            <a:avLst/>
          </a:prstGeom>
          <a:noFill/>
          <a:ln w="9525">
            <a:noFill/>
            <a:miter lim="800000"/>
            <a:headEnd/>
            <a:tailEnd/>
          </a:ln>
          <a:effectLst/>
        </p:spPr>
        <p:txBody>
          <a:bodyPr>
            <a:spAutoFit/>
          </a:bodyPr>
          <a:lstStyle/>
          <a:p>
            <a:pPr algn="just"/>
            <a:r>
              <a:rPr lang="en-US" altLang="en-US" sz="2800"/>
              <a:t>Consider an extremely noisy channel in which the value of the signal-to-noise ratio is almost zero. In other words, the noise is so strong that the signal is faint. For this channel the capacity C is calculated as</a:t>
            </a:r>
          </a:p>
        </p:txBody>
      </p:sp>
      <p:sp>
        <p:nvSpPr>
          <p:cNvPr id="244746"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44747" name="Picture 16"/>
          <p:cNvPicPr>
            <a:picLocks noChangeAspect="1" noChangeArrowheads="1"/>
          </p:cNvPicPr>
          <p:nvPr/>
        </p:nvPicPr>
        <p:blipFill>
          <a:blip r:embed="rId3"/>
          <a:srcRect/>
          <a:stretch>
            <a:fillRect/>
          </a:stretch>
        </p:blipFill>
        <p:spPr bwMode="auto">
          <a:xfrm>
            <a:off x="501650" y="3811588"/>
            <a:ext cx="8228013" cy="407987"/>
          </a:xfrm>
          <a:prstGeom prst="rect">
            <a:avLst/>
          </a:prstGeom>
          <a:noFill/>
          <a:ln w="57150" cmpd="thickThin">
            <a:solidFill>
              <a:schemeClr val="folHlink"/>
            </a:solidFill>
            <a:miter lim="800000"/>
            <a:headEnd/>
            <a:tailEnd/>
          </a:ln>
          <a:effectLst/>
        </p:spPr>
      </p:pic>
      <p:sp>
        <p:nvSpPr>
          <p:cNvPr id="244748" name="Rectangle 17"/>
          <p:cNvSpPr>
            <a:spLocks noChangeArrowheads="1"/>
          </p:cNvSpPr>
          <p:nvPr/>
        </p:nvSpPr>
        <p:spPr bwMode="auto">
          <a:xfrm>
            <a:off x="328613" y="4679950"/>
            <a:ext cx="8534400" cy="1200150"/>
          </a:xfrm>
          <a:prstGeom prst="rect">
            <a:avLst/>
          </a:prstGeom>
          <a:noFill/>
          <a:ln w="9525">
            <a:noFill/>
            <a:miter lim="800000"/>
            <a:headEnd/>
            <a:tailEnd/>
          </a:ln>
          <a:effectLst/>
        </p:spPr>
        <p:txBody>
          <a:bodyPr>
            <a:spAutoFit/>
          </a:bodyPr>
          <a:lstStyle/>
          <a:p>
            <a:pPr algn="just"/>
            <a:r>
              <a:rPr lang="en-US" altLang="en-US" sz="2400">
                <a:solidFill>
                  <a:srgbClr val="003300"/>
                </a:solidFill>
              </a:rPr>
              <a:t>This means that the capacity of this channel is zero regardless of the bandwidth. In other words, we cannot receive any data through this channel.</a:t>
            </a:r>
          </a:p>
        </p:txBody>
      </p:sp>
      <p:sp>
        <p:nvSpPr>
          <p:cNvPr id="15" name="Date Placeholder 14"/>
          <p:cNvSpPr>
            <a:spLocks noGrp="1"/>
          </p:cNvSpPr>
          <p:nvPr>
            <p:ph type="dt" sz="half" idx="10"/>
          </p:nvPr>
        </p:nvSpPr>
        <p:spPr/>
        <p:txBody>
          <a:bodyPr/>
          <a:lstStyle/>
          <a:p>
            <a:pPr>
              <a:defRPr/>
            </a:pPr>
            <a:fld id="{E344C069-5326-4729-92E3-63C9D817A416}" type="datetime1">
              <a:rPr lang="en-US" smtClean="0"/>
              <a:pPr>
                <a:defRPr/>
              </a:pPr>
              <a:t>3/14/2024</a:t>
            </a:fld>
            <a:endParaRPr lang="en-US"/>
          </a:p>
        </p:txBody>
      </p:sp>
      <p:sp>
        <p:nvSpPr>
          <p:cNvPr id="16" name="Slide Number Placeholder 15"/>
          <p:cNvSpPr>
            <a:spLocks noGrp="1"/>
          </p:cNvSpPr>
          <p:nvPr>
            <p:ph type="sldNum" sz="quarter" idx="12"/>
          </p:nvPr>
        </p:nvSpPr>
        <p:spPr/>
        <p:txBody>
          <a:bodyPr/>
          <a:lstStyle/>
          <a:p>
            <a:fld id="{E28CD728-1C26-4145-A39F-AFD8F67D00F2}" type="slidenum">
              <a:rPr lang="en-US" altLang="en-US" smtClean="0"/>
              <a:pPr/>
              <a:t>159</a:t>
            </a:fld>
            <a:endParaRPr lang="en-US" altLang="en-US"/>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Connection and Types of Transmission</a:t>
            </a:r>
          </a:p>
        </p:txBody>
      </p:sp>
      <p:pic>
        <p:nvPicPr>
          <p:cNvPr id="4" name="Picture 6"/>
          <p:cNvPicPr>
            <a:picLocks noGrp="1" noChangeAspect="1" noChangeArrowheads="1"/>
          </p:cNvPicPr>
          <p:nvPr>
            <p:ph idx="1"/>
          </p:nvPr>
        </p:nvPicPr>
        <p:blipFill>
          <a:blip r:embed="rId2" cstate="print"/>
          <a:srcRect/>
          <a:stretch>
            <a:fillRect/>
          </a:stretch>
        </p:blipFill>
        <p:spPr bwMode="auto">
          <a:xfrm>
            <a:off x="72342" y="2246648"/>
            <a:ext cx="4610003" cy="4476124"/>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fld id="{CC0B64BD-6A87-4B07-92AB-8A6D8108F3A1}"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5" name="Picture 2" descr="Image result for unicast multicast broadcast 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916" y="2246648"/>
            <a:ext cx="4186439" cy="447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766214"/>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6787"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46797"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6798"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46789"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6790"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6791"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6792"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246793" name="Rectangle 11"/>
          <p:cNvSpPr>
            <a:spLocks noChangeArrowheads="1"/>
          </p:cNvSpPr>
          <p:nvPr/>
        </p:nvSpPr>
        <p:spPr bwMode="auto">
          <a:xfrm>
            <a:off x="173038" y="1514475"/>
            <a:ext cx="8534400" cy="1570038"/>
          </a:xfrm>
          <a:prstGeom prst="rect">
            <a:avLst/>
          </a:prstGeom>
          <a:noFill/>
          <a:ln w="9525">
            <a:noFill/>
            <a:miter lim="800000"/>
            <a:headEnd/>
            <a:tailEnd/>
          </a:ln>
          <a:effectLst/>
        </p:spPr>
        <p:txBody>
          <a:bodyPr>
            <a:spAutoFit/>
          </a:bodyPr>
          <a:lstStyle/>
          <a:p>
            <a:pPr algn="just"/>
            <a:r>
              <a:rPr lang="en-US" altLang="en-US" sz="2400" dirty="0"/>
              <a:t>We can calculate the theoretical highest bit rate of a regular telephone line. A telephone line normally has a bandwidth of 3000 Hz. The signal-to-noise ratio is usually 3162. For this channel the capacity is calculated as</a:t>
            </a:r>
          </a:p>
        </p:txBody>
      </p:sp>
      <p:sp>
        <p:nvSpPr>
          <p:cNvPr id="246794" name="Text Box 12"/>
          <p:cNvSpPr txBox="1">
            <a:spLocks noChangeArrowheads="1"/>
          </p:cNvSpPr>
          <p:nvPr/>
        </p:nvSpPr>
        <p:spPr bwMode="auto">
          <a:xfrm>
            <a:off x="1143000" y="182563"/>
            <a:ext cx="18938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 </a:t>
            </a:r>
          </a:p>
        </p:txBody>
      </p:sp>
      <p:pic>
        <p:nvPicPr>
          <p:cNvPr id="246795" name="Picture 14"/>
          <p:cNvPicPr>
            <a:picLocks noChangeAspect="1" noChangeArrowheads="1"/>
          </p:cNvPicPr>
          <p:nvPr/>
        </p:nvPicPr>
        <p:blipFill>
          <a:blip r:embed="rId3"/>
          <a:srcRect/>
          <a:stretch>
            <a:fillRect/>
          </a:stretch>
        </p:blipFill>
        <p:spPr bwMode="auto">
          <a:xfrm>
            <a:off x="1047750" y="3576638"/>
            <a:ext cx="7046913" cy="676275"/>
          </a:xfrm>
          <a:prstGeom prst="rect">
            <a:avLst/>
          </a:prstGeom>
          <a:noFill/>
          <a:ln w="57150" cmpd="thickThin">
            <a:solidFill>
              <a:schemeClr val="folHlink"/>
            </a:solidFill>
            <a:miter lim="800000"/>
            <a:headEnd/>
            <a:tailEnd/>
          </a:ln>
          <a:effectLst/>
        </p:spPr>
      </p:pic>
      <p:sp>
        <p:nvSpPr>
          <p:cNvPr id="841743" name="Rectangle 15"/>
          <p:cNvSpPr>
            <a:spLocks noChangeArrowheads="1"/>
          </p:cNvSpPr>
          <p:nvPr/>
        </p:nvSpPr>
        <p:spPr bwMode="auto">
          <a:xfrm>
            <a:off x="304800" y="4811713"/>
            <a:ext cx="85344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dirty="0">
                <a:latin typeface="+mn-lt"/>
              </a:rPr>
              <a:t>This means that the highest bit rate for a telephone line is 34.860 kbps. If we want to send data faster than this, we can either increase the bandwidth of the line or improve the signal-to-noise ratio.</a:t>
            </a:r>
          </a:p>
        </p:txBody>
      </p:sp>
      <p:sp>
        <p:nvSpPr>
          <p:cNvPr id="15" name="Date Placeholder 14"/>
          <p:cNvSpPr>
            <a:spLocks noGrp="1"/>
          </p:cNvSpPr>
          <p:nvPr>
            <p:ph type="dt" sz="half" idx="10"/>
          </p:nvPr>
        </p:nvSpPr>
        <p:spPr/>
        <p:txBody>
          <a:bodyPr/>
          <a:lstStyle/>
          <a:p>
            <a:pPr>
              <a:defRPr/>
            </a:pPr>
            <a:fld id="{A176BCC5-ECE2-42EB-97A2-DB8E2080E77B}" type="datetime1">
              <a:rPr lang="en-US" smtClean="0"/>
              <a:pPr>
                <a:defRPr/>
              </a:pPr>
              <a:t>3/14/2024</a:t>
            </a:fld>
            <a:endParaRPr lang="en-US"/>
          </a:p>
        </p:txBody>
      </p:sp>
      <p:sp>
        <p:nvSpPr>
          <p:cNvPr id="16" name="Slide Number Placeholder 15"/>
          <p:cNvSpPr>
            <a:spLocks noGrp="1"/>
          </p:cNvSpPr>
          <p:nvPr>
            <p:ph type="sldNum" sz="quarter" idx="12"/>
          </p:nvPr>
        </p:nvSpPr>
        <p:spPr/>
        <p:txBody>
          <a:bodyPr/>
          <a:lstStyle/>
          <a:p>
            <a:fld id="{E28CD728-1C26-4145-A39F-AFD8F67D00F2}" type="slidenum">
              <a:rPr lang="en-US" altLang="en-US" smtClean="0"/>
              <a:pPr/>
              <a:t>160</a:t>
            </a:fld>
            <a:endParaRPr lang="en-US" altLang="en-US"/>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8835"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48844"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8845"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48837"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8838"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8839"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48840"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248841" name="Rectangle 11"/>
          <p:cNvSpPr>
            <a:spLocks noChangeArrowheads="1"/>
          </p:cNvSpPr>
          <p:nvPr/>
        </p:nvSpPr>
        <p:spPr bwMode="auto">
          <a:xfrm>
            <a:off x="228600" y="1430338"/>
            <a:ext cx="8534400" cy="1816100"/>
          </a:xfrm>
          <a:prstGeom prst="rect">
            <a:avLst/>
          </a:prstGeom>
          <a:noFill/>
          <a:ln w="9525">
            <a:noFill/>
            <a:miter lim="800000"/>
            <a:headEnd/>
            <a:tailEnd/>
          </a:ln>
          <a:effectLst/>
        </p:spPr>
        <p:txBody>
          <a:bodyPr>
            <a:spAutoFit/>
          </a:bodyPr>
          <a:lstStyle/>
          <a:p>
            <a:pPr algn="just"/>
            <a:r>
              <a:rPr lang="en-US" altLang="en-US" sz="2800" dirty="0"/>
              <a:t>The signal-to-noise ratio is </a:t>
            </a:r>
            <a:r>
              <a:rPr lang="en-US" altLang="en-US" sz="2800" b="1" dirty="0"/>
              <a:t>often given in decibels. </a:t>
            </a:r>
            <a:r>
              <a:rPr lang="en-US" altLang="en-US" sz="2800" dirty="0">
                <a:solidFill>
                  <a:srgbClr val="336600"/>
                </a:solidFill>
              </a:rPr>
              <a:t>Assume that </a:t>
            </a:r>
            <a:r>
              <a:rPr lang="en-US" altLang="en-US" sz="2800" dirty="0" err="1">
                <a:solidFill>
                  <a:srgbClr val="336600"/>
                </a:solidFill>
              </a:rPr>
              <a:t>SNR</a:t>
            </a:r>
            <a:r>
              <a:rPr lang="en-US" altLang="en-US" sz="2800" baseline="-25000" dirty="0" err="1">
                <a:solidFill>
                  <a:srgbClr val="336600"/>
                </a:solidFill>
              </a:rPr>
              <a:t>dB</a:t>
            </a:r>
            <a:r>
              <a:rPr lang="en-US" altLang="en-US" sz="2800" dirty="0">
                <a:solidFill>
                  <a:srgbClr val="336600"/>
                </a:solidFill>
              </a:rPr>
              <a:t> = 36 and the channel bandwidth is 2 </a:t>
            </a:r>
            <a:r>
              <a:rPr lang="en-US" altLang="en-US" sz="2800" dirty="0" err="1">
                <a:solidFill>
                  <a:srgbClr val="336600"/>
                </a:solidFill>
              </a:rPr>
              <a:t>MHz.</a:t>
            </a:r>
            <a:r>
              <a:rPr lang="en-US" altLang="en-US" sz="2800" dirty="0">
                <a:solidFill>
                  <a:srgbClr val="336600"/>
                </a:solidFill>
              </a:rPr>
              <a:t> The theoretical channel capacity can be calculated as</a:t>
            </a:r>
          </a:p>
        </p:txBody>
      </p:sp>
      <p:sp>
        <p:nvSpPr>
          <p:cNvPr id="248842"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48843" name="Picture 14"/>
          <p:cNvPicPr>
            <a:picLocks noChangeAspect="1" noChangeArrowheads="1"/>
          </p:cNvPicPr>
          <p:nvPr/>
        </p:nvPicPr>
        <p:blipFill>
          <a:blip r:embed="rId3"/>
          <a:srcRect/>
          <a:stretch>
            <a:fillRect/>
          </a:stretch>
        </p:blipFill>
        <p:spPr bwMode="auto">
          <a:xfrm>
            <a:off x="366713" y="3733800"/>
            <a:ext cx="8364537" cy="809625"/>
          </a:xfrm>
          <a:prstGeom prst="rect">
            <a:avLst/>
          </a:prstGeom>
          <a:noFill/>
          <a:ln w="57150" cmpd="thickThin">
            <a:solidFill>
              <a:schemeClr val="folHlink"/>
            </a:solidFill>
            <a:miter lim="800000"/>
            <a:headEnd/>
            <a:tailEnd/>
          </a:ln>
          <a:effectLst/>
        </p:spPr>
      </p:pic>
      <p:sp>
        <p:nvSpPr>
          <p:cNvPr id="14" name="Date Placeholder 13"/>
          <p:cNvSpPr>
            <a:spLocks noGrp="1"/>
          </p:cNvSpPr>
          <p:nvPr>
            <p:ph type="dt" sz="half" idx="10"/>
          </p:nvPr>
        </p:nvSpPr>
        <p:spPr/>
        <p:txBody>
          <a:bodyPr/>
          <a:lstStyle/>
          <a:p>
            <a:pPr>
              <a:defRPr/>
            </a:pPr>
            <a:fld id="{3648BECC-F755-4AA9-99B6-9ABA85D83FC3}" type="datetime1">
              <a:rPr lang="en-US" smtClean="0"/>
              <a:pPr>
                <a:defRPr/>
              </a:pPr>
              <a:t>3/14/2024</a:t>
            </a:fld>
            <a:endParaRPr lang="en-US"/>
          </a:p>
        </p:txBody>
      </p:sp>
      <p:sp>
        <p:nvSpPr>
          <p:cNvPr id="15" name="Slide Number Placeholder 14"/>
          <p:cNvSpPr>
            <a:spLocks noGrp="1"/>
          </p:cNvSpPr>
          <p:nvPr>
            <p:ph type="sldNum" sz="quarter" idx="12"/>
          </p:nvPr>
        </p:nvSpPr>
        <p:spPr/>
        <p:txBody>
          <a:bodyPr/>
          <a:lstStyle/>
          <a:p>
            <a:fld id="{E28CD728-1C26-4145-A39F-AFD8F67D00F2}" type="slidenum">
              <a:rPr lang="en-US" altLang="en-US" smtClean="0"/>
              <a:pPr/>
              <a:t>161</a:t>
            </a:fld>
            <a:endParaRPr lang="en-US" altLang="en-US"/>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0883"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50894"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0895"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50885"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0886"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0887"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0888"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250889" name="Rectangle 11"/>
          <p:cNvSpPr>
            <a:spLocks noChangeArrowheads="1"/>
          </p:cNvSpPr>
          <p:nvPr/>
        </p:nvSpPr>
        <p:spPr bwMode="auto">
          <a:xfrm>
            <a:off x="228600" y="1323975"/>
            <a:ext cx="8534400" cy="1800225"/>
          </a:xfrm>
          <a:prstGeom prst="rect">
            <a:avLst/>
          </a:prstGeom>
          <a:noFill/>
          <a:ln w="9525">
            <a:noFill/>
            <a:miter lim="800000"/>
            <a:headEnd/>
            <a:tailEnd/>
          </a:ln>
          <a:effectLst/>
        </p:spPr>
        <p:txBody>
          <a:bodyPr>
            <a:spAutoFit/>
          </a:bodyPr>
          <a:lstStyle/>
          <a:p>
            <a:pPr algn="just"/>
            <a:r>
              <a:rPr lang="en-US" altLang="en-US"/>
              <a:t>For practical purposes, when the SNR is very high, we can assume that SNR + 1 is almost the same as SNR. In these cases, the theoretical channel capacity can be simplified to</a:t>
            </a:r>
          </a:p>
        </p:txBody>
      </p:sp>
      <p:sp>
        <p:nvSpPr>
          <p:cNvPr id="250890" name="Text Box 12"/>
          <p:cNvSpPr txBox="1">
            <a:spLocks noChangeArrowheads="1"/>
          </p:cNvSpPr>
          <p:nvPr/>
        </p:nvSpPr>
        <p:spPr bwMode="auto">
          <a:xfrm>
            <a:off x="1143000" y="182563"/>
            <a:ext cx="2487613" cy="579437"/>
          </a:xfrm>
          <a:prstGeom prst="rect">
            <a:avLst/>
          </a:prstGeom>
          <a:noFill/>
          <a:ln w="9525">
            <a:noFill/>
            <a:miter lim="800000"/>
            <a:headEnd/>
            <a:tailEnd/>
          </a:ln>
          <a:effectLst/>
        </p:spPr>
        <p:txBody>
          <a:bodyPr wrap="none">
            <a:spAutoFit/>
          </a:bodyPr>
          <a:lstStyle/>
          <a:p>
            <a:r>
              <a:rPr lang="en-US" altLang="en-US" sz="3200">
                <a:solidFill>
                  <a:schemeClr val="hlink"/>
                </a:solidFill>
              </a:rPr>
              <a:t>Example 3.40</a:t>
            </a:r>
          </a:p>
        </p:txBody>
      </p:sp>
      <p:pic>
        <p:nvPicPr>
          <p:cNvPr id="250891" name="Picture 15"/>
          <p:cNvPicPr>
            <a:picLocks noChangeAspect="1" noChangeArrowheads="1"/>
          </p:cNvPicPr>
          <p:nvPr/>
        </p:nvPicPr>
        <p:blipFill>
          <a:blip r:embed="rId3"/>
          <a:srcRect/>
          <a:stretch>
            <a:fillRect/>
          </a:stretch>
        </p:blipFill>
        <p:spPr bwMode="auto">
          <a:xfrm>
            <a:off x="3187700" y="3200400"/>
            <a:ext cx="2222500" cy="639763"/>
          </a:xfrm>
          <a:prstGeom prst="rect">
            <a:avLst/>
          </a:prstGeom>
          <a:noFill/>
          <a:ln w="57150" cmpd="thickThin">
            <a:solidFill>
              <a:schemeClr val="folHlink"/>
            </a:solidFill>
            <a:miter lim="800000"/>
            <a:headEnd/>
            <a:tailEnd/>
          </a:ln>
          <a:effectLst/>
        </p:spPr>
      </p:pic>
      <p:sp>
        <p:nvSpPr>
          <p:cNvPr id="250892" name="Rectangle 16"/>
          <p:cNvSpPr>
            <a:spLocks noChangeArrowheads="1"/>
          </p:cNvSpPr>
          <p:nvPr/>
        </p:nvSpPr>
        <p:spPr bwMode="auto">
          <a:xfrm>
            <a:off x="228600" y="4114800"/>
            <a:ext cx="8534400" cy="946150"/>
          </a:xfrm>
          <a:prstGeom prst="rect">
            <a:avLst/>
          </a:prstGeom>
          <a:noFill/>
          <a:ln w="9525">
            <a:noFill/>
            <a:miter lim="800000"/>
            <a:headEnd/>
            <a:tailEnd/>
          </a:ln>
          <a:effectLst/>
        </p:spPr>
        <p:txBody>
          <a:bodyPr>
            <a:spAutoFit/>
          </a:bodyPr>
          <a:lstStyle/>
          <a:p>
            <a:pPr algn="just"/>
            <a:r>
              <a:rPr lang="en-US" altLang="en-US"/>
              <a:t>For example, we can calculate the theoretical capacity of the previous example as</a:t>
            </a:r>
          </a:p>
        </p:txBody>
      </p:sp>
      <p:pic>
        <p:nvPicPr>
          <p:cNvPr id="250893" name="Picture 17"/>
          <p:cNvPicPr>
            <a:picLocks noChangeAspect="1" noChangeArrowheads="1"/>
          </p:cNvPicPr>
          <p:nvPr/>
        </p:nvPicPr>
        <p:blipFill>
          <a:blip r:embed="rId4"/>
          <a:srcRect/>
          <a:stretch>
            <a:fillRect/>
          </a:stretch>
        </p:blipFill>
        <p:spPr bwMode="auto">
          <a:xfrm>
            <a:off x="2919413" y="5327650"/>
            <a:ext cx="3303587" cy="539750"/>
          </a:xfrm>
          <a:prstGeom prst="rect">
            <a:avLst/>
          </a:prstGeom>
          <a:noFill/>
          <a:ln w="57150" cmpd="thickThin">
            <a:solidFill>
              <a:schemeClr val="folHlink"/>
            </a:solidFill>
            <a:miter lim="800000"/>
            <a:headEnd/>
            <a:tailEnd/>
          </a:ln>
          <a:effectLst/>
        </p:spPr>
      </p:pic>
      <p:sp>
        <p:nvSpPr>
          <p:cNvPr id="16" name="Date Placeholder 15"/>
          <p:cNvSpPr>
            <a:spLocks noGrp="1"/>
          </p:cNvSpPr>
          <p:nvPr>
            <p:ph type="dt" sz="half" idx="10"/>
          </p:nvPr>
        </p:nvSpPr>
        <p:spPr/>
        <p:txBody>
          <a:bodyPr/>
          <a:lstStyle/>
          <a:p>
            <a:pPr>
              <a:defRPr/>
            </a:pPr>
            <a:fld id="{68A94A42-9621-440C-B638-738EE85915DE}" type="datetime1">
              <a:rPr lang="en-US" smtClean="0"/>
              <a:pPr>
                <a:defRPr/>
              </a:pPr>
              <a:t>3/14/2024</a:t>
            </a:fld>
            <a:endParaRPr lang="en-US"/>
          </a:p>
        </p:txBody>
      </p:sp>
      <p:sp>
        <p:nvSpPr>
          <p:cNvPr id="17" name="Slide Number Placeholder 16"/>
          <p:cNvSpPr>
            <a:spLocks noGrp="1"/>
          </p:cNvSpPr>
          <p:nvPr>
            <p:ph type="sldNum" sz="quarter" idx="12"/>
          </p:nvPr>
        </p:nvSpPr>
        <p:spPr/>
        <p:txBody>
          <a:bodyPr/>
          <a:lstStyle/>
          <a:p>
            <a:fld id="{E28CD728-1C26-4145-A39F-AFD8F67D00F2}" type="slidenum">
              <a:rPr lang="en-US" altLang="en-US" smtClean="0"/>
              <a:pPr/>
              <a:t>162</a:t>
            </a:fld>
            <a:endParaRPr lang="en-US" altLang="en-US"/>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03888EA0-12A4-4C01-8398-86EEB2CD000F}" type="datetime1">
              <a:rPr lang="en-US" smtClean="0"/>
              <a:pPr>
                <a:defRPr/>
              </a:pPr>
              <a:t>3/14/2024</a:t>
            </a:fld>
            <a:endParaRPr lang="en-US"/>
          </a:p>
        </p:txBody>
      </p:sp>
      <p:sp>
        <p:nvSpPr>
          <p:cNvPr id="3" name="Slide Number Placeholder 2"/>
          <p:cNvSpPr>
            <a:spLocks noGrp="1"/>
          </p:cNvSpPr>
          <p:nvPr>
            <p:ph type="sldNum" sz="quarter" idx="12"/>
          </p:nvPr>
        </p:nvSpPr>
        <p:spPr/>
        <p:txBody>
          <a:bodyPr/>
          <a:lstStyle/>
          <a:p>
            <a:fld id="{E28CD728-1C26-4145-A39F-AFD8F67D00F2}" type="slidenum">
              <a:rPr lang="en-US" altLang="en-US" smtClean="0"/>
              <a:pPr/>
              <a:t>163</a:t>
            </a:fld>
            <a:endParaRPr lang="en-US" altLang="en-US"/>
          </a:p>
        </p:txBody>
      </p:sp>
      <p:pic>
        <p:nvPicPr>
          <p:cNvPr id="854018" name="Picture 2" descr="E:\arunendra\arun\Computer Networks\Computer Networks Material\PPT OF CN\UNIT-1 PHYSICAL_LAYER\IMG-20210429-WA0014.jpg"/>
          <p:cNvPicPr>
            <a:picLocks noChangeAspect="1" noChangeArrowheads="1"/>
          </p:cNvPicPr>
          <p:nvPr/>
        </p:nvPicPr>
        <p:blipFill>
          <a:blip r:embed="rId2"/>
          <a:srcRect/>
          <a:stretch>
            <a:fillRect/>
          </a:stretch>
        </p:blipFill>
        <p:spPr bwMode="auto">
          <a:xfrm>
            <a:off x="1524000" y="228600"/>
            <a:ext cx="5624511" cy="6453819"/>
          </a:xfrm>
          <a:prstGeom prst="rect">
            <a:avLst/>
          </a:prstGeo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2931"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252942" name="Rectangle 5"/>
            <p:cNvSpPr>
              <a:spLocks noChangeArrowheads="1"/>
            </p:cNvSpPr>
            <p:nvPr/>
          </p:nvSpPr>
          <p:spPr bwMode="ltGray">
            <a:xfrm>
              <a:off x="309" y="487"/>
              <a:ext cx="266" cy="299"/>
            </a:xfrm>
            <a:prstGeom prst="rect">
              <a:avLst/>
            </a:prstGeom>
            <a:solidFill>
              <a:schemeClr val="folHlink"/>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294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grpSp>
      <p:sp>
        <p:nvSpPr>
          <p:cNvPr id="252933"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2934"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2935"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altLang="en-US" sz="2400">
              <a:latin typeface="Tahoma" pitchFamily="34" charset="0"/>
            </a:endParaRPr>
          </a:p>
        </p:txBody>
      </p:sp>
      <p:sp>
        <p:nvSpPr>
          <p:cNvPr id="252936"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en-US" altLang="en-US"/>
          </a:p>
        </p:txBody>
      </p:sp>
      <p:sp>
        <p:nvSpPr>
          <p:cNvPr id="844811" name="Rectangle 11"/>
          <p:cNvSpPr>
            <a:spLocks noChangeArrowheads="1"/>
          </p:cNvSpPr>
          <p:nvPr/>
        </p:nvSpPr>
        <p:spPr bwMode="auto">
          <a:xfrm>
            <a:off x="493713" y="1327150"/>
            <a:ext cx="817721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b="1" dirty="0">
                <a:latin typeface="+mn-lt"/>
              </a:rPr>
              <a:t>We have a channel with a 1-MHz bandwidth. The SNR for this channel is 63. What are the appropriate bit rate and signal level?</a:t>
            </a:r>
          </a:p>
          <a:p>
            <a:pPr algn="just">
              <a:defRPr/>
            </a:pPr>
            <a:endParaRPr lang="en-US" altLang="en-US" sz="2400" b="1" dirty="0">
              <a:solidFill>
                <a:schemeClr val="hlink"/>
              </a:solidFill>
              <a:latin typeface="+mn-lt"/>
            </a:endParaRPr>
          </a:p>
          <a:p>
            <a:pPr algn="just">
              <a:defRPr/>
            </a:pPr>
            <a:r>
              <a:rPr lang="en-US" altLang="en-US" sz="2400" b="1" dirty="0">
                <a:solidFill>
                  <a:schemeClr val="hlink"/>
                </a:solidFill>
                <a:latin typeface="+mn-lt"/>
              </a:rPr>
              <a:t>Solution</a:t>
            </a:r>
          </a:p>
          <a:p>
            <a:pPr algn="just">
              <a:defRPr/>
            </a:pPr>
            <a:r>
              <a:rPr lang="en-US" altLang="en-US" sz="2400" dirty="0">
                <a:latin typeface="+mn-lt"/>
              </a:rPr>
              <a:t>First, we use the Shannon formula to find the upper limit.</a:t>
            </a:r>
          </a:p>
        </p:txBody>
      </p:sp>
      <p:sp>
        <p:nvSpPr>
          <p:cNvPr id="252938" name="Text Box 12"/>
          <p:cNvSpPr txBox="1">
            <a:spLocks noChangeArrowheads="1"/>
          </p:cNvSpPr>
          <p:nvPr/>
        </p:nvSpPr>
        <p:spPr bwMode="auto">
          <a:xfrm>
            <a:off x="1143000" y="182563"/>
            <a:ext cx="1779588" cy="584200"/>
          </a:xfrm>
          <a:prstGeom prst="rect">
            <a:avLst/>
          </a:prstGeom>
          <a:noFill/>
          <a:ln w="9525">
            <a:noFill/>
            <a:miter lim="800000"/>
            <a:headEnd/>
            <a:tailEnd/>
          </a:ln>
          <a:effectLst/>
        </p:spPr>
        <p:txBody>
          <a:bodyPr wrap="none">
            <a:spAutoFit/>
          </a:bodyPr>
          <a:lstStyle/>
          <a:p>
            <a:r>
              <a:rPr lang="en-US" altLang="en-US" sz="3200">
                <a:solidFill>
                  <a:schemeClr val="hlink"/>
                </a:solidFill>
              </a:rPr>
              <a:t>Example</a:t>
            </a:r>
          </a:p>
        </p:txBody>
      </p:sp>
      <p:pic>
        <p:nvPicPr>
          <p:cNvPr id="252939" name="Picture 14"/>
          <p:cNvPicPr>
            <a:picLocks noChangeAspect="1" noChangeArrowheads="1"/>
          </p:cNvPicPr>
          <p:nvPr/>
        </p:nvPicPr>
        <p:blipFill>
          <a:blip r:embed="rId3"/>
          <a:srcRect/>
          <a:stretch>
            <a:fillRect/>
          </a:stretch>
        </p:blipFill>
        <p:spPr bwMode="auto">
          <a:xfrm>
            <a:off x="912813" y="3770313"/>
            <a:ext cx="7370762" cy="441325"/>
          </a:xfrm>
          <a:prstGeom prst="rect">
            <a:avLst/>
          </a:prstGeom>
          <a:noFill/>
          <a:ln w="57150" cmpd="thickThin">
            <a:solidFill>
              <a:schemeClr val="folHlink"/>
            </a:solidFill>
            <a:miter lim="800000"/>
            <a:headEnd/>
            <a:tailEnd/>
          </a:ln>
          <a:effectLst/>
        </p:spPr>
      </p:pic>
      <p:sp>
        <p:nvSpPr>
          <p:cNvPr id="15" name="Rectangle 11"/>
          <p:cNvSpPr>
            <a:spLocks noChangeArrowheads="1"/>
          </p:cNvSpPr>
          <p:nvPr/>
        </p:nvSpPr>
        <p:spPr bwMode="auto">
          <a:xfrm>
            <a:off x="288925" y="4357688"/>
            <a:ext cx="8534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400" dirty="0">
                <a:latin typeface="+mn-lt"/>
              </a:rPr>
              <a:t>The Shannon formula gives us 6 Mbps, the upper limit. </a:t>
            </a:r>
          </a:p>
          <a:p>
            <a:pPr algn="just">
              <a:defRPr/>
            </a:pPr>
            <a:r>
              <a:rPr lang="en-US" altLang="en-US" sz="2400" dirty="0">
                <a:latin typeface="+mn-lt"/>
              </a:rPr>
              <a:t>Then we use the Nyquist formula to find the number of signal levels.</a:t>
            </a:r>
          </a:p>
          <a:p>
            <a:pPr algn="just">
              <a:defRPr/>
            </a:pPr>
            <a:endParaRPr lang="en-US" altLang="en-US" sz="2400" dirty="0">
              <a:latin typeface="+mn-lt"/>
            </a:endParaRPr>
          </a:p>
          <a:p>
            <a:pPr algn="just">
              <a:defRPr/>
            </a:pPr>
            <a:r>
              <a:rPr lang="en-US" altLang="en-US" sz="2400" dirty="0">
                <a:latin typeface="+mn-lt"/>
              </a:rPr>
              <a:t>6Mbps=2*1Mhz*log</a:t>
            </a:r>
            <a:r>
              <a:rPr lang="en-US" altLang="en-US" sz="2400" baseline="-25000" dirty="0">
                <a:latin typeface="+mn-lt"/>
              </a:rPr>
              <a:t>2</a:t>
            </a:r>
            <a:r>
              <a:rPr lang="en-US" altLang="en-US" sz="2400" dirty="0">
                <a:latin typeface="+mn-lt"/>
              </a:rPr>
              <a:t>L           </a:t>
            </a:r>
            <a:r>
              <a:rPr lang="en-US" altLang="en-US" sz="2400" dirty="0">
                <a:latin typeface="+mn-lt"/>
                <a:sym typeface="Wingdings" pitchFamily="2" charset="2"/>
              </a:rPr>
              <a:t> L=8 levels</a:t>
            </a:r>
            <a:endParaRPr lang="en-US" altLang="en-US" sz="2400" dirty="0">
              <a:latin typeface="+mn-lt"/>
            </a:endParaRPr>
          </a:p>
        </p:txBody>
      </p:sp>
      <p:sp>
        <p:nvSpPr>
          <p:cNvPr id="16" name="Date Placeholder 15"/>
          <p:cNvSpPr>
            <a:spLocks noGrp="1"/>
          </p:cNvSpPr>
          <p:nvPr>
            <p:ph type="dt" sz="half" idx="10"/>
          </p:nvPr>
        </p:nvSpPr>
        <p:spPr/>
        <p:txBody>
          <a:bodyPr/>
          <a:lstStyle/>
          <a:p>
            <a:pPr>
              <a:defRPr/>
            </a:pPr>
            <a:fld id="{2F6328F4-F1EF-4D9B-9E4F-78ADF985940B}" type="datetime1">
              <a:rPr lang="en-US" smtClean="0"/>
              <a:pPr>
                <a:defRPr/>
              </a:pPr>
              <a:t>3/14/2024</a:t>
            </a:fld>
            <a:endParaRPr lang="en-US"/>
          </a:p>
        </p:txBody>
      </p:sp>
      <p:sp>
        <p:nvSpPr>
          <p:cNvPr id="17" name="Slide Number Placeholder 16"/>
          <p:cNvSpPr>
            <a:spLocks noGrp="1"/>
          </p:cNvSpPr>
          <p:nvPr>
            <p:ph type="sldNum" sz="quarter" idx="12"/>
          </p:nvPr>
        </p:nvSpPr>
        <p:spPr/>
        <p:txBody>
          <a:bodyPr/>
          <a:lstStyle/>
          <a:p>
            <a:fld id="{E28CD728-1C26-4145-A39F-AFD8F67D00F2}" type="slidenum">
              <a:rPr lang="en-US" altLang="en-US" smtClean="0"/>
              <a:pPr/>
              <a:t>164</a:t>
            </a:fld>
            <a:endParaRPr lang="en-US" altLang="en-US"/>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Slide Number Placeholder 1"/>
          <p:cNvSpPr>
            <a:spLocks noGrp="1"/>
          </p:cNvSpPr>
          <p:nvPr>
            <p:ph type="sldNum" sz="quarter" idx="10"/>
          </p:nvPr>
        </p:nvSpPr>
        <p:spPr>
          <a:noFill/>
          <a:ln>
            <a:miter lim="800000"/>
            <a:headEnd/>
            <a:tailEnd/>
          </a:ln>
        </p:spPr>
        <p:txBody>
          <a:bodyPr/>
          <a:lstStyle/>
          <a:p>
            <a:r>
              <a:rPr lang="en-US" altLang="en-US"/>
              <a:t>3.</a:t>
            </a:r>
            <a:fld id="{A91A043E-D416-4958-AE41-861ECFF346CD}" type="slidenum">
              <a:rPr lang="en-US" altLang="en-US" smtClean="0"/>
              <a:pPr/>
              <a:t>165</a:t>
            </a:fld>
            <a:endParaRPr lang="en-US" altLang="en-US"/>
          </a:p>
        </p:txBody>
      </p:sp>
      <p:sp>
        <p:nvSpPr>
          <p:cNvPr id="803842"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ltLang="en-US" sz="3200" i="0" baseline="0">
              <a:effectLst>
                <a:outerShdw blurRad="38100" dist="38100" dir="2700000" algn="tl">
                  <a:srgbClr val="FFFFFF"/>
                </a:outerShdw>
              </a:effectLst>
            </a:endParaRPr>
          </a:p>
        </p:txBody>
      </p:sp>
      <p:sp>
        <p:nvSpPr>
          <p:cNvPr id="803843" name="Text Box 3"/>
          <p:cNvSpPr txBox="1">
            <a:spLocks noChangeArrowheads="1"/>
          </p:cNvSpPr>
          <p:nvPr/>
        </p:nvSpPr>
        <p:spPr bwMode="auto">
          <a:xfrm>
            <a:off x="228600" y="76200"/>
            <a:ext cx="3525324" cy="584775"/>
          </a:xfrm>
          <a:prstGeom prst="rect">
            <a:avLst/>
          </a:prstGeom>
          <a:noFill/>
          <a:ln>
            <a:noFill/>
          </a:ln>
          <a:effectLst/>
        </p:spPr>
        <p:txBody>
          <a:bodyPr wrap="none">
            <a:spAutoFit/>
          </a:bodyPr>
          <a:lstStyle/>
          <a:p>
            <a:pPr>
              <a:defRPr/>
            </a:pPr>
            <a:r>
              <a:rPr lang="en-US" altLang="en-US" sz="3200" i="0" baseline="0" dirty="0">
                <a:effectLst>
                  <a:outerShdw blurRad="38100" dist="38100" dir="2700000" algn="tl">
                    <a:srgbClr val="C0C0C0"/>
                  </a:outerShdw>
                </a:effectLst>
                <a:latin typeface="Times" panose="02020603050405020304" pitchFamily="18" charset="0"/>
              </a:rPr>
              <a:t>   PERFORMANCE</a:t>
            </a:r>
          </a:p>
        </p:txBody>
      </p:sp>
      <p:sp>
        <p:nvSpPr>
          <p:cNvPr id="7782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altLang="en-US" sz="1800" i="0" baseline="0"/>
          </a:p>
        </p:txBody>
      </p:sp>
      <p:sp>
        <p:nvSpPr>
          <p:cNvPr id="803845" name="Rectangle 5"/>
          <p:cNvSpPr>
            <a:spLocks noChangeArrowheads="1"/>
          </p:cNvSpPr>
          <p:nvPr/>
        </p:nvSpPr>
        <p:spPr bwMode="auto">
          <a:xfrm>
            <a:off x="76200" y="1066800"/>
            <a:ext cx="8610600" cy="2308324"/>
          </a:xfrm>
          <a:prstGeom prst="rect">
            <a:avLst/>
          </a:prstGeom>
          <a:noFill/>
          <a:ln>
            <a:noFill/>
          </a:ln>
          <a:effectLst/>
        </p:spPr>
        <p:txBody>
          <a:bodyPr anchor="ctr">
            <a:spAutoFit/>
          </a:bodyPr>
          <a:lstStyle/>
          <a:p>
            <a:pPr algn="just" eaLnBrk="1" hangingPunct="1">
              <a:defRPr/>
            </a:pPr>
            <a:r>
              <a:rPr lang="en-US" altLang="en-US" sz="2400" baseline="0" dirty="0">
                <a:effectLst>
                  <a:outerShdw blurRad="38100" dist="38100" dir="2700000" algn="tl">
                    <a:srgbClr val="C0C0C0"/>
                  </a:outerShdw>
                </a:effectLst>
              </a:rPr>
              <a:t>One important issue in networking is the </a:t>
            </a:r>
            <a:r>
              <a:rPr lang="en-US" altLang="en-US" sz="2400" baseline="0" dirty="0">
                <a:solidFill>
                  <a:schemeClr val="hlink"/>
                </a:solidFill>
                <a:effectLst>
                  <a:outerShdw blurRad="38100" dist="38100" dir="2700000" algn="tl">
                    <a:srgbClr val="C0C0C0"/>
                  </a:outerShdw>
                </a:effectLst>
              </a:rPr>
              <a:t>performance</a:t>
            </a:r>
            <a:r>
              <a:rPr lang="en-US" altLang="en-US" sz="2400" baseline="0" dirty="0">
                <a:effectLst>
                  <a:outerShdw blurRad="38100" dist="38100" dir="2700000" algn="tl">
                    <a:srgbClr val="C0C0C0"/>
                  </a:outerShdw>
                </a:effectLst>
              </a:rPr>
              <a:t> of the network—how good is it? </a:t>
            </a:r>
          </a:p>
          <a:p>
            <a:pPr algn="just" eaLnBrk="1" hangingPunct="1">
              <a:defRPr/>
            </a:pPr>
            <a:endParaRPr lang="en-US" altLang="en-US" sz="2400" dirty="0">
              <a:effectLst>
                <a:outerShdw blurRad="38100" dist="38100" dir="2700000" algn="tl">
                  <a:srgbClr val="C0C0C0"/>
                </a:outerShdw>
              </a:effectLst>
            </a:endParaRPr>
          </a:p>
          <a:p>
            <a:pPr algn="just" eaLnBrk="1" hangingPunct="1">
              <a:defRPr/>
            </a:pPr>
            <a:r>
              <a:rPr lang="en-US" altLang="en-US" sz="2400" baseline="0" dirty="0">
                <a:effectLst>
                  <a:outerShdw blurRad="38100" dist="38100" dir="2700000" algn="tl">
                    <a:srgbClr val="C0C0C0"/>
                  </a:outerShdw>
                </a:effectLst>
              </a:rPr>
              <a:t>We discuss quality of service, an overall measurement of network performance, In this section, we introduce terms that we need for future chapters.</a:t>
            </a:r>
          </a:p>
        </p:txBody>
      </p:sp>
      <p:sp>
        <p:nvSpPr>
          <p:cNvPr id="77831" name="Rectangle 6"/>
          <p:cNvSpPr>
            <a:spLocks noChangeArrowheads="1"/>
          </p:cNvSpPr>
          <p:nvPr/>
        </p:nvSpPr>
        <p:spPr bwMode="auto">
          <a:xfrm>
            <a:off x="152400" y="4819650"/>
            <a:ext cx="5715000" cy="1552575"/>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altLang="en-US" sz="2400" i="0" baseline="0">
                <a:solidFill>
                  <a:srgbClr val="0033CC"/>
                </a:solidFill>
              </a:rPr>
              <a:t>Bandwidth</a:t>
            </a:r>
            <a:br>
              <a:rPr lang="fr-FR" altLang="en-US" sz="2400" i="0" baseline="0">
                <a:solidFill>
                  <a:srgbClr val="0033CC"/>
                </a:solidFill>
              </a:rPr>
            </a:br>
            <a:r>
              <a:rPr lang="fr-FR" altLang="en-US" sz="2400" i="0" baseline="0">
                <a:solidFill>
                  <a:srgbClr val="0033CC"/>
                </a:solidFill>
              </a:rPr>
              <a:t>Throughput</a:t>
            </a:r>
            <a:br>
              <a:rPr lang="fr-FR" altLang="en-US" sz="2400" i="0" baseline="0">
                <a:solidFill>
                  <a:srgbClr val="0033CC"/>
                </a:solidFill>
              </a:rPr>
            </a:br>
            <a:r>
              <a:rPr lang="en-US" altLang="en-US" sz="2400" i="0" baseline="0">
                <a:solidFill>
                  <a:srgbClr val="0033CC"/>
                </a:solidFill>
              </a:rPr>
              <a:t>Latency (Delay)</a:t>
            </a:r>
          </a:p>
          <a:p>
            <a:pPr>
              <a:buClr>
                <a:schemeClr val="tx1"/>
              </a:buClr>
              <a:buSzPct val="117000"/>
              <a:buFont typeface="Wingdings" pitchFamily="2" charset="2"/>
              <a:buNone/>
            </a:pPr>
            <a:r>
              <a:rPr lang="en-US" altLang="en-US" sz="2400" i="0" baseline="0">
                <a:solidFill>
                  <a:srgbClr val="0033CC"/>
                </a:solidFill>
              </a:rPr>
              <a:t>Bandwidth-Delay Product</a:t>
            </a:r>
          </a:p>
        </p:txBody>
      </p:sp>
      <p:sp>
        <p:nvSpPr>
          <p:cNvPr id="803847" name="Text Box 7"/>
          <p:cNvSpPr txBox="1">
            <a:spLocks noChangeArrowheads="1"/>
          </p:cNvSpPr>
          <p:nvPr/>
        </p:nvSpPr>
        <p:spPr bwMode="auto">
          <a:xfrm>
            <a:off x="165100" y="4343400"/>
            <a:ext cx="4862513" cy="519113"/>
          </a:xfrm>
          <a:prstGeom prst="rect">
            <a:avLst/>
          </a:prstGeom>
          <a:noFill/>
          <a:ln>
            <a:noFill/>
          </a:ln>
          <a:effectLst/>
        </p:spPr>
        <p:txBody>
          <a:bodyPr wrap="none">
            <a:spAutoFit/>
          </a:bodyPr>
          <a:lstStyle/>
          <a:p>
            <a:pPr algn="ctr">
              <a:defRPr/>
            </a:pPr>
            <a:r>
              <a:rPr lang="en-US" altLang="en-US" u="sng" baseline="0">
                <a:solidFill>
                  <a:schemeClr val="hlink"/>
                </a:solidFill>
                <a:effectLst>
                  <a:outerShdw blurRad="38100" dist="38100" dir="2700000" algn="tl">
                    <a:srgbClr val="C0C0C0"/>
                  </a:outerShdw>
                </a:effectLst>
              </a:rPr>
              <a:t>Topics discussed in this section:</a:t>
            </a:r>
          </a:p>
        </p:txBody>
      </p:sp>
      <p:sp>
        <p:nvSpPr>
          <p:cNvPr id="9" name="Date Placeholder 8"/>
          <p:cNvSpPr>
            <a:spLocks noGrp="1"/>
          </p:cNvSpPr>
          <p:nvPr>
            <p:ph type="dt" sz="half" idx="10"/>
          </p:nvPr>
        </p:nvSpPr>
        <p:spPr/>
        <p:txBody>
          <a:bodyPr/>
          <a:lstStyle/>
          <a:p>
            <a:pPr>
              <a:defRPr/>
            </a:pPr>
            <a:fld id="{68DB20E3-4A4E-41F8-90B4-900A9CB9224B}" type="datetime1">
              <a:rPr lang="en-US" smtClean="0"/>
              <a:pPr>
                <a:defRPr/>
              </a:pPr>
              <a:t>3/14/2024</a:t>
            </a:fld>
            <a:endParaRPr lang="en-US"/>
          </a:p>
        </p:txBody>
      </p:sp>
    </p:spTree>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1"/>
          <p:cNvSpPr>
            <a:spLocks noGrp="1"/>
          </p:cNvSpPr>
          <p:nvPr>
            <p:ph type="sldNum" sz="quarter" idx="10"/>
          </p:nvPr>
        </p:nvSpPr>
        <p:spPr>
          <a:noFill/>
          <a:ln>
            <a:miter lim="800000"/>
            <a:headEnd/>
            <a:tailEnd/>
          </a:ln>
        </p:spPr>
        <p:txBody>
          <a:bodyPr/>
          <a:lstStyle/>
          <a:p>
            <a:r>
              <a:rPr lang="en-US" altLang="en-US"/>
              <a:t>3.</a:t>
            </a:r>
            <a:fld id="{DE9FA012-2621-462D-B8F4-330D8D6381AC}" type="slidenum">
              <a:rPr lang="en-US" altLang="en-US" smtClean="0"/>
              <a:pPr/>
              <a:t>166</a:t>
            </a:fld>
            <a:endParaRPr lang="en-US" altLang="en-US"/>
          </a:p>
        </p:txBody>
      </p:sp>
      <p:sp>
        <p:nvSpPr>
          <p:cNvPr id="788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8858" name="Line 9"/>
          <p:cNvSpPr>
            <a:spLocks noChangeShapeType="1"/>
          </p:cNvSpPr>
          <p:nvPr/>
        </p:nvSpPr>
        <p:spPr bwMode="auto">
          <a:xfrm>
            <a:off x="442913" y="1052513"/>
            <a:ext cx="8153400" cy="0"/>
          </a:xfrm>
          <a:prstGeom prst="line">
            <a:avLst/>
          </a:prstGeom>
          <a:noFill/>
          <a:ln w="76200">
            <a:solidFill>
              <a:srgbClr val="009900"/>
            </a:solidFill>
            <a:round/>
            <a:headEnd/>
            <a:tailEnd/>
          </a:ln>
        </p:spPr>
        <p:txBody>
          <a:bodyPr/>
          <a:lstStyle/>
          <a:p>
            <a:endParaRPr lang="en-US"/>
          </a:p>
        </p:txBody>
      </p:sp>
      <p:sp>
        <p:nvSpPr>
          <p:cNvPr id="78859" name="Line 10"/>
          <p:cNvSpPr>
            <a:spLocks noChangeShapeType="1"/>
          </p:cNvSpPr>
          <p:nvPr/>
        </p:nvSpPr>
        <p:spPr bwMode="auto">
          <a:xfrm>
            <a:off x="458788" y="6248400"/>
            <a:ext cx="8153400" cy="0"/>
          </a:xfrm>
          <a:prstGeom prst="line">
            <a:avLst/>
          </a:prstGeom>
          <a:noFill/>
          <a:ln w="76200">
            <a:solidFill>
              <a:srgbClr val="009900"/>
            </a:solidFill>
            <a:round/>
            <a:headEnd/>
            <a:tailEnd/>
          </a:ln>
        </p:spPr>
        <p:txBody>
          <a:bodyPr/>
          <a:lstStyle/>
          <a:p>
            <a:endParaRPr lang="en-US"/>
          </a:p>
        </p:txBody>
      </p:sp>
      <p:sp>
        <p:nvSpPr>
          <p:cNvPr id="78860" name="Rectangle 11"/>
          <p:cNvSpPr>
            <a:spLocks noChangeArrowheads="1"/>
          </p:cNvSpPr>
          <p:nvPr/>
        </p:nvSpPr>
        <p:spPr bwMode="auto">
          <a:xfrm>
            <a:off x="585788" y="1169988"/>
            <a:ext cx="7734300" cy="3416320"/>
          </a:xfrm>
          <a:prstGeom prst="rect">
            <a:avLst/>
          </a:prstGeom>
          <a:solidFill>
            <a:srgbClr val="99FF33"/>
          </a:solidFill>
          <a:ln w="76200" algn="ctr">
            <a:noFill/>
            <a:miter lim="800000"/>
            <a:headEnd/>
            <a:tailEnd/>
          </a:ln>
        </p:spPr>
        <p:txBody>
          <a:bodyPr wrap="square">
            <a:spAutoFit/>
          </a:bodyPr>
          <a:lstStyle/>
          <a:p>
            <a:pPr marL="457200" indent="-457200" algn="just">
              <a:buFont typeface="Arial" pitchFamily="34" charset="0"/>
              <a:buChar char="•"/>
            </a:pPr>
            <a:r>
              <a:rPr lang="en-US" sz="2400" i="0" baseline="0" dirty="0">
                <a:latin typeface="Arial" pitchFamily="34" charset="0"/>
              </a:rPr>
              <a:t>Bandwidth is the maximum amount of data that can travel through a 'channel'. </a:t>
            </a:r>
          </a:p>
          <a:p>
            <a:pPr marL="457200" indent="-457200" algn="just">
              <a:buFont typeface="Arial" pitchFamily="34" charset="0"/>
              <a:buChar char="•"/>
            </a:pPr>
            <a:r>
              <a:rPr lang="en-US" sz="2400" i="0" baseline="0" dirty="0">
                <a:latin typeface="Arial" pitchFamily="34" charset="0"/>
              </a:rPr>
              <a:t>Throughput is how much data actually does travel through the 'channel' successfully. This can be limited by a ton of different things including latency, and what protocol you are using.</a:t>
            </a:r>
          </a:p>
          <a:p>
            <a:pPr marL="457200" indent="-457200" algn="just">
              <a:buFont typeface="Arial" pitchFamily="34" charset="0"/>
              <a:buChar char="•"/>
            </a:pPr>
            <a:r>
              <a:rPr lang="en-US" altLang="en-US" sz="2400" i="0" baseline="0" dirty="0">
                <a:latin typeface="Arial" pitchFamily="34" charset="0"/>
              </a:rPr>
              <a:t>Bandwidth is measured in Hz or bps. The second, bandwidth in bits per second, refers to the speed of bit transmission in a channel or link.</a:t>
            </a:r>
          </a:p>
        </p:txBody>
      </p:sp>
      <p:sp>
        <p:nvSpPr>
          <p:cNvPr id="13" name="Date Placeholder 12"/>
          <p:cNvSpPr>
            <a:spLocks noGrp="1"/>
          </p:cNvSpPr>
          <p:nvPr>
            <p:ph type="dt" sz="half" idx="10"/>
          </p:nvPr>
        </p:nvSpPr>
        <p:spPr/>
        <p:txBody>
          <a:bodyPr/>
          <a:lstStyle/>
          <a:p>
            <a:pPr>
              <a:defRPr/>
            </a:pPr>
            <a:fld id="{E69978F1-23D9-4ECF-9E55-467D6BBAA22C}" type="datetime1">
              <a:rPr lang="en-US" smtClean="0"/>
              <a:pPr>
                <a:defRPr/>
              </a:pPr>
              <a:t>3/14/2024</a:t>
            </a:fld>
            <a:endParaRPr lang="en-US"/>
          </a:p>
        </p:txBody>
      </p:sp>
    </p:spTree>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1"/>
          <p:cNvSpPr>
            <a:spLocks noGrp="1"/>
          </p:cNvSpPr>
          <p:nvPr>
            <p:ph type="sldNum" sz="quarter" idx="10"/>
          </p:nvPr>
        </p:nvSpPr>
        <p:spPr>
          <a:noFill/>
          <a:ln>
            <a:miter lim="800000"/>
            <a:headEnd/>
            <a:tailEnd/>
          </a:ln>
        </p:spPr>
        <p:txBody>
          <a:bodyPr/>
          <a:lstStyle/>
          <a:p>
            <a:r>
              <a:rPr lang="en-US" altLang="en-US"/>
              <a:t>3.</a:t>
            </a:r>
            <a:fld id="{049B5A64-5702-47A4-9F21-CA2CF83AEB2E}" type="slidenum">
              <a:rPr lang="en-US" altLang="en-US" smtClean="0"/>
              <a:pPr/>
              <a:t>167</a:t>
            </a:fld>
            <a:endParaRPr lang="en-US" altLang="en-US"/>
          </a:p>
        </p:txBody>
      </p:sp>
      <p:sp>
        <p:nvSpPr>
          <p:cNvPr id="79875"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9876"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79886"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9887"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79878"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9879"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9880"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79881"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104458" name="Rectangle 11"/>
          <p:cNvSpPr>
            <a:spLocks noChangeArrowheads="1"/>
          </p:cNvSpPr>
          <p:nvPr/>
        </p:nvSpPr>
        <p:spPr bwMode="auto">
          <a:xfrm>
            <a:off x="228600" y="1295400"/>
            <a:ext cx="8534400" cy="3081338"/>
          </a:xfrm>
          <a:prstGeom prst="rect">
            <a:avLst/>
          </a:prstGeom>
          <a:noFill/>
          <a:ln w="9525">
            <a:noFill/>
            <a:miter lim="800000"/>
            <a:headEnd/>
            <a:tailEnd/>
          </a:ln>
        </p:spPr>
        <p:txBody>
          <a:bodyPr>
            <a:spAutoFit/>
          </a:bodyPr>
          <a:lstStyle/>
          <a:p>
            <a:pPr algn="just"/>
            <a:r>
              <a:rPr lang="en-US" altLang="en-US" baseline="0"/>
              <a:t>A network with bandwidth of 10 Mbps can pass only an average of 12,000 frames per minute with each frame carrying an average of 10,000 bits. What is the throughput of this network?</a:t>
            </a:r>
          </a:p>
          <a:p>
            <a:pPr algn="just"/>
            <a:endParaRPr lang="en-US" altLang="en-US" baseline="0"/>
          </a:p>
          <a:p>
            <a:pPr algn="just"/>
            <a:r>
              <a:rPr lang="en-US" altLang="en-US" baseline="0">
                <a:solidFill>
                  <a:schemeClr val="hlink"/>
                </a:solidFill>
              </a:rPr>
              <a:t>Solution</a:t>
            </a:r>
          </a:p>
          <a:p>
            <a:pPr algn="just"/>
            <a:r>
              <a:rPr lang="en-US" altLang="en-US" baseline="0"/>
              <a:t>We can calculate the throughput as</a:t>
            </a:r>
          </a:p>
        </p:txBody>
      </p:sp>
      <p:sp>
        <p:nvSpPr>
          <p:cNvPr id="79883" name="Text Box 12"/>
          <p:cNvSpPr txBox="1">
            <a:spLocks noChangeArrowheads="1"/>
          </p:cNvSpPr>
          <p:nvPr/>
        </p:nvSpPr>
        <p:spPr bwMode="auto">
          <a:xfrm>
            <a:off x="1143000" y="182563"/>
            <a:ext cx="2487613" cy="579437"/>
          </a:xfrm>
          <a:prstGeom prst="rect">
            <a:avLst/>
          </a:prstGeom>
          <a:noFill/>
          <a:ln w="9525">
            <a:noFill/>
            <a:miter lim="800000"/>
            <a:headEnd/>
            <a:tailEnd/>
          </a:ln>
        </p:spPr>
        <p:txBody>
          <a:bodyPr wrap="none">
            <a:spAutoFit/>
          </a:bodyPr>
          <a:lstStyle/>
          <a:p>
            <a:r>
              <a:rPr lang="en-US" altLang="en-US" sz="3200" baseline="0">
                <a:solidFill>
                  <a:schemeClr val="hlink"/>
                </a:solidFill>
              </a:rPr>
              <a:t>Example 3.44</a:t>
            </a:r>
          </a:p>
        </p:txBody>
      </p:sp>
      <p:pic>
        <p:nvPicPr>
          <p:cNvPr id="104460" name="Picture 14"/>
          <p:cNvPicPr>
            <a:picLocks noChangeAspect="1" noChangeArrowheads="1"/>
          </p:cNvPicPr>
          <p:nvPr/>
        </p:nvPicPr>
        <p:blipFill>
          <a:blip r:embed="rId3"/>
          <a:srcRect/>
          <a:stretch>
            <a:fillRect/>
          </a:stretch>
        </p:blipFill>
        <p:spPr bwMode="auto">
          <a:xfrm>
            <a:off x="2057400" y="4495800"/>
            <a:ext cx="4778375" cy="620713"/>
          </a:xfrm>
          <a:prstGeom prst="rect">
            <a:avLst/>
          </a:prstGeom>
          <a:noFill/>
          <a:ln w="57150" cmpd="thickThin">
            <a:solidFill>
              <a:schemeClr val="folHlink"/>
            </a:solidFill>
            <a:miter lim="800000"/>
            <a:headEnd/>
            <a:tailEnd/>
          </a:ln>
        </p:spPr>
      </p:pic>
      <p:sp>
        <p:nvSpPr>
          <p:cNvPr id="79885" name="Rectangle 15"/>
          <p:cNvSpPr>
            <a:spLocks noChangeArrowheads="1"/>
          </p:cNvSpPr>
          <p:nvPr/>
        </p:nvSpPr>
        <p:spPr bwMode="auto">
          <a:xfrm>
            <a:off x="228600" y="5334000"/>
            <a:ext cx="8534400" cy="946150"/>
          </a:xfrm>
          <a:prstGeom prst="rect">
            <a:avLst/>
          </a:prstGeom>
          <a:noFill/>
          <a:ln w="9525">
            <a:noFill/>
            <a:miter lim="800000"/>
            <a:headEnd/>
            <a:tailEnd/>
          </a:ln>
        </p:spPr>
        <p:txBody>
          <a:bodyPr>
            <a:spAutoFit/>
          </a:bodyPr>
          <a:lstStyle/>
          <a:p>
            <a:pPr algn="just"/>
            <a:r>
              <a:rPr lang="en-US" altLang="en-US" baseline="0"/>
              <a:t>The throughput is almost one-fifth of the bandwidth in this case.</a:t>
            </a:r>
          </a:p>
        </p:txBody>
      </p:sp>
      <p:sp>
        <p:nvSpPr>
          <p:cNvPr id="16" name="Date Placeholder 15"/>
          <p:cNvSpPr>
            <a:spLocks noGrp="1"/>
          </p:cNvSpPr>
          <p:nvPr>
            <p:ph type="dt" sz="half" idx="10"/>
          </p:nvPr>
        </p:nvSpPr>
        <p:spPr/>
        <p:txBody>
          <a:bodyPr/>
          <a:lstStyle/>
          <a:p>
            <a:pPr>
              <a:defRPr/>
            </a:pPr>
            <a:fld id="{E4D4FDA2-FE70-4F19-875C-0E5DD5216ECE}"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04460"/>
                                        </p:tgtEl>
                                        <p:attrNameLst>
                                          <p:attrName>style.visibility</p:attrName>
                                        </p:attrNameLst>
                                      </p:cBhvr>
                                      <p:to>
                                        <p:strVal val="visible"/>
                                      </p:to>
                                    </p:set>
                                    <p:anim calcmode="lin" valueType="num">
                                      <p:cBhvr additive="base">
                                        <p:cTn id="11" dur="500" fill="hold"/>
                                        <p:tgtEl>
                                          <p:spTgt spid="104460"/>
                                        </p:tgtEl>
                                        <p:attrNameLst>
                                          <p:attrName>ppt_x</p:attrName>
                                        </p:attrNameLst>
                                      </p:cBhvr>
                                      <p:tavLst>
                                        <p:tav tm="0">
                                          <p:val>
                                            <p:strVal val="#ppt_x"/>
                                          </p:val>
                                        </p:tav>
                                        <p:tav tm="100000">
                                          <p:val>
                                            <p:strVal val="#ppt_x"/>
                                          </p:val>
                                        </p:tav>
                                      </p:tavLst>
                                    </p:anim>
                                    <p:anim calcmode="lin" valueType="num">
                                      <p:cBhvr additive="base">
                                        <p:cTn id="12" dur="500" fill="hold"/>
                                        <p:tgtEl>
                                          <p:spTgt spid="104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8"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b="1">
                <a:solidFill>
                  <a:srgbClr val="0000FF"/>
                </a:solidFill>
              </a:rPr>
              <a:t>Delay Analysis</a:t>
            </a:r>
          </a:p>
        </p:txBody>
      </p:sp>
      <p:sp>
        <p:nvSpPr>
          <p:cNvPr id="112643" name="Content Placeholder 2"/>
          <p:cNvSpPr>
            <a:spLocks noGrp="1"/>
          </p:cNvSpPr>
          <p:nvPr>
            <p:ph idx="1"/>
          </p:nvPr>
        </p:nvSpPr>
        <p:spPr>
          <a:xfrm>
            <a:off x="1981200" y="1905000"/>
            <a:ext cx="8229600" cy="4525963"/>
          </a:xfrm>
        </p:spPr>
        <p:txBody>
          <a:bodyPr/>
          <a:lstStyle/>
          <a:p>
            <a:r>
              <a:rPr lang="en-US" altLang="en-US" sz="3600"/>
              <a:t>Transmission Delay</a:t>
            </a:r>
          </a:p>
          <a:p>
            <a:r>
              <a:rPr lang="en-US" altLang="en-US" sz="3600"/>
              <a:t>Propagation Delay</a:t>
            </a:r>
          </a:p>
          <a:p>
            <a:r>
              <a:rPr lang="en-US" altLang="en-US" sz="3600"/>
              <a:t>Queuing Delay</a:t>
            </a:r>
          </a:p>
          <a:p>
            <a:r>
              <a:rPr lang="en-US" altLang="en-US" sz="3600"/>
              <a:t>Processing Delay</a:t>
            </a:r>
          </a:p>
          <a:p>
            <a:endParaRPr lang="en-US" altLang="en-US" sz="3600"/>
          </a:p>
        </p:txBody>
      </p:sp>
      <p:sp>
        <p:nvSpPr>
          <p:cNvPr id="5" name="Date Placeholder 4"/>
          <p:cNvSpPr>
            <a:spLocks noGrp="1"/>
          </p:cNvSpPr>
          <p:nvPr>
            <p:ph type="dt" sz="half" idx="10"/>
          </p:nvPr>
        </p:nvSpPr>
        <p:spPr/>
        <p:txBody>
          <a:bodyPr/>
          <a:lstStyle/>
          <a:p>
            <a:pPr>
              <a:defRPr/>
            </a:pPr>
            <a:fld id="{2578D5D6-1FC9-41CC-9737-EB65E7799A20}"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168</a:t>
            </a:fld>
            <a:endParaRPr lang="en-US" altLang="en-US"/>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457200" y="-152400"/>
            <a:ext cx="8229600" cy="1143000"/>
          </a:xfrm>
        </p:spPr>
        <p:txBody>
          <a:bodyPr/>
          <a:lstStyle/>
          <a:p>
            <a:r>
              <a:rPr lang="en-US" altLang="en-US" b="1">
                <a:solidFill>
                  <a:srgbClr val="0000FF"/>
                </a:solidFill>
              </a:rPr>
              <a:t>Delay Analysis</a:t>
            </a:r>
          </a:p>
        </p:txBody>
      </p:sp>
      <p:sp>
        <p:nvSpPr>
          <p:cNvPr id="4" name="Rectangle 1"/>
          <p:cNvSpPr>
            <a:spLocks noChangeArrowheads="1"/>
          </p:cNvSpPr>
          <p:nvPr/>
        </p:nvSpPr>
        <p:spPr bwMode="auto">
          <a:xfrm>
            <a:off x="342900" y="762000"/>
            <a:ext cx="8458200" cy="5694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Wingdings" panose="05000000000000000000" pitchFamily="2" charset="2"/>
              <a:buChar char="q"/>
              <a:defRPr/>
            </a:pPr>
            <a:r>
              <a:rPr lang="en-US" altLang="en-US" sz="2800" b="1" dirty="0">
                <a:solidFill>
                  <a:srgbClr val="C00000"/>
                </a:solidFill>
                <a:latin typeface="+mn-lt"/>
              </a:rPr>
              <a:t>Transmission Delay :</a:t>
            </a:r>
            <a:r>
              <a:rPr lang="en-US" altLang="en-US" sz="2800" dirty="0">
                <a:solidFill>
                  <a:srgbClr val="C00000"/>
                </a:solidFill>
                <a:latin typeface="+mn-lt"/>
              </a:rPr>
              <a:t> </a:t>
            </a:r>
            <a:r>
              <a:rPr lang="en-US" altLang="en-US" sz="2000" b="1" dirty="0">
                <a:solidFill>
                  <a:srgbClr val="0000FF"/>
                </a:solidFill>
                <a:latin typeface="+mn-lt"/>
              </a:rPr>
              <a:t>Time taken to put a packet onto link. </a:t>
            </a:r>
            <a:r>
              <a:rPr lang="en-US" altLang="en-US" sz="2000" dirty="0">
                <a:solidFill>
                  <a:srgbClr val="000000"/>
                </a:solidFill>
                <a:latin typeface="+mn-lt"/>
              </a:rPr>
              <a:t>In other words, it is simply time required to put data bits on the wire/communication medium. It depends on length of packet and bandwidth of network.</a:t>
            </a:r>
            <a:endParaRPr lang="en-US" altLang="en-US" sz="1400" dirty="0">
              <a:solidFill>
                <a:srgbClr val="000000"/>
              </a:solidFill>
              <a:latin typeface="+mn-lt"/>
            </a:endParaRPr>
          </a:p>
          <a:p>
            <a:pPr algn="ctr">
              <a:defRPr/>
            </a:pPr>
            <a:r>
              <a:rPr lang="en-US" altLang="en-US" sz="2000" b="1" dirty="0">
                <a:solidFill>
                  <a:srgbClr val="000000"/>
                </a:solidFill>
                <a:latin typeface="+mn-lt"/>
              </a:rPr>
              <a:t>Transmission Delay = Data size / bandwidth = (L/B) second</a:t>
            </a:r>
          </a:p>
          <a:p>
            <a:pPr algn="ctr">
              <a:defRPr/>
            </a:pPr>
            <a:endParaRPr lang="en-US" altLang="en-US" sz="1600" b="1" dirty="0">
              <a:latin typeface="+mn-lt"/>
            </a:endParaRPr>
          </a:p>
          <a:p>
            <a:pPr marL="342900" indent="-342900" algn="just">
              <a:buFont typeface="Wingdings" panose="05000000000000000000" pitchFamily="2" charset="2"/>
              <a:buChar char="q"/>
              <a:defRPr/>
            </a:pPr>
            <a:r>
              <a:rPr lang="en-US" altLang="en-US" sz="2800" b="1" dirty="0">
                <a:solidFill>
                  <a:srgbClr val="C00000"/>
                </a:solidFill>
                <a:latin typeface="+mn-lt"/>
              </a:rPr>
              <a:t>Propagation delay : </a:t>
            </a:r>
            <a:r>
              <a:rPr lang="en-US" altLang="en-US" sz="2000" b="1" dirty="0">
                <a:solidFill>
                  <a:srgbClr val="0000FF"/>
                </a:solidFill>
                <a:latin typeface="+mn-lt"/>
              </a:rPr>
              <a:t>Time taken by the first bit to travel from sender to receiver end of the link.</a:t>
            </a:r>
            <a:r>
              <a:rPr lang="en-US" altLang="en-US" sz="2000" dirty="0">
                <a:solidFill>
                  <a:srgbClr val="000000"/>
                </a:solidFill>
                <a:latin typeface="+mn-lt"/>
              </a:rPr>
              <a:t> In other words, it is simply the time required for bits to reach destination from start point. Factors on which Propagation delay depends are Distance and propagation speed.</a:t>
            </a:r>
            <a:endParaRPr lang="en-US" altLang="en-US" sz="1400" dirty="0">
              <a:solidFill>
                <a:srgbClr val="000000"/>
              </a:solidFill>
              <a:latin typeface="+mn-lt"/>
            </a:endParaRPr>
          </a:p>
          <a:p>
            <a:pPr algn="ctr">
              <a:defRPr/>
            </a:pPr>
            <a:r>
              <a:rPr lang="en-US" altLang="en-US" sz="2000" b="1" dirty="0">
                <a:solidFill>
                  <a:srgbClr val="000000"/>
                </a:solidFill>
                <a:latin typeface="+mn-lt"/>
              </a:rPr>
              <a:t>Propagation delay = distance/transmission speed = d/s</a:t>
            </a:r>
          </a:p>
          <a:p>
            <a:pPr marL="171450" indent="-171450" algn="just">
              <a:buFont typeface="Wingdings" panose="05000000000000000000" pitchFamily="2" charset="2"/>
              <a:buChar char="q"/>
              <a:defRPr/>
            </a:pPr>
            <a:endParaRPr lang="en-US" altLang="en-US" sz="1200" dirty="0">
              <a:latin typeface="+mn-lt"/>
            </a:endParaRPr>
          </a:p>
          <a:p>
            <a:pPr marL="342900" indent="-342900" algn="just">
              <a:buFont typeface="Wingdings" panose="05000000000000000000" pitchFamily="2" charset="2"/>
              <a:buChar char="q"/>
              <a:defRPr/>
            </a:pPr>
            <a:r>
              <a:rPr lang="en-US" altLang="en-US" sz="2800" b="1" dirty="0">
                <a:solidFill>
                  <a:srgbClr val="C00000"/>
                </a:solidFill>
                <a:latin typeface="+mn-lt"/>
              </a:rPr>
              <a:t>Queuing Delay : </a:t>
            </a:r>
            <a:r>
              <a:rPr lang="en-US" altLang="en-US" sz="2000" dirty="0">
                <a:solidFill>
                  <a:srgbClr val="000000"/>
                </a:solidFill>
                <a:latin typeface="+mn-lt"/>
              </a:rPr>
              <a:t>Queuing delay is the time a job waits in a queue until it can be executed. It depends on congestion. </a:t>
            </a:r>
            <a:r>
              <a:rPr lang="en-US" altLang="en-US" sz="2000" b="1" dirty="0">
                <a:solidFill>
                  <a:srgbClr val="000000"/>
                </a:solidFill>
                <a:latin typeface="+mn-lt"/>
              </a:rPr>
              <a:t>It the time difference between when packet arrived Destination and when the packet data was processed or executed. </a:t>
            </a:r>
            <a:r>
              <a:rPr lang="en-US" altLang="en-US" sz="2000" dirty="0">
                <a:solidFill>
                  <a:srgbClr val="000000"/>
                </a:solidFill>
                <a:latin typeface="+mn-lt"/>
              </a:rPr>
              <a:t>It may be caused by mainly three reasons i.e. originating switches, intermediate switches or call receiver servicing switches.</a:t>
            </a:r>
          </a:p>
          <a:p>
            <a:pPr algn="ctr">
              <a:defRPr/>
            </a:pPr>
            <a:r>
              <a:rPr lang="en-US" altLang="en-US" sz="2000" b="1" dirty="0">
                <a:latin typeface="+mn-lt"/>
              </a:rPr>
              <a:t>Average Queuing delay = (N-1)L/(2*R)</a:t>
            </a:r>
          </a:p>
          <a:p>
            <a:pPr algn="ctr">
              <a:defRPr/>
            </a:pPr>
            <a:r>
              <a:rPr lang="en-US" altLang="en-US" dirty="0">
                <a:latin typeface="+mn-lt"/>
              </a:rPr>
              <a:t>where N = no. of packets      L=size of packet      R=bandwidth</a:t>
            </a:r>
          </a:p>
        </p:txBody>
      </p:sp>
      <p:sp>
        <p:nvSpPr>
          <p:cNvPr id="6" name="Date Placeholder 5"/>
          <p:cNvSpPr>
            <a:spLocks noGrp="1"/>
          </p:cNvSpPr>
          <p:nvPr>
            <p:ph type="dt" sz="half" idx="10"/>
          </p:nvPr>
        </p:nvSpPr>
        <p:spPr/>
        <p:txBody>
          <a:bodyPr/>
          <a:lstStyle/>
          <a:p>
            <a:pPr>
              <a:defRPr/>
            </a:pPr>
            <a:fld id="{7575686A-4648-4F57-B9DE-93CB35209A76}"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169</a:t>
            </a:fld>
            <a:endParaRPr lang="en-US" altLang="en-US"/>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0" y="684213"/>
            <a:ext cx="8153400" cy="1662112"/>
          </a:xfrm>
          <a:prstGeom prst="rect">
            <a:avLst/>
          </a:prstGeom>
          <a:noFill/>
        </p:spPr>
        <p:txBody>
          <a:bodyPr>
            <a:spAutoFit/>
          </a:bodyPr>
          <a:lstStyle/>
          <a:p>
            <a:pPr>
              <a:defRPr/>
            </a:pPr>
            <a:r>
              <a:rPr lang="en-US" sz="3600" b="1" dirty="0">
                <a:latin typeface="+mn-lt"/>
              </a:rPr>
              <a:t>Line Configuration</a:t>
            </a:r>
          </a:p>
          <a:p>
            <a:pPr marL="285750" indent="-285750">
              <a:buFont typeface="Arial" panose="020B0604020202020204" pitchFamily="34" charset="0"/>
              <a:buChar char="•"/>
              <a:defRPr/>
            </a:pPr>
            <a:r>
              <a:rPr lang="en-US" sz="2400" dirty="0">
                <a:latin typeface="+mn-lt"/>
              </a:rPr>
              <a:t>Point to Point</a:t>
            </a:r>
          </a:p>
          <a:p>
            <a:pPr marL="285750" indent="-285750">
              <a:buFont typeface="Arial" panose="020B0604020202020204" pitchFamily="34" charset="0"/>
              <a:buChar char="•"/>
              <a:defRPr/>
            </a:pPr>
            <a:r>
              <a:rPr lang="en-US" sz="2400" dirty="0">
                <a:latin typeface="+mn-lt"/>
              </a:rPr>
              <a:t>Multipoint</a:t>
            </a:r>
          </a:p>
          <a:p>
            <a:pPr>
              <a:defRPr/>
            </a:pPr>
            <a:endParaRPr lang="en-US" dirty="0"/>
          </a:p>
        </p:txBody>
      </p:sp>
      <p:pic>
        <p:nvPicPr>
          <p:cNvPr id="15364" name="Picture 5"/>
          <p:cNvPicPr>
            <a:picLocks noChangeAspect="1" noChangeArrowheads="1"/>
          </p:cNvPicPr>
          <p:nvPr/>
        </p:nvPicPr>
        <p:blipFill>
          <a:blip r:embed="rId2"/>
          <a:srcRect/>
          <a:stretch>
            <a:fillRect/>
          </a:stretch>
        </p:blipFill>
        <p:spPr bwMode="auto">
          <a:xfrm>
            <a:off x="304800" y="3184525"/>
            <a:ext cx="4191000" cy="3140075"/>
          </a:xfrm>
          <a:prstGeom prst="rect">
            <a:avLst/>
          </a:prstGeom>
          <a:noFill/>
          <a:ln w="9525">
            <a:noFill/>
            <a:miter lim="800000"/>
            <a:headEnd/>
            <a:tailEnd/>
          </a:ln>
        </p:spPr>
      </p:pic>
      <p:pic>
        <p:nvPicPr>
          <p:cNvPr id="15365" name="Picture 6"/>
          <p:cNvPicPr>
            <a:picLocks noChangeAspect="1" noChangeArrowheads="1"/>
          </p:cNvPicPr>
          <p:nvPr/>
        </p:nvPicPr>
        <p:blipFill>
          <a:blip r:embed="rId3"/>
          <a:srcRect/>
          <a:stretch>
            <a:fillRect/>
          </a:stretch>
        </p:blipFill>
        <p:spPr bwMode="auto">
          <a:xfrm>
            <a:off x="4727575" y="3124200"/>
            <a:ext cx="4198938" cy="32004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3CED28B-7968-4C13-BAEC-6AB9B37554A3}"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17</a:t>
            </a:fld>
            <a:endParaRPr lang="en-US" altLang="en-US"/>
          </a:p>
        </p:txBody>
      </p:sp>
    </p:spTree>
  </p:cSld>
  <p:clrMapOvr>
    <a:masterClrMapping/>
  </p:clrMapOvr>
  <p:transition spd="med">
    <p:pul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457200" y="49213"/>
            <a:ext cx="8229600" cy="1143000"/>
          </a:xfrm>
        </p:spPr>
        <p:txBody>
          <a:bodyPr/>
          <a:lstStyle/>
          <a:p>
            <a:r>
              <a:rPr lang="en-US" altLang="en-US" b="1">
                <a:solidFill>
                  <a:srgbClr val="0000FF"/>
                </a:solidFill>
              </a:rPr>
              <a:t>Delay Analysis</a:t>
            </a:r>
          </a:p>
        </p:txBody>
      </p:sp>
      <p:sp>
        <p:nvSpPr>
          <p:cNvPr id="4" name="Rectangle 1"/>
          <p:cNvSpPr>
            <a:spLocks noChangeArrowheads="1"/>
          </p:cNvSpPr>
          <p:nvPr/>
        </p:nvSpPr>
        <p:spPr bwMode="auto">
          <a:xfrm>
            <a:off x="342900" y="1219200"/>
            <a:ext cx="8458200" cy="3016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Wingdings" panose="05000000000000000000" pitchFamily="2" charset="2"/>
              <a:buChar char="q"/>
              <a:defRPr/>
            </a:pPr>
            <a:r>
              <a:rPr lang="en-US" altLang="en-US" sz="2800" b="1" dirty="0">
                <a:solidFill>
                  <a:srgbClr val="C00000"/>
                </a:solidFill>
                <a:latin typeface="+mn-lt"/>
              </a:rPr>
              <a:t> Processing Delay :</a:t>
            </a:r>
            <a:r>
              <a:rPr lang="en-US" altLang="en-US" sz="2800" dirty="0">
                <a:solidFill>
                  <a:srgbClr val="C00000"/>
                </a:solidFill>
                <a:latin typeface="+mn-lt"/>
              </a:rPr>
              <a:t> </a:t>
            </a:r>
          </a:p>
          <a:p>
            <a:pPr algn="just">
              <a:defRPr/>
            </a:pPr>
            <a:r>
              <a:rPr lang="en-US" sz="2400" b="1" dirty="0">
                <a:solidFill>
                  <a:srgbClr val="0000FF"/>
                </a:solidFill>
                <a:latin typeface="+mn-lt"/>
              </a:rPr>
              <a:t>Processing delay is the time it takes routers to process the packet header. </a:t>
            </a:r>
            <a:r>
              <a:rPr lang="en-US" sz="2400" dirty="0">
                <a:latin typeface="+mn-lt"/>
              </a:rPr>
              <a:t>Processing of packets help in detecting bit-level errors that occur during transmission of packet to destination. Processing delays in high-speed routers are typically on the order of microseconds or less.</a:t>
            </a:r>
          </a:p>
          <a:p>
            <a:pPr algn="just">
              <a:defRPr/>
            </a:pPr>
            <a:br>
              <a:rPr lang="en-US" sz="2400" dirty="0">
                <a:latin typeface="+mn-lt"/>
              </a:rPr>
            </a:br>
            <a:r>
              <a:rPr lang="en-US" sz="2400" dirty="0">
                <a:latin typeface="+mn-lt"/>
              </a:rPr>
              <a:t>In simple words, </a:t>
            </a:r>
            <a:r>
              <a:rPr lang="en-US" sz="2400" b="1" dirty="0">
                <a:solidFill>
                  <a:srgbClr val="0000FF"/>
                </a:solidFill>
                <a:latin typeface="+mn-lt"/>
              </a:rPr>
              <a:t>it is just the time taken to process packets.</a:t>
            </a:r>
            <a:endParaRPr lang="en-US" altLang="en-US" sz="4000" b="1" dirty="0">
              <a:solidFill>
                <a:srgbClr val="0000FF"/>
              </a:solidFill>
              <a:latin typeface="+mn-lt"/>
            </a:endParaRPr>
          </a:p>
        </p:txBody>
      </p:sp>
      <p:sp>
        <p:nvSpPr>
          <p:cNvPr id="3" name="Rectangle 1"/>
          <p:cNvSpPr>
            <a:spLocks noChangeArrowheads="1"/>
          </p:cNvSpPr>
          <p:nvPr/>
        </p:nvSpPr>
        <p:spPr bwMode="auto">
          <a:xfrm>
            <a:off x="571500" y="4800600"/>
            <a:ext cx="8001000" cy="1108075"/>
          </a:xfrm>
          <a:prstGeom prst="rect">
            <a:avLst/>
          </a:prstGeom>
          <a:solidFill>
            <a:schemeClr val="bg1">
              <a:lumMod val="95000"/>
            </a:schemeClr>
          </a:solidFill>
          <a:ln>
            <a:noFill/>
          </a:ln>
          <a:effectLst/>
        </p:spPr>
        <p:txBody>
          <a:bodyPr lIns="0" tIns="0" rIns="0" bIns="0" anchor="ctr">
            <a:spAutoFit/>
          </a:bodyPr>
          <a:lstStyle/>
          <a:p>
            <a:pPr algn="just">
              <a:defRPr/>
            </a:pPr>
            <a:r>
              <a:rPr lang="en-US" altLang="en-US" sz="2400" b="1" dirty="0">
                <a:solidFill>
                  <a:srgbClr val="000000"/>
                </a:solidFill>
                <a:latin typeface="+mn-lt"/>
              </a:rPr>
              <a:t>Total time </a:t>
            </a:r>
            <a:r>
              <a:rPr lang="en-US" altLang="en-US" sz="2400" b="1" i="1" dirty="0">
                <a:solidFill>
                  <a:srgbClr val="000000"/>
                </a:solidFill>
                <a:latin typeface="+mn-lt"/>
              </a:rPr>
              <a:t>/  </a:t>
            </a:r>
            <a:r>
              <a:rPr lang="en-US" altLang="en-US" sz="2400" b="1" dirty="0">
                <a:solidFill>
                  <a:srgbClr val="000000"/>
                </a:solidFill>
                <a:latin typeface="+mn-lt"/>
              </a:rPr>
              <a:t>End-to-End time / Latency / Total Delay = </a:t>
            </a:r>
          </a:p>
          <a:p>
            <a:pPr algn="just">
              <a:defRPr/>
            </a:pPr>
            <a:r>
              <a:rPr lang="en-US" altLang="en-US" sz="2400" dirty="0">
                <a:solidFill>
                  <a:srgbClr val="000000"/>
                </a:solidFill>
                <a:latin typeface="+mn-lt"/>
              </a:rPr>
              <a:t>Transmission delay + Propagation delay </a:t>
            </a:r>
          </a:p>
          <a:p>
            <a:pPr algn="just">
              <a:defRPr/>
            </a:pPr>
            <a:r>
              <a:rPr lang="en-US" altLang="en-US" sz="2400" dirty="0">
                <a:solidFill>
                  <a:srgbClr val="000000"/>
                </a:solidFill>
                <a:latin typeface="+mn-lt"/>
              </a:rPr>
              <a:t>+ Queuing delay + Processing Delay</a:t>
            </a:r>
            <a:endParaRPr lang="en-US" altLang="en-US" sz="5400" dirty="0">
              <a:latin typeface="+mn-lt"/>
            </a:endParaRPr>
          </a:p>
        </p:txBody>
      </p:sp>
      <p:sp>
        <p:nvSpPr>
          <p:cNvPr id="6" name="Date Placeholder 5"/>
          <p:cNvSpPr>
            <a:spLocks noGrp="1"/>
          </p:cNvSpPr>
          <p:nvPr>
            <p:ph type="dt" sz="half" idx="10"/>
          </p:nvPr>
        </p:nvSpPr>
        <p:spPr/>
        <p:txBody>
          <a:bodyPr/>
          <a:lstStyle/>
          <a:p>
            <a:pPr>
              <a:defRPr/>
            </a:pPr>
            <a:fld id="{1A9C0AB1-47CC-4E6F-8470-25DB9091FC5E}"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170</a:t>
            </a:fld>
            <a:endParaRPr lang="en-US" altLang="en-US"/>
          </a:p>
        </p:txBody>
      </p:sp>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1"/>
          <p:cNvSpPr>
            <a:spLocks noGrp="1"/>
          </p:cNvSpPr>
          <p:nvPr>
            <p:ph type="sldNum" sz="quarter" idx="10"/>
          </p:nvPr>
        </p:nvSpPr>
        <p:spPr>
          <a:noFill/>
          <a:ln>
            <a:miter lim="800000"/>
            <a:headEnd/>
            <a:tailEnd/>
          </a:ln>
        </p:spPr>
        <p:txBody>
          <a:bodyPr/>
          <a:lstStyle/>
          <a:p>
            <a:r>
              <a:rPr lang="en-US" altLang="en-US"/>
              <a:t>3.</a:t>
            </a:r>
            <a:fld id="{90417D82-4CB4-4E3F-AFF3-7B1F01B3B6C6}" type="slidenum">
              <a:rPr lang="en-US" altLang="en-US" smtClean="0"/>
              <a:pPr/>
              <a:t>171</a:t>
            </a:fld>
            <a:endParaRPr lang="en-US" altLang="en-US"/>
          </a:p>
        </p:txBody>
      </p:sp>
      <p:sp>
        <p:nvSpPr>
          <p:cNvPr id="84995"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4996"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85004"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5005"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84998"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4999"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5000"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5001"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85002" name="Rectangle 11"/>
          <p:cNvSpPr>
            <a:spLocks noChangeArrowheads="1"/>
          </p:cNvSpPr>
          <p:nvPr/>
        </p:nvSpPr>
        <p:spPr bwMode="auto">
          <a:xfrm>
            <a:off x="228600" y="1295400"/>
            <a:ext cx="8534400" cy="2031325"/>
          </a:xfrm>
          <a:prstGeom prst="rect">
            <a:avLst/>
          </a:prstGeom>
          <a:noFill/>
          <a:ln w="9525">
            <a:noFill/>
            <a:miter lim="800000"/>
            <a:headEnd/>
            <a:tailEnd/>
          </a:ln>
        </p:spPr>
        <p:txBody>
          <a:bodyPr>
            <a:spAutoFit/>
          </a:bodyPr>
          <a:lstStyle/>
          <a:p>
            <a:pPr algn="just"/>
            <a:r>
              <a:rPr lang="en-US" altLang="en-US" b="1" baseline="0" dirty="0"/>
              <a:t>What are the propagation time and the transmission time for a 2.5-kbyte message (an e-mail) if the bandwidth of the network is 1 </a:t>
            </a:r>
            <a:r>
              <a:rPr lang="en-US" altLang="en-US" b="1" baseline="0" dirty="0" err="1"/>
              <a:t>Gbps</a:t>
            </a:r>
            <a:r>
              <a:rPr lang="en-US" altLang="en-US" b="1" baseline="0" dirty="0"/>
              <a:t>? Assume that the distance between the sender and the receiver is 12,000 km and that light travels at 2.4 </a:t>
            </a:r>
            <a:r>
              <a:rPr lang="en-US" altLang="en-US" b="1" baseline="0"/>
              <a:t>× (10)8 m</a:t>
            </a:r>
            <a:r>
              <a:rPr lang="en-US" altLang="en-US" b="1" baseline="0" dirty="0"/>
              <a:t>/s.</a:t>
            </a:r>
          </a:p>
          <a:p>
            <a:pPr algn="just"/>
            <a:endParaRPr lang="en-US" altLang="en-US" baseline="0" dirty="0"/>
          </a:p>
          <a:p>
            <a:pPr algn="just"/>
            <a:r>
              <a:rPr lang="en-US" altLang="en-US" baseline="0" dirty="0">
                <a:solidFill>
                  <a:schemeClr val="hlink"/>
                </a:solidFill>
              </a:rPr>
              <a:t>Solution</a:t>
            </a:r>
          </a:p>
          <a:p>
            <a:pPr algn="just"/>
            <a:r>
              <a:rPr lang="en-US" altLang="en-US" baseline="0" dirty="0"/>
              <a:t>We can calculate the propagation and transmission time as shown</a:t>
            </a:r>
          </a:p>
        </p:txBody>
      </p:sp>
      <p:sp>
        <p:nvSpPr>
          <p:cNvPr id="85003" name="Text Box 12"/>
          <p:cNvSpPr txBox="1">
            <a:spLocks noChangeArrowheads="1"/>
          </p:cNvSpPr>
          <p:nvPr/>
        </p:nvSpPr>
        <p:spPr bwMode="auto">
          <a:xfrm>
            <a:off x="1143000" y="182563"/>
            <a:ext cx="2121093" cy="584775"/>
          </a:xfrm>
          <a:prstGeom prst="rect">
            <a:avLst/>
          </a:prstGeom>
          <a:noFill/>
          <a:ln w="9525">
            <a:noFill/>
            <a:miter lim="800000"/>
            <a:headEnd/>
            <a:tailEnd/>
          </a:ln>
        </p:spPr>
        <p:txBody>
          <a:bodyPr wrap="none">
            <a:spAutoFit/>
          </a:bodyPr>
          <a:lstStyle/>
          <a:p>
            <a:r>
              <a:rPr lang="en-US" altLang="en-US" sz="3200" baseline="0" dirty="0">
                <a:solidFill>
                  <a:schemeClr val="hlink"/>
                </a:solidFill>
              </a:rPr>
              <a:t>Example </a:t>
            </a:r>
            <a:r>
              <a:rPr lang="en-US" altLang="en-US" sz="3200" dirty="0">
                <a:solidFill>
                  <a:schemeClr val="hlink"/>
                </a:solidFill>
              </a:rPr>
              <a:t>1</a:t>
            </a:r>
            <a:endParaRPr lang="en-US" altLang="en-US" sz="3200" baseline="0" dirty="0">
              <a:solidFill>
                <a:schemeClr val="hlink"/>
              </a:solidFill>
            </a:endParaRPr>
          </a:p>
        </p:txBody>
      </p:sp>
      <p:pic>
        <p:nvPicPr>
          <p:cNvPr id="14" name="Picture 13"/>
          <p:cNvPicPr>
            <a:picLocks noChangeAspect="1" noChangeArrowheads="1"/>
          </p:cNvPicPr>
          <p:nvPr/>
        </p:nvPicPr>
        <p:blipFill>
          <a:blip r:embed="rId3"/>
          <a:srcRect/>
          <a:stretch>
            <a:fillRect/>
          </a:stretch>
        </p:blipFill>
        <p:spPr bwMode="auto">
          <a:xfrm>
            <a:off x="1600200" y="4191000"/>
            <a:ext cx="5462587" cy="1646237"/>
          </a:xfrm>
          <a:prstGeom prst="rect">
            <a:avLst/>
          </a:prstGeom>
          <a:noFill/>
          <a:ln w="57150" cmpd="thickThin">
            <a:solidFill>
              <a:schemeClr val="folHlink"/>
            </a:solidFill>
            <a:miter lim="800000"/>
            <a:headEnd/>
            <a:tailEnd/>
          </a:ln>
        </p:spPr>
      </p:pic>
      <p:sp>
        <p:nvSpPr>
          <p:cNvPr id="15" name="Date Placeholder 14"/>
          <p:cNvSpPr>
            <a:spLocks noGrp="1"/>
          </p:cNvSpPr>
          <p:nvPr>
            <p:ph type="dt" sz="half" idx="10"/>
          </p:nvPr>
        </p:nvSpPr>
        <p:spPr/>
        <p:txBody>
          <a:bodyPr/>
          <a:lstStyle/>
          <a:p>
            <a:pPr>
              <a:defRPr/>
            </a:pPr>
            <a:fld id="{C830B5D4-59B7-482E-9D77-10865DBC1C35}" type="datetime1">
              <a:rPr lang="en-US" smtClean="0"/>
              <a:pPr>
                <a:defRPr/>
              </a:pPr>
              <a:t>3/14/2024</a:t>
            </a:fld>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
          <p:cNvSpPr>
            <a:spLocks noGrp="1"/>
          </p:cNvSpPr>
          <p:nvPr>
            <p:ph type="sldNum" sz="quarter" idx="10"/>
          </p:nvPr>
        </p:nvSpPr>
        <p:spPr>
          <a:noFill/>
          <a:ln>
            <a:miter lim="800000"/>
            <a:headEnd/>
            <a:tailEnd/>
          </a:ln>
        </p:spPr>
        <p:txBody>
          <a:bodyPr/>
          <a:lstStyle/>
          <a:p>
            <a:r>
              <a:rPr lang="en-US" altLang="en-US"/>
              <a:t>3.</a:t>
            </a:r>
            <a:fld id="{F340D717-E790-43FC-B513-1D4BF512AA34}" type="slidenum">
              <a:rPr lang="en-US" altLang="en-US" smtClean="0"/>
              <a:pPr/>
              <a:t>172</a:t>
            </a:fld>
            <a:endParaRPr lang="en-US" altLang="en-US"/>
          </a:p>
        </p:txBody>
      </p:sp>
      <p:sp>
        <p:nvSpPr>
          <p:cNvPr id="86019"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6020"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86030"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603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86022"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6023"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6024"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6025" name="Rectangle 10"/>
          <p:cNvSpPr>
            <a:spLocks noChangeArrowheads="1"/>
          </p:cNvSpPr>
          <p:nvPr/>
        </p:nvSpPr>
        <p:spPr bwMode="auto">
          <a:xfrm>
            <a:off x="304800" y="1447800"/>
            <a:ext cx="8839200" cy="2362200"/>
          </a:xfrm>
          <a:prstGeom prst="rect">
            <a:avLst/>
          </a:prstGeom>
          <a:noFill/>
          <a:ln w="28575">
            <a:noFill/>
            <a:miter lim="800000"/>
            <a:headEnd/>
            <a:tailEnd/>
          </a:ln>
        </p:spPr>
        <p:txBody>
          <a:bodyPr wrap="none" anchor="ctr"/>
          <a:lstStyle/>
          <a:p>
            <a:endParaRPr lang="en-US" altLang="en-US"/>
          </a:p>
        </p:txBody>
      </p:sp>
      <p:sp>
        <p:nvSpPr>
          <p:cNvPr id="86026" name="Text Box 12"/>
          <p:cNvSpPr txBox="1">
            <a:spLocks noChangeArrowheads="1"/>
          </p:cNvSpPr>
          <p:nvPr/>
        </p:nvSpPr>
        <p:spPr bwMode="auto">
          <a:xfrm>
            <a:off x="1143000" y="182563"/>
            <a:ext cx="2121093" cy="584775"/>
          </a:xfrm>
          <a:prstGeom prst="rect">
            <a:avLst/>
          </a:prstGeom>
          <a:noFill/>
          <a:ln w="9525">
            <a:noFill/>
            <a:miter lim="800000"/>
            <a:headEnd/>
            <a:tailEnd/>
          </a:ln>
        </p:spPr>
        <p:txBody>
          <a:bodyPr wrap="none">
            <a:spAutoFit/>
          </a:bodyPr>
          <a:lstStyle/>
          <a:p>
            <a:r>
              <a:rPr lang="en-US" altLang="en-US" sz="3200" baseline="0" dirty="0">
                <a:solidFill>
                  <a:schemeClr val="hlink"/>
                </a:solidFill>
              </a:rPr>
              <a:t>Example </a:t>
            </a:r>
            <a:r>
              <a:rPr lang="en-US" altLang="en-US" sz="3200" dirty="0">
                <a:solidFill>
                  <a:schemeClr val="hlink"/>
                </a:solidFill>
              </a:rPr>
              <a:t>2</a:t>
            </a:r>
            <a:endParaRPr lang="en-US" altLang="en-US" sz="3200" baseline="0" dirty="0">
              <a:solidFill>
                <a:schemeClr val="hlink"/>
              </a:solidFill>
            </a:endParaRPr>
          </a:p>
        </p:txBody>
      </p:sp>
      <p:pic>
        <p:nvPicPr>
          <p:cNvPr id="86028" name="Picture 1"/>
          <p:cNvPicPr>
            <a:picLocks noChangeAspect="1"/>
          </p:cNvPicPr>
          <p:nvPr/>
        </p:nvPicPr>
        <p:blipFill>
          <a:blip r:embed="rId3"/>
          <a:srcRect/>
          <a:stretch>
            <a:fillRect/>
          </a:stretch>
        </p:blipFill>
        <p:spPr bwMode="auto">
          <a:xfrm>
            <a:off x="228600" y="1828800"/>
            <a:ext cx="8705850" cy="641350"/>
          </a:xfrm>
          <a:prstGeom prst="rect">
            <a:avLst/>
          </a:prstGeom>
          <a:noFill/>
          <a:ln w="9525">
            <a:noFill/>
            <a:miter lim="800000"/>
            <a:headEnd/>
            <a:tailEnd/>
          </a:ln>
        </p:spPr>
      </p:pic>
      <p:sp>
        <p:nvSpPr>
          <p:cNvPr id="121869" name="Rectangle 2"/>
          <p:cNvSpPr>
            <a:spLocks noChangeArrowheads="1"/>
          </p:cNvSpPr>
          <p:nvPr/>
        </p:nvSpPr>
        <p:spPr bwMode="auto">
          <a:xfrm>
            <a:off x="914400" y="3200400"/>
            <a:ext cx="7288213" cy="2057400"/>
          </a:xfrm>
          <a:prstGeom prst="rect">
            <a:avLst/>
          </a:prstGeom>
          <a:solidFill>
            <a:schemeClr val="accent1"/>
          </a:solidFill>
          <a:ln w="9525" algn="ctr">
            <a:solidFill>
              <a:schemeClr val="tx1"/>
            </a:solidFill>
            <a:round/>
            <a:headEnd/>
            <a:tailEnd/>
          </a:ln>
        </p:spPr>
        <p:txBody>
          <a:bodyPr/>
          <a:lstStyle/>
          <a:p>
            <a:r>
              <a:rPr lang="en-IN" baseline="0" dirty="0"/>
              <a:t>Transmission Time = Message Size/Bandwidth</a:t>
            </a:r>
          </a:p>
          <a:p>
            <a:r>
              <a:rPr lang="en-IN" baseline="0" dirty="0"/>
              <a:t>     First part  = 2 X8 x 10</a:t>
            </a:r>
            <a:r>
              <a:rPr lang="en-IN" baseline="30000" dirty="0"/>
              <a:t>6 </a:t>
            </a:r>
            <a:r>
              <a:rPr lang="en-IN" baseline="0" dirty="0"/>
              <a:t> / 56 X 10</a:t>
            </a:r>
            <a:r>
              <a:rPr lang="en-IN" baseline="30000" dirty="0"/>
              <a:t>3</a:t>
            </a:r>
            <a:r>
              <a:rPr lang="en-IN" baseline="0" dirty="0"/>
              <a:t> </a:t>
            </a:r>
          </a:p>
          <a:p>
            <a:r>
              <a:rPr lang="en-IN" baseline="0" dirty="0"/>
              <a:t>                      = 35.71x8 secs.</a:t>
            </a:r>
          </a:p>
          <a:p>
            <a:r>
              <a:rPr lang="en-IN" baseline="0" dirty="0"/>
              <a:t>     Second Part = 2 X 8x10</a:t>
            </a:r>
            <a:r>
              <a:rPr lang="en-IN" baseline="30000" dirty="0"/>
              <a:t>6 </a:t>
            </a:r>
            <a:r>
              <a:rPr lang="en-IN" baseline="0" dirty="0"/>
              <a:t> / 1 X 10</a:t>
            </a:r>
            <a:r>
              <a:rPr lang="en-IN" baseline="30000" dirty="0"/>
              <a:t>6 </a:t>
            </a:r>
            <a:r>
              <a:rPr lang="en-IN" baseline="0" dirty="0"/>
              <a:t> = 16 secs.</a:t>
            </a:r>
          </a:p>
          <a:p>
            <a:endParaRPr lang="en-IN" baseline="30000" dirty="0"/>
          </a:p>
        </p:txBody>
      </p:sp>
      <p:sp>
        <p:nvSpPr>
          <p:cNvPr id="15" name="Date Placeholder 14"/>
          <p:cNvSpPr>
            <a:spLocks noGrp="1"/>
          </p:cNvSpPr>
          <p:nvPr>
            <p:ph type="dt" sz="half" idx="10"/>
          </p:nvPr>
        </p:nvSpPr>
        <p:spPr/>
        <p:txBody>
          <a:bodyPr/>
          <a:lstStyle/>
          <a:p>
            <a:pPr>
              <a:defRPr/>
            </a:pPr>
            <a:fld id="{63DE816E-3FC6-46B1-A3BB-280AAF1A154A}"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9"/>
                                        </p:tgtEl>
                                        <p:attrNameLst>
                                          <p:attrName>style.visibility</p:attrName>
                                        </p:attrNameLst>
                                      </p:cBhvr>
                                      <p:to>
                                        <p:strVal val="visible"/>
                                      </p:to>
                                    </p:set>
                                    <p:anim calcmode="lin" valueType="num">
                                      <p:cBhvr additive="base">
                                        <p:cTn id="7" dur="500" fill="hold"/>
                                        <p:tgtEl>
                                          <p:spTgt spid="121869"/>
                                        </p:tgtEl>
                                        <p:attrNameLst>
                                          <p:attrName>ppt_x</p:attrName>
                                        </p:attrNameLst>
                                      </p:cBhvr>
                                      <p:tavLst>
                                        <p:tav tm="0">
                                          <p:val>
                                            <p:strVal val="#ppt_x"/>
                                          </p:val>
                                        </p:tav>
                                        <p:tav tm="100000">
                                          <p:val>
                                            <p:strVal val="#ppt_x"/>
                                          </p:val>
                                        </p:tav>
                                      </p:tavLst>
                                    </p:anim>
                                    <p:anim calcmode="lin" valueType="num">
                                      <p:cBhvr additive="base">
                                        <p:cTn id="8" dur="500" fill="hold"/>
                                        <p:tgtEl>
                                          <p:spTgt spid="1218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1"/>
          <p:cNvSpPr>
            <a:spLocks noGrp="1"/>
          </p:cNvSpPr>
          <p:nvPr>
            <p:ph type="sldNum" sz="quarter" idx="10"/>
          </p:nvPr>
        </p:nvSpPr>
        <p:spPr>
          <a:noFill/>
          <a:ln>
            <a:miter lim="800000"/>
            <a:headEnd/>
            <a:tailEnd/>
          </a:ln>
        </p:spPr>
        <p:txBody>
          <a:bodyPr/>
          <a:lstStyle/>
          <a:p>
            <a:r>
              <a:rPr lang="en-US" altLang="en-US"/>
              <a:t>3.</a:t>
            </a:r>
            <a:fld id="{C1BE2662-83F4-40C9-88BB-E9B388996AFB}" type="slidenum">
              <a:rPr lang="en-US" altLang="en-US" smtClean="0"/>
              <a:pPr/>
              <a:t>173</a:t>
            </a:fld>
            <a:endParaRPr lang="en-US" altLang="en-US"/>
          </a:p>
        </p:txBody>
      </p:sp>
      <p:sp>
        <p:nvSpPr>
          <p:cNvPr id="87043" name="Rectangle 2"/>
          <p:cNvSpPr>
            <a:spLocks noChangeArrowheads="1"/>
          </p:cNvSpPr>
          <p:nvPr/>
        </p:nvSpPr>
        <p:spPr bwMode="ltGray">
          <a:xfrm>
            <a:off x="366713" y="350838"/>
            <a:ext cx="438150" cy="474662"/>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7044" name="Rectangle 3"/>
          <p:cNvSpPr>
            <a:spLocks noChangeArrowheads="1"/>
          </p:cNvSpPr>
          <p:nvPr/>
        </p:nvSpPr>
        <p:spPr bwMode="ltGray">
          <a:xfrm>
            <a:off x="749300" y="350838"/>
            <a:ext cx="328613"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nvGrpSpPr>
          <p:cNvPr id="2" name="Group 4"/>
          <p:cNvGrpSpPr>
            <a:grpSpLocks/>
          </p:cNvGrpSpPr>
          <p:nvPr/>
        </p:nvGrpSpPr>
        <p:grpSpPr bwMode="auto">
          <a:xfrm>
            <a:off x="490538" y="773113"/>
            <a:ext cx="738187" cy="474662"/>
            <a:chOff x="309" y="487"/>
            <a:chExt cx="465" cy="299"/>
          </a:xfrm>
        </p:grpSpPr>
        <p:sp>
          <p:nvSpPr>
            <p:cNvPr id="87052"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705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grpSp>
      <p:sp>
        <p:nvSpPr>
          <p:cNvPr id="87046" name="Rectangle 7"/>
          <p:cNvSpPr>
            <a:spLocks noChangeArrowheads="1"/>
          </p:cNvSpPr>
          <p:nvPr/>
        </p:nvSpPr>
        <p:spPr bwMode="ltGray">
          <a:xfrm>
            <a:off x="76200" y="700088"/>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7047" name="Rectangle 8"/>
          <p:cNvSpPr>
            <a:spLocks noChangeArrowheads="1"/>
          </p:cNvSpPr>
          <p:nvPr/>
        </p:nvSpPr>
        <p:spPr bwMode="gray">
          <a:xfrm>
            <a:off x="711200" y="242888"/>
            <a:ext cx="31750" cy="1052512"/>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7048" name="Rectangle 9"/>
          <p:cNvSpPr>
            <a:spLocks noChangeArrowheads="1"/>
          </p:cNvSpPr>
          <p:nvPr/>
        </p:nvSpPr>
        <p:spPr bwMode="gray">
          <a:xfrm>
            <a:off x="442913" y="773113"/>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b="0" i="0" baseline="0">
              <a:latin typeface="Tahoma" pitchFamily="34" charset="0"/>
            </a:endParaRPr>
          </a:p>
        </p:txBody>
      </p:sp>
      <p:sp>
        <p:nvSpPr>
          <p:cNvPr id="87049" name="Rectangle 10"/>
          <p:cNvSpPr>
            <a:spLocks noChangeArrowheads="1"/>
          </p:cNvSpPr>
          <p:nvPr/>
        </p:nvSpPr>
        <p:spPr bwMode="auto">
          <a:xfrm>
            <a:off x="152400" y="1447800"/>
            <a:ext cx="8839200" cy="3810000"/>
          </a:xfrm>
          <a:prstGeom prst="rect">
            <a:avLst/>
          </a:prstGeom>
          <a:noFill/>
          <a:ln w="28575">
            <a:noFill/>
            <a:miter lim="800000"/>
            <a:headEnd/>
            <a:tailEnd/>
          </a:ln>
        </p:spPr>
        <p:txBody>
          <a:bodyPr wrap="none" anchor="ctr"/>
          <a:lstStyle/>
          <a:p>
            <a:endParaRPr lang="en-US" altLang="en-US"/>
          </a:p>
        </p:txBody>
      </p:sp>
      <p:sp>
        <p:nvSpPr>
          <p:cNvPr id="87050" name="Rectangle 11"/>
          <p:cNvSpPr>
            <a:spLocks noChangeArrowheads="1"/>
          </p:cNvSpPr>
          <p:nvPr/>
        </p:nvSpPr>
        <p:spPr bwMode="auto">
          <a:xfrm>
            <a:off x="228600" y="1295400"/>
            <a:ext cx="8534400" cy="2031325"/>
          </a:xfrm>
          <a:prstGeom prst="rect">
            <a:avLst/>
          </a:prstGeom>
          <a:noFill/>
          <a:ln w="9525">
            <a:noFill/>
            <a:miter lim="800000"/>
            <a:headEnd/>
            <a:tailEnd/>
          </a:ln>
        </p:spPr>
        <p:txBody>
          <a:bodyPr>
            <a:spAutoFit/>
          </a:bodyPr>
          <a:lstStyle/>
          <a:p>
            <a:pPr algn="just"/>
            <a:r>
              <a:rPr lang="en-US" altLang="en-US" baseline="0" dirty="0"/>
              <a:t>What are the propagation time and the transmission time for a 5-Mbyte message (an image) if the bandwidth of the network is 1 Mbps? Assume that the distance between the sender and the receiver is 12,000 km and that light travels at 2.4 × 10</a:t>
            </a:r>
            <a:r>
              <a:rPr lang="en-US" altLang="en-US" baseline="30000" dirty="0"/>
              <a:t>8</a:t>
            </a:r>
            <a:r>
              <a:rPr lang="en-US" altLang="en-US" baseline="0" dirty="0"/>
              <a:t> m/s.</a:t>
            </a:r>
          </a:p>
          <a:p>
            <a:pPr algn="just"/>
            <a:endParaRPr lang="en-US" altLang="en-US" baseline="0" dirty="0"/>
          </a:p>
          <a:p>
            <a:pPr algn="just"/>
            <a:r>
              <a:rPr lang="en-US" altLang="en-US" baseline="0" dirty="0">
                <a:solidFill>
                  <a:schemeClr val="hlink"/>
                </a:solidFill>
              </a:rPr>
              <a:t>Solution</a:t>
            </a:r>
          </a:p>
          <a:p>
            <a:pPr algn="just"/>
            <a:r>
              <a:rPr lang="en-US" altLang="en-US" baseline="0" dirty="0"/>
              <a:t>We can calculate the propagation and transmission times as shown</a:t>
            </a:r>
          </a:p>
        </p:txBody>
      </p:sp>
      <p:sp>
        <p:nvSpPr>
          <p:cNvPr id="87051" name="Text Box 12"/>
          <p:cNvSpPr txBox="1">
            <a:spLocks noChangeArrowheads="1"/>
          </p:cNvSpPr>
          <p:nvPr/>
        </p:nvSpPr>
        <p:spPr bwMode="auto">
          <a:xfrm>
            <a:off x="1143000" y="182563"/>
            <a:ext cx="2121093" cy="584775"/>
          </a:xfrm>
          <a:prstGeom prst="rect">
            <a:avLst/>
          </a:prstGeom>
          <a:noFill/>
          <a:ln w="9525">
            <a:noFill/>
            <a:miter lim="800000"/>
            <a:headEnd/>
            <a:tailEnd/>
          </a:ln>
        </p:spPr>
        <p:txBody>
          <a:bodyPr wrap="none">
            <a:spAutoFit/>
          </a:bodyPr>
          <a:lstStyle/>
          <a:p>
            <a:r>
              <a:rPr lang="en-US" altLang="en-US" sz="3200" baseline="0" dirty="0">
                <a:solidFill>
                  <a:schemeClr val="hlink"/>
                </a:solidFill>
              </a:rPr>
              <a:t>Example 3</a:t>
            </a:r>
          </a:p>
        </p:txBody>
      </p:sp>
      <p:pic>
        <p:nvPicPr>
          <p:cNvPr id="14" name="Picture 13"/>
          <p:cNvPicPr>
            <a:picLocks noChangeAspect="1" noChangeArrowheads="1"/>
          </p:cNvPicPr>
          <p:nvPr/>
        </p:nvPicPr>
        <p:blipFill>
          <a:blip r:embed="rId3"/>
          <a:srcRect/>
          <a:stretch>
            <a:fillRect/>
          </a:stretch>
        </p:blipFill>
        <p:spPr bwMode="auto">
          <a:xfrm>
            <a:off x="1676400" y="3505200"/>
            <a:ext cx="6002337" cy="1574800"/>
          </a:xfrm>
          <a:prstGeom prst="rect">
            <a:avLst/>
          </a:prstGeom>
          <a:noFill/>
          <a:ln w="57150" cmpd="thickThin">
            <a:solidFill>
              <a:schemeClr val="folHlink"/>
            </a:solidFill>
            <a:miter lim="800000"/>
            <a:headEnd/>
            <a:tailEnd/>
          </a:ln>
        </p:spPr>
      </p:pic>
      <p:sp>
        <p:nvSpPr>
          <p:cNvPr id="15" name="Rectangle 11"/>
          <p:cNvSpPr>
            <a:spLocks noChangeArrowheads="1"/>
          </p:cNvSpPr>
          <p:nvPr/>
        </p:nvSpPr>
        <p:spPr bwMode="auto">
          <a:xfrm>
            <a:off x="381000" y="5181600"/>
            <a:ext cx="8534400" cy="923330"/>
          </a:xfrm>
          <a:prstGeom prst="rect">
            <a:avLst/>
          </a:prstGeom>
          <a:noFill/>
          <a:ln w="9525">
            <a:noFill/>
            <a:miter lim="800000"/>
            <a:headEnd/>
            <a:tailEnd/>
          </a:ln>
        </p:spPr>
        <p:txBody>
          <a:bodyPr wrap="square">
            <a:spAutoFit/>
          </a:bodyPr>
          <a:lstStyle/>
          <a:p>
            <a:pPr algn="just"/>
            <a:r>
              <a:rPr lang="en-US" altLang="en-US" baseline="0" dirty="0"/>
              <a:t>Note that in this case, because the message is very long and the bandwidth is not very high, the dominant factor is the transmission time, not the propagation time. The propagation time can be ignored.</a:t>
            </a:r>
          </a:p>
        </p:txBody>
      </p:sp>
      <p:sp>
        <p:nvSpPr>
          <p:cNvPr id="16" name="Date Placeholder 15"/>
          <p:cNvSpPr>
            <a:spLocks noGrp="1"/>
          </p:cNvSpPr>
          <p:nvPr>
            <p:ph type="dt" sz="half" idx="10"/>
          </p:nvPr>
        </p:nvSpPr>
        <p:spPr/>
        <p:txBody>
          <a:bodyPr/>
          <a:lstStyle/>
          <a:p>
            <a:pPr>
              <a:defRPr/>
            </a:pPr>
            <a:fld id="{E7D94997-1448-4AA4-8B7B-ABFF28D557B3}"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1"/>
          <p:cNvSpPr>
            <a:spLocks noGrp="1"/>
          </p:cNvSpPr>
          <p:nvPr>
            <p:ph type="sldNum" sz="quarter" idx="10"/>
          </p:nvPr>
        </p:nvSpPr>
        <p:spPr>
          <a:noFill/>
          <a:ln>
            <a:miter lim="800000"/>
            <a:headEnd/>
            <a:tailEnd/>
          </a:ln>
        </p:spPr>
        <p:txBody>
          <a:bodyPr/>
          <a:lstStyle/>
          <a:p>
            <a:r>
              <a:rPr lang="en-US" altLang="en-US"/>
              <a:t>3.</a:t>
            </a:r>
            <a:fld id="{AE4713CF-EFD0-40EE-A35E-398E881F8CB9}" type="slidenum">
              <a:rPr lang="en-US" altLang="en-US" smtClean="0"/>
              <a:pPr/>
              <a:t>174</a:t>
            </a:fld>
            <a:endParaRPr lang="en-US" altLang="en-US"/>
          </a:p>
        </p:txBody>
      </p:sp>
      <p:sp>
        <p:nvSpPr>
          <p:cNvPr id="8909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8909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89093" name="Text Box 4"/>
          <p:cNvSpPr txBox="1">
            <a:spLocks noChangeArrowheads="1"/>
          </p:cNvSpPr>
          <p:nvPr/>
        </p:nvSpPr>
        <p:spPr bwMode="auto">
          <a:xfrm>
            <a:off x="304800" y="762000"/>
            <a:ext cx="5607050" cy="457200"/>
          </a:xfrm>
          <a:prstGeom prst="rect">
            <a:avLst/>
          </a:prstGeom>
          <a:noFill/>
          <a:ln w="9525">
            <a:noFill/>
            <a:miter lim="800000"/>
            <a:headEnd/>
            <a:tailEnd/>
          </a:ln>
        </p:spPr>
        <p:txBody>
          <a:bodyPr wrap="none">
            <a:spAutoFit/>
          </a:bodyPr>
          <a:lstStyle/>
          <a:p>
            <a:r>
              <a:rPr lang="en-US" altLang="en-US" sz="2400" i="0" baseline="0">
                <a:solidFill>
                  <a:schemeClr val="folHlink"/>
                </a:solidFill>
              </a:rPr>
              <a:t>Figure 3.33  </a:t>
            </a:r>
            <a:r>
              <a:rPr lang="en-US" altLang="en-US" sz="2000" baseline="0"/>
              <a:t>Concept of bandwidth-delay product</a:t>
            </a:r>
          </a:p>
        </p:txBody>
      </p:sp>
      <p:sp>
        <p:nvSpPr>
          <p:cNvPr id="890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89095" name="Picture 6"/>
          <p:cNvPicPr>
            <a:picLocks noChangeAspect="1" noChangeArrowheads="1"/>
          </p:cNvPicPr>
          <p:nvPr/>
        </p:nvPicPr>
        <p:blipFill>
          <a:blip r:embed="rId3"/>
          <a:srcRect/>
          <a:stretch>
            <a:fillRect/>
          </a:stretch>
        </p:blipFill>
        <p:spPr bwMode="auto">
          <a:xfrm>
            <a:off x="708025" y="1979613"/>
            <a:ext cx="7916863" cy="1266825"/>
          </a:xfrm>
          <a:prstGeom prst="rect">
            <a:avLst/>
          </a:prstGeom>
          <a:noFill/>
          <a:ln w="9525">
            <a:noFill/>
            <a:miter lim="800000"/>
            <a:headEnd/>
            <a:tailEnd/>
          </a:ln>
        </p:spPr>
      </p:pic>
      <p:sp>
        <p:nvSpPr>
          <p:cNvPr id="89096" name="Rectangle 11"/>
          <p:cNvSpPr>
            <a:spLocks noChangeArrowheads="1"/>
          </p:cNvSpPr>
          <p:nvPr/>
        </p:nvSpPr>
        <p:spPr bwMode="auto">
          <a:xfrm>
            <a:off x="581025" y="3868738"/>
            <a:ext cx="8077200" cy="1066800"/>
          </a:xfrm>
          <a:prstGeom prst="rect">
            <a:avLst/>
          </a:prstGeom>
          <a:solidFill>
            <a:srgbClr val="99FF33"/>
          </a:solidFill>
          <a:ln w="76200" algn="ctr">
            <a:noFill/>
            <a:miter lim="800000"/>
            <a:headEnd/>
            <a:tailEnd/>
          </a:ln>
        </p:spPr>
        <p:txBody>
          <a:bodyPr>
            <a:spAutoFit/>
          </a:bodyPr>
          <a:lstStyle/>
          <a:p>
            <a:pPr algn="ctr"/>
            <a:r>
              <a:rPr lang="en-US" sz="3200" i="0" baseline="0">
                <a:latin typeface="Arial" pitchFamily="34" charset="0"/>
              </a:rPr>
              <a:t>The bandwidth-delay product defines the number of bits that can fill the link.</a:t>
            </a:r>
          </a:p>
        </p:txBody>
      </p:sp>
      <p:sp>
        <p:nvSpPr>
          <p:cNvPr id="9" name="Date Placeholder 8"/>
          <p:cNvSpPr>
            <a:spLocks noGrp="1"/>
          </p:cNvSpPr>
          <p:nvPr>
            <p:ph type="dt" sz="half" idx="10"/>
          </p:nvPr>
        </p:nvSpPr>
        <p:spPr/>
        <p:txBody>
          <a:bodyPr/>
          <a:lstStyle/>
          <a:p>
            <a:pPr>
              <a:defRPr/>
            </a:pPr>
            <a:fld id="{347319B3-645E-40C3-A49A-5C1EAA9EE422}" type="datetime1">
              <a:rPr lang="en-US" smtClean="0"/>
              <a:pPr>
                <a:defRPr/>
              </a:pPr>
              <a:t>3/14/2024</a:t>
            </a:fld>
            <a:endParaRPr lang="en-US"/>
          </a:p>
        </p:txBody>
      </p:sp>
    </p:spTree>
  </p:cSld>
  <p:clrMapOvr>
    <a:masterClrMapping/>
  </p:clrMapOvr>
  <p:transition spd="slow">
    <p:wip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2667000"/>
            <a:ext cx="5049139" cy="646331"/>
          </a:xfrm>
          <a:prstGeom prst="rect">
            <a:avLst/>
          </a:prstGeom>
          <a:noFill/>
        </p:spPr>
        <p:txBody>
          <a:bodyPr wrap="none" rtlCol="0">
            <a:spAutoFit/>
          </a:bodyPr>
          <a:lstStyle/>
          <a:p>
            <a:r>
              <a:rPr lang="en-US" sz="3600" b="1" dirty="0">
                <a:solidFill>
                  <a:srgbClr val="FF0000"/>
                </a:solidFill>
              </a:rPr>
              <a:t>DATA TRANSMISSION</a:t>
            </a:r>
          </a:p>
        </p:txBody>
      </p:sp>
      <p:sp>
        <p:nvSpPr>
          <p:cNvPr id="4" name="Date Placeholder 3"/>
          <p:cNvSpPr>
            <a:spLocks noGrp="1"/>
          </p:cNvSpPr>
          <p:nvPr>
            <p:ph type="dt" sz="half" idx="10"/>
          </p:nvPr>
        </p:nvSpPr>
        <p:spPr/>
        <p:txBody>
          <a:bodyPr/>
          <a:lstStyle/>
          <a:p>
            <a:pPr>
              <a:defRPr/>
            </a:pPr>
            <a:fld id="{2A8E84BE-2D16-4036-B086-8442DD1427E6}"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E28CD728-1C26-4145-A39F-AFD8F67D00F2}" type="slidenum">
              <a:rPr lang="en-US" altLang="en-US" smtClean="0"/>
              <a:pPr/>
              <a:t>175</a:t>
            </a:fld>
            <a:endParaRPr lang="en-US"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p:cNvSpPr>
          <p:nvPr>
            <p:ph type="title"/>
          </p:nvPr>
        </p:nvSpPr>
        <p:spPr>
          <a:xfrm>
            <a:off x="1485900" y="971550"/>
            <a:ext cx="6172200" cy="857250"/>
          </a:xfrm>
        </p:spPr>
        <p:txBody>
          <a:bodyPr/>
          <a:lstStyle/>
          <a:p>
            <a:r>
              <a:rPr lang="en-US" altLang="en-US" b="1"/>
              <a:t>Transmission Modes</a:t>
            </a:r>
          </a:p>
        </p:txBody>
      </p:sp>
      <p:sp>
        <p:nvSpPr>
          <p:cNvPr id="90115" name="Rectangle 7"/>
          <p:cNvSpPr>
            <a:spLocks noGrp="1"/>
          </p:cNvSpPr>
          <p:nvPr>
            <p:ph type="body" idx="1"/>
          </p:nvPr>
        </p:nvSpPr>
        <p:spPr/>
        <p:txBody>
          <a:bodyPr/>
          <a:lstStyle/>
          <a:p>
            <a:r>
              <a:rPr lang="en-US" altLang="en-US" sz="2800" b="1"/>
              <a:t>Parallel mode</a:t>
            </a:r>
          </a:p>
          <a:p>
            <a:pPr lvl="1"/>
            <a:r>
              <a:rPr lang="en-US" altLang="en-US" sz="2400"/>
              <a:t>Uses several wires, each wire sending one bit at the same time as the others</a:t>
            </a:r>
          </a:p>
          <a:p>
            <a:pPr lvl="2"/>
            <a:r>
              <a:rPr lang="en-US" altLang="en-US" sz="2000"/>
              <a:t>A parallel printer cable sends 8 bits together </a:t>
            </a:r>
          </a:p>
          <a:p>
            <a:pPr lvl="2"/>
            <a:r>
              <a:rPr lang="en-US" altLang="en-US" sz="2000"/>
              <a:t>Computer’s processor and motherboard also use  parallel busses (8 bits, 16 bits, 32 bits) to move data around</a:t>
            </a:r>
          </a:p>
          <a:p>
            <a:r>
              <a:rPr lang="en-US" altLang="en-US" sz="2800" b="1"/>
              <a:t>Serial Mode</a:t>
            </a:r>
          </a:p>
          <a:p>
            <a:pPr lvl="1"/>
            <a:r>
              <a:rPr lang="en-US" altLang="en-US" sz="2400"/>
              <a:t>Sends bit by bit over a single wire</a:t>
            </a:r>
          </a:p>
          <a:p>
            <a:pPr lvl="1"/>
            <a:r>
              <a:rPr lang="en-US" altLang="en-US" sz="2400"/>
              <a:t>Serial mode is slower than parallel mode</a:t>
            </a:r>
          </a:p>
        </p:txBody>
      </p:sp>
      <p:sp>
        <p:nvSpPr>
          <p:cNvPr id="2" name="Date Placeholder 1"/>
          <p:cNvSpPr>
            <a:spLocks noGrp="1"/>
          </p:cNvSpPr>
          <p:nvPr>
            <p:ph type="dt" sz="quarter" idx="10"/>
          </p:nvPr>
        </p:nvSpPr>
        <p:spPr/>
        <p:txBody>
          <a:bodyPr/>
          <a:lstStyle/>
          <a:p>
            <a:pPr>
              <a:defRPr/>
            </a:pPr>
            <a:fld id="{4B11C127-AEEB-4134-892B-402C570C538A}" type="datetime1">
              <a:rPr lang="en-US" smtClean="0"/>
              <a:pPr>
                <a:defRPr/>
              </a:pPr>
              <a:t>3/14/2024</a:t>
            </a:fld>
            <a:endParaRPr lang="en-US"/>
          </a:p>
        </p:txBody>
      </p:sp>
      <p:sp>
        <p:nvSpPr>
          <p:cNvPr id="90117" name="Slide Number Placeholder 2"/>
          <p:cNvSpPr>
            <a:spLocks noGrp="1"/>
          </p:cNvSpPr>
          <p:nvPr>
            <p:ph type="sldNum" sz="quarter" idx="12"/>
          </p:nvPr>
        </p:nvSpPr>
        <p:spPr bwMode="auto">
          <a:noFill/>
          <a:ln>
            <a:miter lim="800000"/>
            <a:headEnd/>
            <a:tailEnd/>
          </a:ln>
        </p:spPr>
        <p:txBody>
          <a:bodyPr/>
          <a:lstStyle/>
          <a:p>
            <a:fld id="{95198782-AC88-4519-81FB-72DF7A1FDECE}" type="slidenum">
              <a:rPr lang="en-US" altLang="en-US" smtClean="0"/>
              <a:pPr/>
              <a:t>176</a:t>
            </a:fld>
            <a:endParaRPr lang="en-US" altLang="en-US"/>
          </a:p>
        </p:txBody>
      </p:sp>
    </p:spTree>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03"/>
          <p:cNvPicPr>
            <a:picLocks noChangeAspect="1" noChangeArrowheads="1"/>
          </p:cNvPicPr>
          <p:nvPr/>
        </p:nvPicPr>
        <p:blipFill>
          <a:blip r:embed="rId3">
            <a:clrChange>
              <a:clrFrom>
                <a:srgbClr val="FFFFFF"/>
              </a:clrFrom>
              <a:clrTo>
                <a:srgbClr val="FFFFFF">
                  <a:alpha val="0"/>
                </a:srgbClr>
              </a:clrTo>
            </a:clrChange>
            <a:lum contrast="18000"/>
          </a:blip>
          <a:srcRect/>
          <a:stretch>
            <a:fillRect/>
          </a:stretch>
        </p:blipFill>
        <p:spPr bwMode="auto">
          <a:xfrm>
            <a:off x="1820863" y="1730375"/>
            <a:ext cx="6858000" cy="4594225"/>
          </a:xfrm>
          <a:prstGeom prst="rect">
            <a:avLst/>
          </a:prstGeom>
          <a:noFill/>
          <a:ln w="9525">
            <a:noFill/>
            <a:miter lim="800000"/>
            <a:headEnd/>
            <a:tailEnd/>
          </a:ln>
        </p:spPr>
      </p:pic>
      <p:sp>
        <p:nvSpPr>
          <p:cNvPr id="174083" name="Rectangle 4"/>
          <p:cNvSpPr>
            <a:spLocks noGrp="1"/>
          </p:cNvSpPr>
          <p:nvPr>
            <p:ph type="title"/>
          </p:nvPr>
        </p:nvSpPr>
        <p:spPr/>
        <p:txBody>
          <a:bodyPr/>
          <a:lstStyle/>
          <a:p>
            <a:r>
              <a:rPr lang="en-US" altLang="en-US" b="1"/>
              <a:t>Parallel Transmission Example</a:t>
            </a:r>
          </a:p>
        </p:txBody>
      </p:sp>
      <p:sp>
        <p:nvSpPr>
          <p:cNvPr id="174084" name="Rectangle 5"/>
          <p:cNvSpPr>
            <a:spLocks noChangeArrowheads="1"/>
          </p:cNvSpPr>
          <p:nvPr/>
        </p:nvSpPr>
        <p:spPr bwMode="auto">
          <a:xfrm>
            <a:off x="657225" y="1377950"/>
            <a:ext cx="5305425" cy="915988"/>
          </a:xfrm>
          <a:prstGeom prst="rect">
            <a:avLst/>
          </a:prstGeom>
          <a:noFill/>
          <a:ln w="9525">
            <a:noFill/>
            <a:miter lim="800000"/>
            <a:headEnd/>
            <a:tailEnd/>
          </a:ln>
          <a:effectLst/>
        </p:spPr>
        <p:txBody>
          <a:bodyPr>
            <a:spAutoFit/>
          </a:bodyPr>
          <a:lstStyle/>
          <a:p>
            <a:pPr>
              <a:lnSpc>
                <a:spcPct val="90000"/>
              </a:lnSpc>
              <a:spcBef>
                <a:spcPct val="20000"/>
              </a:spcBef>
              <a:spcAft>
                <a:spcPct val="15000"/>
              </a:spcAft>
            </a:pPr>
            <a:r>
              <a:rPr lang="en-US" altLang="en-US" sz="2000" b="1">
                <a:solidFill>
                  <a:srgbClr val="16027C"/>
                </a:solidFill>
              </a:rPr>
              <a:t>Used for short distances (up to 6 meters) (since bits sent in parallel mode tend to spread out over long distances)</a:t>
            </a:r>
          </a:p>
        </p:txBody>
      </p:sp>
      <p:sp>
        <p:nvSpPr>
          <p:cNvPr id="174085" name="Rectangle 6"/>
          <p:cNvSpPr>
            <a:spLocks noChangeArrowheads="1"/>
          </p:cNvSpPr>
          <p:nvPr/>
        </p:nvSpPr>
        <p:spPr bwMode="auto">
          <a:xfrm>
            <a:off x="2832100" y="2774950"/>
            <a:ext cx="3243263" cy="396875"/>
          </a:xfrm>
          <a:prstGeom prst="rect">
            <a:avLst/>
          </a:prstGeom>
          <a:solidFill>
            <a:schemeClr val="bg1"/>
          </a:solidFill>
          <a:ln w="9525">
            <a:noFill/>
            <a:miter lim="800000"/>
            <a:headEnd/>
            <a:tailEnd/>
          </a:ln>
          <a:effectLst/>
        </p:spPr>
        <p:txBody>
          <a:bodyPr wrap="none">
            <a:spAutoFit/>
          </a:bodyPr>
          <a:lstStyle/>
          <a:p>
            <a:r>
              <a:rPr lang="en-US" altLang="en-US" sz="2000" b="1">
                <a:solidFill>
                  <a:srgbClr val="16027C"/>
                </a:solidFill>
              </a:rPr>
              <a:t>(8 separate copper wires)</a:t>
            </a:r>
          </a:p>
        </p:txBody>
      </p:sp>
      <p:sp>
        <p:nvSpPr>
          <p:cNvPr id="7" name="Date Placeholder 6"/>
          <p:cNvSpPr>
            <a:spLocks noGrp="1"/>
          </p:cNvSpPr>
          <p:nvPr>
            <p:ph type="dt" sz="half" idx="10"/>
          </p:nvPr>
        </p:nvSpPr>
        <p:spPr/>
        <p:txBody>
          <a:bodyPr/>
          <a:lstStyle/>
          <a:p>
            <a:pPr>
              <a:defRPr/>
            </a:pPr>
            <a:fld id="{9B608097-3289-4CD3-A505-9620D754A978}"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152C5BE4-7365-4006-912C-E16D50FF3AA0}" type="slidenum">
              <a:rPr lang="en-US" altLang="en-US" smtClean="0"/>
              <a:pPr/>
              <a:t>177</a:t>
            </a:fld>
            <a:endParaRPr lang="en-US" altLang="en-US"/>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49300" y="1600200"/>
            <a:ext cx="8001000" cy="4648200"/>
          </a:xfrm>
          <a:prstGeom prst="rect">
            <a:avLst/>
          </a:prstGeom>
          <a:noFill/>
          <a:ln w="9525">
            <a:noFill/>
            <a:miter lim="800000"/>
            <a:headEnd/>
            <a:tailEnd/>
          </a:ln>
        </p:spPr>
      </p:pic>
      <p:sp>
        <p:nvSpPr>
          <p:cNvPr id="176131" name="Rectangle 4"/>
          <p:cNvSpPr>
            <a:spLocks noGrp="1"/>
          </p:cNvSpPr>
          <p:nvPr>
            <p:ph type="title"/>
          </p:nvPr>
        </p:nvSpPr>
        <p:spPr/>
        <p:txBody>
          <a:bodyPr/>
          <a:lstStyle/>
          <a:p>
            <a:r>
              <a:rPr lang="en-US" altLang="en-US" b="1"/>
              <a:t>Serial Transmission Example</a:t>
            </a:r>
          </a:p>
        </p:txBody>
      </p:sp>
      <p:sp>
        <p:nvSpPr>
          <p:cNvPr id="176132" name="Rectangle 5"/>
          <p:cNvSpPr>
            <a:spLocks noChangeArrowheads="1"/>
          </p:cNvSpPr>
          <p:nvPr/>
        </p:nvSpPr>
        <p:spPr bwMode="auto">
          <a:xfrm>
            <a:off x="682625" y="1401763"/>
            <a:ext cx="5076825" cy="1006475"/>
          </a:xfrm>
          <a:prstGeom prst="rect">
            <a:avLst/>
          </a:prstGeom>
          <a:noFill/>
          <a:ln w="9525">
            <a:noFill/>
            <a:miter lim="800000"/>
            <a:headEnd/>
            <a:tailEnd/>
          </a:ln>
          <a:effectLst/>
        </p:spPr>
        <p:txBody>
          <a:bodyPr>
            <a:spAutoFit/>
          </a:bodyPr>
          <a:lstStyle/>
          <a:p>
            <a:pPr>
              <a:spcBef>
                <a:spcPct val="20000"/>
              </a:spcBef>
              <a:spcAft>
                <a:spcPct val="15000"/>
              </a:spcAft>
            </a:pPr>
            <a:r>
              <a:rPr lang="en-US" altLang="en-US" sz="2000" b="1">
                <a:solidFill>
                  <a:srgbClr val="16027C"/>
                </a:solidFill>
              </a:rPr>
              <a:t>Can be used over longer distances (since bits stay in the order they were sent)</a:t>
            </a:r>
          </a:p>
        </p:txBody>
      </p:sp>
      <p:sp>
        <p:nvSpPr>
          <p:cNvPr id="6" name="Date Placeholder 5"/>
          <p:cNvSpPr>
            <a:spLocks noGrp="1"/>
          </p:cNvSpPr>
          <p:nvPr>
            <p:ph type="dt" sz="half" idx="10"/>
          </p:nvPr>
        </p:nvSpPr>
        <p:spPr/>
        <p:txBody>
          <a:bodyPr/>
          <a:lstStyle/>
          <a:p>
            <a:pPr>
              <a:defRPr/>
            </a:pPr>
            <a:fld id="{699859D0-F758-4157-A31E-705E7242706F}"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152C5BE4-7365-4006-912C-E16D50FF3AA0}" type="slidenum">
              <a:rPr lang="en-US" altLang="en-US" smtClean="0"/>
              <a:pPr/>
              <a:t>178</a:t>
            </a:fld>
            <a:endParaRPr lang="en-US" altLang="en-US"/>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4.</a:t>
            </a:r>
            <a:fld id="{94E13F9F-27E0-4B42-B3D9-80A0C7FAE94F}" type="slidenum">
              <a:rPr lang="en-US" altLang="en-US" sz="1500" i="0" baseline="0" smtClean="0">
                <a:solidFill>
                  <a:srgbClr val="000000"/>
                </a:solidFill>
                <a:latin typeface="Arial" pitchFamily="34" charset="0"/>
              </a:rPr>
              <a:pPr algn="l"/>
              <a:t>179</a:t>
            </a:fld>
            <a:endParaRPr lang="en-US" altLang="en-US" sz="1500" i="0" baseline="0">
              <a:solidFill>
                <a:srgbClr val="000000"/>
              </a:solidFill>
              <a:latin typeface="Arial" pitchFamily="34" charset="0"/>
            </a:endParaRPr>
          </a:p>
        </p:txBody>
      </p:sp>
      <p:sp>
        <p:nvSpPr>
          <p:cNvPr id="146435"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46436"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91141" name="Text Box 4"/>
          <p:cNvSpPr txBox="1">
            <a:spLocks noChangeArrowheads="1"/>
          </p:cNvSpPr>
          <p:nvPr/>
        </p:nvSpPr>
        <p:spPr bwMode="auto">
          <a:xfrm>
            <a:off x="1371600" y="1428750"/>
            <a:ext cx="4699000" cy="415925"/>
          </a:xfrm>
          <a:prstGeom prst="rect">
            <a:avLst/>
          </a:prstGeom>
          <a:noFill/>
          <a:ln w="9525">
            <a:noFill/>
            <a:miter lim="800000"/>
            <a:headEnd/>
            <a:tailEnd/>
          </a:ln>
        </p:spPr>
        <p:txBody>
          <a:bodyPr wrap="none">
            <a:spAutoFit/>
          </a:bodyPr>
          <a:lstStyle/>
          <a:p>
            <a:pPr eaLnBrk="1" hangingPunct="1"/>
            <a:r>
              <a:rPr lang="en-US" altLang="en-US" sz="1800" baseline="0">
                <a:solidFill>
                  <a:srgbClr val="800080"/>
                </a:solidFill>
              </a:rPr>
              <a:t>Figure 4.31  </a:t>
            </a:r>
            <a:r>
              <a:rPr lang="en-US" altLang="en-US" sz="2100" baseline="0">
                <a:solidFill>
                  <a:srgbClr val="000000"/>
                </a:solidFill>
              </a:rPr>
              <a:t>Data transmission and modes</a:t>
            </a:r>
          </a:p>
        </p:txBody>
      </p:sp>
      <p:sp>
        <p:nvSpPr>
          <p:cNvPr id="146438"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91143" name="Picture 6"/>
          <p:cNvPicPr>
            <a:picLocks noChangeAspect="1" noChangeArrowheads="1"/>
          </p:cNvPicPr>
          <p:nvPr/>
        </p:nvPicPr>
        <p:blipFill>
          <a:blip r:embed="rId3"/>
          <a:srcRect/>
          <a:stretch>
            <a:fillRect/>
          </a:stretch>
        </p:blipFill>
        <p:spPr bwMode="auto">
          <a:xfrm>
            <a:off x="1408113" y="2390775"/>
            <a:ext cx="6307137" cy="229552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5AD685C-7ED3-4540-AFB9-3260D5636562}" type="datetime1">
              <a:rPr lang="en-US" smtClean="0"/>
              <a:pPr>
                <a:defRPr/>
              </a:pPr>
              <a:t>3/14/2024</a:t>
            </a:fld>
            <a:endParaRPr 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2"/>
          <a:srcRect/>
          <a:stretch>
            <a:fillRect/>
          </a:stretch>
        </p:blipFill>
        <p:spPr bwMode="auto">
          <a:xfrm>
            <a:off x="144463" y="1423988"/>
            <a:ext cx="4229100" cy="3200400"/>
          </a:xfrm>
          <a:prstGeom prst="rect">
            <a:avLst/>
          </a:prstGeom>
          <a:noFill/>
          <a:ln w="9525">
            <a:noFill/>
            <a:miter lim="800000"/>
            <a:headEnd/>
            <a:tailEnd/>
          </a:ln>
        </p:spPr>
      </p:pic>
      <p:pic>
        <p:nvPicPr>
          <p:cNvPr id="16387" name="Picture 4"/>
          <p:cNvPicPr>
            <a:picLocks noChangeAspect="1" noChangeArrowheads="1"/>
          </p:cNvPicPr>
          <p:nvPr/>
        </p:nvPicPr>
        <p:blipFill>
          <a:blip r:embed="rId3"/>
          <a:srcRect/>
          <a:stretch>
            <a:fillRect/>
          </a:stretch>
        </p:blipFill>
        <p:spPr bwMode="auto">
          <a:xfrm>
            <a:off x="4530725" y="2774950"/>
            <a:ext cx="4468813" cy="336867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360F4129-7933-4AB8-BFBA-2AD79DB52F31}"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18</a:t>
            </a:fld>
            <a:endParaRPr lang="en-US" altLang="en-US"/>
          </a:p>
        </p:txBody>
      </p:sp>
    </p:spTree>
  </p:cSld>
  <p:clrMapOvr>
    <a:masterClrMapping/>
  </p:clrMapOvr>
  <p:transition spd="med">
    <p:pull/>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4.</a:t>
            </a:r>
            <a:fld id="{BAE3C1A7-9106-4839-B601-A2B73532EBC3}" type="slidenum">
              <a:rPr lang="en-US" altLang="en-US" sz="1500" i="0" baseline="0" smtClean="0">
                <a:solidFill>
                  <a:srgbClr val="000000"/>
                </a:solidFill>
                <a:latin typeface="Arial" pitchFamily="34" charset="0"/>
              </a:rPr>
              <a:pPr algn="l"/>
              <a:t>180</a:t>
            </a:fld>
            <a:endParaRPr lang="en-US" altLang="en-US" sz="1500" i="0" baseline="0">
              <a:solidFill>
                <a:srgbClr val="000000"/>
              </a:solidFill>
              <a:latin typeface="Arial" pitchFamily="34" charset="0"/>
            </a:endParaRPr>
          </a:p>
        </p:txBody>
      </p:sp>
      <p:sp>
        <p:nvSpPr>
          <p:cNvPr id="148483"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48484"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92165" name="Text Box 4"/>
          <p:cNvSpPr txBox="1">
            <a:spLocks noChangeArrowheads="1"/>
          </p:cNvSpPr>
          <p:nvPr/>
        </p:nvSpPr>
        <p:spPr bwMode="auto">
          <a:xfrm>
            <a:off x="1371600" y="1428750"/>
            <a:ext cx="3787775" cy="415925"/>
          </a:xfrm>
          <a:prstGeom prst="rect">
            <a:avLst/>
          </a:prstGeom>
          <a:noFill/>
          <a:ln w="9525">
            <a:noFill/>
            <a:miter lim="800000"/>
            <a:headEnd/>
            <a:tailEnd/>
          </a:ln>
        </p:spPr>
        <p:txBody>
          <a:bodyPr wrap="none">
            <a:spAutoFit/>
          </a:bodyPr>
          <a:lstStyle/>
          <a:p>
            <a:pPr eaLnBrk="1" hangingPunct="1"/>
            <a:r>
              <a:rPr lang="en-US" altLang="en-US" sz="1800" baseline="0">
                <a:solidFill>
                  <a:srgbClr val="800080"/>
                </a:solidFill>
              </a:rPr>
              <a:t>Figure 4.32  </a:t>
            </a:r>
            <a:r>
              <a:rPr lang="en-US" altLang="en-US" sz="2100" baseline="0">
                <a:solidFill>
                  <a:srgbClr val="000000"/>
                </a:solidFill>
              </a:rPr>
              <a:t>Parallel transmission</a:t>
            </a:r>
          </a:p>
        </p:txBody>
      </p:sp>
      <p:sp>
        <p:nvSpPr>
          <p:cNvPr id="148486"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92167" name="Picture 6"/>
          <p:cNvPicPr>
            <a:picLocks noChangeAspect="1" noChangeArrowheads="1"/>
          </p:cNvPicPr>
          <p:nvPr/>
        </p:nvPicPr>
        <p:blipFill>
          <a:blip r:embed="rId3"/>
          <a:srcRect/>
          <a:stretch>
            <a:fillRect/>
          </a:stretch>
        </p:blipFill>
        <p:spPr bwMode="auto">
          <a:xfrm>
            <a:off x="1543050" y="1966913"/>
            <a:ext cx="5856288" cy="2079625"/>
          </a:xfrm>
          <a:prstGeom prst="rect">
            <a:avLst/>
          </a:prstGeom>
          <a:noFill/>
          <a:ln w="9525">
            <a:noFill/>
            <a:miter lim="800000"/>
            <a:headEnd/>
            <a:tailEnd/>
          </a:ln>
        </p:spPr>
      </p:pic>
      <p:sp>
        <p:nvSpPr>
          <p:cNvPr id="8" name="Rectangle: Rounded Corners 7"/>
          <p:cNvSpPr>
            <a:spLocks noChangeArrowheads="1"/>
          </p:cNvSpPr>
          <p:nvPr/>
        </p:nvSpPr>
        <p:spPr bwMode="auto">
          <a:xfrm>
            <a:off x="381000" y="4222750"/>
            <a:ext cx="8381999" cy="1873250"/>
          </a:xfrm>
          <a:prstGeom prst="roundRect">
            <a:avLst>
              <a:gd name="adj" fmla="val 16667"/>
            </a:avLst>
          </a:prstGeom>
          <a:solidFill>
            <a:schemeClr val="bg1"/>
          </a:solidFill>
          <a:ln w="9525" algn="ctr">
            <a:solidFill>
              <a:schemeClr val="bg1"/>
            </a:solidFill>
            <a:round/>
            <a:headEnd/>
            <a:tailEnd/>
          </a:ln>
        </p:spPr>
        <p:txBody>
          <a:bodyPr/>
          <a:lstStyle/>
          <a:p>
            <a:pPr eaLnBrk="1" hangingPunct="1"/>
            <a:r>
              <a:rPr lang="en-US" altLang="en-US" sz="2100" dirty="0">
                <a:solidFill>
                  <a:srgbClr val="000000"/>
                </a:solidFill>
              </a:rPr>
              <a:t>In parallel mode, multiple bits are sent with each clock tick.</a:t>
            </a:r>
          </a:p>
          <a:p>
            <a:pPr eaLnBrk="1" hangingPunct="1"/>
            <a:endParaRPr lang="en-US" altLang="en-US" sz="2100" dirty="0">
              <a:solidFill>
                <a:srgbClr val="000000"/>
              </a:solidFill>
            </a:endParaRPr>
          </a:p>
          <a:p>
            <a:pPr eaLnBrk="1" hangingPunct="1"/>
            <a:r>
              <a:rPr lang="en-US" altLang="en-US" sz="2100" b="1" dirty="0">
                <a:solidFill>
                  <a:srgbClr val="000000"/>
                </a:solidFill>
              </a:rPr>
              <a:t>Advantages: </a:t>
            </a:r>
            <a:r>
              <a:rPr lang="en-US" altLang="en-US" sz="2100" dirty="0">
                <a:solidFill>
                  <a:srgbClr val="000000"/>
                </a:solidFill>
              </a:rPr>
              <a:t>Speed up by a factor of n over serial transmission.</a:t>
            </a:r>
          </a:p>
          <a:p>
            <a:pPr eaLnBrk="1" hangingPunct="1"/>
            <a:r>
              <a:rPr lang="en-US" altLang="en-US" sz="2100" b="1" dirty="0">
                <a:solidFill>
                  <a:srgbClr val="000000"/>
                </a:solidFill>
              </a:rPr>
              <a:t>Disadvantages:</a:t>
            </a:r>
            <a:r>
              <a:rPr lang="en-US" altLang="en-US" sz="2100" dirty="0">
                <a:solidFill>
                  <a:srgbClr val="000000"/>
                </a:solidFill>
              </a:rPr>
              <a:t> Cost increased to transfer data over n communication lines.</a:t>
            </a:r>
          </a:p>
          <a:p>
            <a:pPr eaLnBrk="1" hangingPunct="1"/>
            <a:r>
              <a:rPr lang="en-US" altLang="en-US" sz="2100" b="1" dirty="0">
                <a:solidFill>
                  <a:srgbClr val="000000"/>
                </a:solidFill>
              </a:rPr>
              <a:t>Use: </a:t>
            </a:r>
            <a:r>
              <a:rPr lang="en-US" altLang="en-US" sz="2100" dirty="0">
                <a:solidFill>
                  <a:srgbClr val="000000"/>
                </a:solidFill>
              </a:rPr>
              <a:t>Short distances</a:t>
            </a:r>
          </a:p>
        </p:txBody>
      </p:sp>
      <p:sp>
        <p:nvSpPr>
          <p:cNvPr id="2" name="Date Placeholder 1"/>
          <p:cNvSpPr>
            <a:spLocks noGrp="1"/>
          </p:cNvSpPr>
          <p:nvPr>
            <p:ph type="dt" sz="quarter" idx="10"/>
          </p:nvPr>
        </p:nvSpPr>
        <p:spPr/>
        <p:txBody>
          <a:bodyPr/>
          <a:lstStyle/>
          <a:p>
            <a:pPr>
              <a:defRPr/>
            </a:pPr>
            <a:fld id="{0BA94625-D99C-4539-9A57-4FB7F950A4F5}" type="datetime1">
              <a:rPr lang="en-US" smtClean="0"/>
              <a:pPr>
                <a:defRPr/>
              </a:pPr>
              <a:t>3/14/2024</a:t>
            </a:fld>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4.</a:t>
            </a:r>
            <a:fld id="{8F4D9D72-7A01-4D1F-8429-CE57485A13E0}" type="slidenum">
              <a:rPr lang="en-US" altLang="en-US" sz="1500" i="0" baseline="0" smtClean="0">
                <a:solidFill>
                  <a:srgbClr val="000000"/>
                </a:solidFill>
                <a:latin typeface="Arial" pitchFamily="34" charset="0"/>
              </a:rPr>
              <a:pPr algn="l"/>
              <a:t>181</a:t>
            </a:fld>
            <a:endParaRPr lang="en-US" altLang="en-US" sz="1500" i="0" baseline="0">
              <a:solidFill>
                <a:srgbClr val="000000"/>
              </a:solidFill>
              <a:latin typeface="Arial" pitchFamily="34" charset="0"/>
            </a:endParaRPr>
          </a:p>
        </p:txBody>
      </p:sp>
      <p:sp>
        <p:nvSpPr>
          <p:cNvPr id="150531"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50532"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93189" name="Text Box 4"/>
          <p:cNvSpPr txBox="1">
            <a:spLocks noChangeArrowheads="1"/>
          </p:cNvSpPr>
          <p:nvPr/>
        </p:nvSpPr>
        <p:spPr bwMode="auto">
          <a:xfrm>
            <a:off x="1371600" y="1428750"/>
            <a:ext cx="3562350" cy="415925"/>
          </a:xfrm>
          <a:prstGeom prst="rect">
            <a:avLst/>
          </a:prstGeom>
          <a:noFill/>
          <a:ln w="9525">
            <a:noFill/>
            <a:miter lim="800000"/>
            <a:headEnd/>
            <a:tailEnd/>
          </a:ln>
        </p:spPr>
        <p:txBody>
          <a:bodyPr wrap="none">
            <a:spAutoFit/>
          </a:bodyPr>
          <a:lstStyle/>
          <a:p>
            <a:pPr eaLnBrk="1" hangingPunct="1"/>
            <a:r>
              <a:rPr lang="en-US" altLang="en-US" sz="1800" baseline="0">
                <a:solidFill>
                  <a:srgbClr val="800080"/>
                </a:solidFill>
              </a:rPr>
              <a:t>Figure 4.33  </a:t>
            </a:r>
            <a:r>
              <a:rPr lang="en-US" altLang="en-US" sz="2100" baseline="0">
                <a:solidFill>
                  <a:srgbClr val="000000"/>
                </a:solidFill>
              </a:rPr>
              <a:t>Serial transmission</a:t>
            </a:r>
          </a:p>
        </p:txBody>
      </p:sp>
      <p:sp>
        <p:nvSpPr>
          <p:cNvPr id="150534"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93191" name="Picture 6"/>
          <p:cNvPicPr>
            <a:picLocks noChangeAspect="1" noChangeArrowheads="1"/>
          </p:cNvPicPr>
          <p:nvPr/>
        </p:nvPicPr>
        <p:blipFill>
          <a:blip r:embed="rId3"/>
          <a:srcRect/>
          <a:stretch>
            <a:fillRect/>
          </a:stretch>
        </p:blipFill>
        <p:spPr bwMode="auto">
          <a:xfrm>
            <a:off x="1885950" y="2343150"/>
            <a:ext cx="4956175" cy="2546350"/>
          </a:xfrm>
          <a:prstGeom prst="rect">
            <a:avLst/>
          </a:prstGeom>
          <a:noFill/>
          <a:ln w="9525">
            <a:noFill/>
            <a:miter lim="800000"/>
            <a:headEnd/>
            <a:tailEnd/>
          </a:ln>
        </p:spPr>
      </p:pic>
      <p:sp>
        <p:nvSpPr>
          <p:cNvPr id="2" name="Rectangle 1"/>
          <p:cNvSpPr/>
          <p:nvPr/>
        </p:nvSpPr>
        <p:spPr>
          <a:xfrm>
            <a:off x="1279525" y="1885950"/>
            <a:ext cx="6321425" cy="300038"/>
          </a:xfrm>
          <a:prstGeom prst="rect">
            <a:avLst/>
          </a:prstGeom>
        </p:spPr>
        <p:txBody>
          <a:bodyPr>
            <a:spAutoFit/>
          </a:bodyPr>
          <a:lstStyle/>
          <a:p>
            <a:pPr eaLnBrk="1" fontAlgn="auto" hangingPunct="1">
              <a:spcBef>
                <a:spcPts val="0"/>
              </a:spcBef>
              <a:spcAft>
                <a:spcPts val="0"/>
              </a:spcAft>
              <a:defRPr/>
            </a:pPr>
            <a:r>
              <a:rPr lang="en-US" altLang="en-US" sz="1350" b="0" i="0" baseline="0" dirty="0">
                <a:solidFill>
                  <a:prstClr val="black"/>
                </a:solidFill>
                <a:effectLst>
                  <a:outerShdw blurRad="38100" dist="38100" dir="2700000" algn="tl">
                    <a:srgbClr val="C0C0C0"/>
                  </a:outerShdw>
                </a:effectLst>
                <a:latin typeface="Calibri"/>
              </a:rPr>
              <a:t>In serial mode, 1 bit is sent with each clock tick. </a:t>
            </a:r>
            <a:endParaRPr lang="en-IN" sz="1350" b="0" i="0" baseline="0" dirty="0">
              <a:solidFill>
                <a:prstClr val="black"/>
              </a:solidFill>
              <a:latin typeface="Calibri"/>
            </a:endParaRPr>
          </a:p>
        </p:txBody>
      </p:sp>
      <p:sp>
        <p:nvSpPr>
          <p:cNvPr id="3" name="Date Placeholder 2"/>
          <p:cNvSpPr>
            <a:spLocks noGrp="1"/>
          </p:cNvSpPr>
          <p:nvPr>
            <p:ph type="dt" sz="quarter" idx="10"/>
          </p:nvPr>
        </p:nvSpPr>
        <p:spPr/>
        <p:txBody>
          <a:bodyPr/>
          <a:lstStyle/>
          <a:p>
            <a:pPr>
              <a:defRPr/>
            </a:pPr>
            <a:fld id="{640DD453-813A-4470-A13B-E13CBFFAB96C}" type="datetime1">
              <a:rPr lang="en-US" smtClean="0"/>
              <a:pPr>
                <a:defRPr/>
              </a:pPr>
              <a:t>3/14/2024</a:t>
            </a:fld>
            <a:endParaRPr lang="en-US"/>
          </a:p>
        </p:txBody>
      </p:sp>
    </p:spTree>
  </p:cSld>
  <p:clrMapOvr>
    <a:masterClrMapping/>
  </p:clrMapOvr>
  <p:transition spd="slow">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4.</a:t>
            </a:r>
            <a:fld id="{0F5AF9C3-AF76-4941-B650-7DEDF2C715A6}" type="slidenum">
              <a:rPr lang="en-US" altLang="en-US" sz="1500" i="0" baseline="0" smtClean="0">
                <a:solidFill>
                  <a:srgbClr val="000000"/>
                </a:solidFill>
                <a:latin typeface="Arial" pitchFamily="34" charset="0"/>
              </a:rPr>
              <a:pPr algn="l"/>
              <a:t>182</a:t>
            </a:fld>
            <a:endParaRPr lang="en-US" altLang="en-US" sz="1500" i="0" baseline="0">
              <a:solidFill>
                <a:srgbClr val="000000"/>
              </a:solidFill>
              <a:latin typeface="Arial" pitchFamily="34" charset="0"/>
            </a:endParaRPr>
          </a:p>
        </p:txBody>
      </p:sp>
      <p:sp>
        <p:nvSpPr>
          <p:cNvPr id="152579"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52580"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94213" name="Text Box 4"/>
          <p:cNvSpPr txBox="1">
            <a:spLocks noChangeArrowheads="1"/>
          </p:cNvSpPr>
          <p:nvPr/>
        </p:nvSpPr>
        <p:spPr bwMode="auto">
          <a:xfrm>
            <a:off x="1371600" y="1428750"/>
            <a:ext cx="4502150" cy="415925"/>
          </a:xfrm>
          <a:prstGeom prst="rect">
            <a:avLst/>
          </a:prstGeom>
          <a:noFill/>
          <a:ln w="9525">
            <a:noFill/>
            <a:miter lim="800000"/>
            <a:headEnd/>
            <a:tailEnd/>
          </a:ln>
        </p:spPr>
        <p:txBody>
          <a:bodyPr wrap="none">
            <a:spAutoFit/>
          </a:bodyPr>
          <a:lstStyle/>
          <a:p>
            <a:pPr eaLnBrk="1" hangingPunct="1"/>
            <a:r>
              <a:rPr lang="en-US" altLang="en-US" sz="1800" baseline="0">
                <a:solidFill>
                  <a:srgbClr val="800080"/>
                </a:solidFill>
              </a:rPr>
              <a:t>Figure 4.34  </a:t>
            </a:r>
            <a:r>
              <a:rPr lang="en-US" altLang="en-US" sz="2100" baseline="0">
                <a:solidFill>
                  <a:srgbClr val="000000"/>
                </a:solidFill>
              </a:rPr>
              <a:t>Asynchronous transmission</a:t>
            </a:r>
          </a:p>
        </p:txBody>
      </p:sp>
      <p:sp>
        <p:nvSpPr>
          <p:cNvPr id="152582"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94215" name="Picture 6"/>
          <p:cNvPicPr>
            <a:picLocks noChangeAspect="1" noChangeArrowheads="1"/>
          </p:cNvPicPr>
          <p:nvPr/>
        </p:nvPicPr>
        <p:blipFill>
          <a:blip r:embed="rId3"/>
          <a:srcRect/>
          <a:stretch>
            <a:fillRect/>
          </a:stretch>
        </p:blipFill>
        <p:spPr bwMode="auto">
          <a:xfrm>
            <a:off x="1714500" y="3570288"/>
            <a:ext cx="5854700" cy="1743075"/>
          </a:xfrm>
          <a:prstGeom prst="rect">
            <a:avLst/>
          </a:prstGeom>
          <a:noFill/>
          <a:ln w="9525">
            <a:noFill/>
            <a:miter lim="800000"/>
            <a:headEnd/>
            <a:tailEnd/>
          </a:ln>
        </p:spPr>
      </p:pic>
      <p:sp>
        <p:nvSpPr>
          <p:cNvPr id="94216" name="Rectangle 1"/>
          <p:cNvSpPr>
            <a:spLocks noChangeArrowheads="1"/>
          </p:cNvSpPr>
          <p:nvPr/>
        </p:nvSpPr>
        <p:spPr bwMode="auto">
          <a:xfrm>
            <a:off x="1371600" y="1779588"/>
            <a:ext cx="6400800" cy="1754187"/>
          </a:xfrm>
          <a:prstGeom prst="rect">
            <a:avLst/>
          </a:prstGeom>
          <a:noFill/>
          <a:ln w="9525">
            <a:noFill/>
            <a:miter lim="800000"/>
            <a:headEnd/>
            <a:tailEnd/>
          </a:ln>
        </p:spPr>
        <p:txBody>
          <a:bodyPr>
            <a:spAutoFit/>
          </a:bodyPr>
          <a:lstStyle/>
          <a:p>
            <a:pPr eaLnBrk="1" hangingPunct="1"/>
            <a:endParaRPr lang="en-US" sz="1800" b="0" i="0" baseline="0">
              <a:solidFill>
                <a:srgbClr val="000000"/>
              </a:solidFill>
            </a:endParaRPr>
          </a:p>
          <a:p>
            <a:pPr eaLnBrk="1" hangingPunct="1"/>
            <a:r>
              <a:rPr lang="en-US" sz="1800" b="0" i="0" baseline="0">
                <a:solidFill>
                  <a:srgbClr val="000000"/>
                </a:solidFill>
              </a:rPr>
              <a:t>Use </a:t>
            </a:r>
            <a:r>
              <a:rPr lang="en-US" sz="1800" b="0" baseline="0">
                <a:solidFill>
                  <a:srgbClr val="000000"/>
                </a:solidFill>
              </a:rPr>
              <a:t>start bit </a:t>
            </a:r>
            <a:r>
              <a:rPr lang="en-US" sz="1800" b="0" i="0" baseline="0">
                <a:solidFill>
                  <a:srgbClr val="000000"/>
                </a:solidFill>
              </a:rPr>
              <a:t>(0) and </a:t>
            </a:r>
            <a:r>
              <a:rPr lang="en-US" sz="1800" b="0" baseline="0">
                <a:solidFill>
                  <a:srgbClr val="000000"/>
                </a:solidFill>
              </a:rPr>
              <a:t>stop bits </a:t>
            </a:r>
            <a:r>
              <a:rPr lang="en-US" sz="1800" b="0" i="0" baseline="0">
                <a:solidFill>
                  <a:srgbClr val="000000"/>
                </a:solidFill>
              </a:rPr>
              <a:t>(1s)</a:t>
            </a:r>
          </a:p>
          <a:p>
            <a:pPr eaLnBrk="1" hangingPunct="1"/>
            <a:r>
              <a:rPr lang="en-US" sz="1800" b="0" i="0" baseline="0">
                <a:solidFill>
                  <a:srgbClr val="000000"/>
                </a:solidFill>
              </a:rPr>
              <a:t>• A gap between two bytes: idle state or stop bits</a:t>
            </a:r>
          </a:p>
          <a:p>
            <a:pPr eaLnBrk="1" hangingPunct="1"/>
            <a:r>
              <a:rPr lang="en-US" sz="1800" b="0" i="0" baseline="0">
                <a:solidFill>
                  <a:srgbClr val="000000"/>
                </a:solidFill>
              </a:rPr>
              <a:t>• It means asynchronous at byte level</a:t>
            </a:r>
          </a:p>
          <a:p>
            <a:pPr eaLnBrk="1" hangingPunct="1"/>
            <a:r>
              <a:rPr lang="en-US" sz="1800" b="0" i="0" baseline="0">
                <a:solidFill>
                  <a:srgbClr val="000000"/>
                </a:solidFill>
              </a:rPr>
              <a:t>• Must still be synchronized at bit level</a:t>
            </a:r>
          </a:p>
          <a:p>
            <a:pPr eaLnBrk="1" hangingPunct="1"/>
            <a:r>
              <a:rPr lang="en-US" sz="1800" b="0" i="0" baseline="0">
                <a:solidFill>
                  <a:srgbClr val="000000"/>
                </a:solidFill>
              </a:rPr>
              <a:t>• Good for low-speed communications (terminal)</a:t>
            </a:r>
            <a:endParaRPr lang="en-IN" sz="1800">
              <a:solidFill>
                <a:srgbClr val="000000"/>
              </a:solidFill>
            </a:endParaRPr>
          </a:p>
        </p:txBody>
      </p:sp>
      <p:sp>
        <p:nvSpPr>
          <p:cNvPr id="2" name="Date Placeholder 1"/>
          <p:cNvSpPr>
            <a:spLocks noGrp="1"/>
          </p:cNvSpPr>
          <p:nvPr>
            <p:ph type="dt" sz="quarter" idx="10"/>
          </p:nvPr>
        </p:nvSpPr>
        <p:spPr/>
        <p:txBody>
          <a:bodyPr/>
          <a:lstStyle/>
          <a:p>
            <a:pPr>
              <a:defRPr/>
            </a:pPr>
            <a:fld id="{D8255BA9-58AA-4194-A18D-7C5800487323}" type="datetime1">
              <a:rPr lang="en-US" smtClean="0"/>
              <a:pPr>
                <a:defRPr/>
              </a:pPr>
              <a:t>3/14/2024</a:t>
            </a:fld>
            <a:endParaRPr lang="en-US"/>
          </a:p>
        </p:txBody>
      </p:sp>
    </p:spTree>
  </p:cSld>
  <p:clrMapOvr>
    <a:masterClrMapping/>
  </p:clrMapOvr>
  <p:transition spd="slow">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4.</a:t>
            </a:r>
            <a:fld id="{103CADA5-CD62-47C0-82C4-FB7A6983F655}" type="slidenum">
              <a:rPr lang="en-US" altLang="en-US" sz="1500" i="0" baseline="0" smtClean="0">
                <a:solidFill>
                  <a:srgbClr val="000000"/>
                </a:solidFill>
                <a:latin typeface="Arial" pitchFamily="34" charset="0"/>
              </a:rPr>
              <a:pPr algn="l"/>
              <a:t>183</a:t>
            </a:fld>
            <a:endParaRPr lang="en-US" altLang="en-US" sz="1500" i="0" baseline="0">
              <a:solidFill>
                <a:srgbClr val="000000"/>
              </a:solidFill>
              <a:latin typeface="Arial" pitchFamily="34" charset="0"/>
            </a:endParaRPr>
          </a:p>
        </p:txBody>
      </p:sp>
      <p:sp>
        <p:nvSpPr>
          <p:cNvPr id="95235" name="Rectangle 2"/>
          <p:cNvSpPr>
            <a:spLocks noChangeArrowheads="1"/>
          </p:cNvSpPr>
          <p:nvPr/>
        </p:nvSpPr>
        <p:spPr bwMode="ltGray">
          <a:xfrm>
            <a:off x="1417638" y="938213"/>
            <a:ext cx="328612" cy="355600"/>
          </a:xfrm>
          <a:prstGeom prst="rect">
            <a:avLst/>
          </a:prstGeom>
          <a:solidFill>
            <a:schemeClr val="accent2"/>
          </a:soli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36" name="Rectangle 3"/>
          <p:cNvSpPr>
            <a:spLocks noChangeArrowheads="1"/>
          </p:cNvSpPr>
          <p:nvPr/>
        </p:nvSpPr>
        <p:spPr bwMode="ltGray">
          <a:xfrm>
            <a:off x="1704975" y="938213"/>
            <a:ext cx="246063" cy="355600"/>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37" name="Rectangle 4"/>
          <p:cNvSpPr>
            <a:spLocks noChangeArrowheads="1"/>
          </p:cNvSpPr>
          <p:nvPr/>
        </p:nvSpPr>
        <p:spPr bwMode="ltGray">
          <a:xfrm>
            <a:off x="1511300" y="1255713"/>
            <a:ext cx="315913" cy="355600"/>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38" name="Rectangle 5"/>
          <p:cNvSpPr>
            <a:spLocks noChangeArrowheads="1"/>
          </p:cNvSpPr>
          <p:nvPr/>
        </p:nvSpPr>
        <p:spPr bwMode="ltGray">
          <a:xfrm>
            <a:off x="1789113" y="1255713"/>
            <a:ext cx="276225" cy="35560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39" name="Rectangle 6"/>
          <p:cNvSpPr>
            <a:spLocks noChangeArrowheads="1"/>
          </p:cNvSpPr>
          <p:nvPr/>
        </p:nvSpPr>
        <p:spPr bwMode="ltGray">
          <a:xfrm>
            <a:off x="1200150" y="1200150"/>
            <a:ext cx="420688" cy="317500"/>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40" name="Rectangle 7"/>
          <p:cNvSpPr>
            <a:spLocks noChangeArrowheads="1"/>
          </p:cNvSpPr>
          <p:nvPr/>
        </p:nvSpPr>
        <p:spPr bwMode="gray">
          <a:xfrm>
            <a:off x="1676400" y="857250"/>
            <a:ext cx="23813" cy="788988"/>
          </a:xfrm>
          <a:prstGeom prst="rect">
            <a:avLst/>
          </a:prstGeom>
          <a:solidFill>
            <a:schemeClr val="bg2"/>
          </a:soli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95241" name="Rectangle 8"/>
          <p:cNvSpPr>
            <a:spLocks noChangeArrowheads="1"/>
          </p:cNvSpPr>
          <p:nvPr/>
        </p:nvSpPr>
        <p:spPr bwMode="gray">
          <a:xfrm>
            <a:off x="1474788" y="1257300"/>
            <a:ext cx="6170612" cy="23813"/>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1800" baseline="0">
              <a:solidFill>
                <a:srgbClr val="000000"/>
              </a:solidFill>
              <a:latin typeface="Tahoma" pitchFamily="34" charset="0"/>
            </a:endParaRPr>
          </a:p>
        </p:txBody>
      </p:sp>
      <p:sp>
        <p:nvSpPr>
          <p:cNvPr id="154634" name="Line 9"/>
          <p:cNvSpPr>
            <a:spLocks noChangeShapeType="1"/>
          </p:cNvSpPr>
          <p:nvPr/>
        </p:nvSpPr>
        <p:spPr bwMode="auto">
          <a:xfrm>
            <a:off x="1511300" y="2286000"/>
            <a:ext cx="6115050" cy="0"/>
          </a:xfrm>
          <a:prstGeom prst="line">
            <a:avLst/>
          </a:prstGeom>
          <a:noFill/>
          <a:ln w="76200">
            <a:solidFill>
              <a:srgbClr val="009900"/>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54635" name="Line 10"/>
          <p:cNvSpPr>
            <a:spLocks noChangeShapeType="1"/>
          </p:cNvSpPr>
          <p:nvPr/>
        </p:nvSpPr>
        <p:spPr bwMode="auto">
          <a:xfrm>
            <a:off x="1522413" y="4057650"/>
            <a:ext cx="6115050" cy="0"/>
          </a:xfrm>
          <a:prstGeom prst="line">
            <a:avLst/>
          </a:prstGeom>
          <a:noFill/>
          <a:ln w="76200">
            <a:solidFill>
              <a:srgbClr val="009900"/>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95244" name="Picture 1"/>
          <p:cNvPicPr>
            <a:picLocks noChangeAspect="1"/>
          </p:cNvPicPr>
          <p:nvPr/>
        </p:nvPicPr>
        <p:blipFill>
          <a:blip r:embed="rId3"/>
          <a:srcRect/>
          <a:stretch>
            <a:fillRect/>
          </a:stretch>
        </p:blipFill>
        <p:spPr bwMode="auto">
          <a:xfrm>
            <a:off x="1474788" y="4225925"/>
            <a:ext cx="6313487" cy="1431925"/>
          </a:xfrm>
          <a:prstGeom prst="rect">
            <a:avLst/>
          </a:prstGeom>
          <a:noFill/>
          <a:ln w="9525">
            <a:noFill/>
            <a:miter lim="800000"/>
            <a:headEnd/>
            <a:tailEnd/>
          </a:ln>
        </p:spPr>
      </p:pic>
      <p:sp>
        <p:nvSpPr>
          <p:cNvPr id="95245" name="Rectangle 1"/>
          <p:cNvSpPr>
            <a:spLocks noChangeArrowheads="1"/>
          </p:cNvSpPr>
          <p:nvPr/>
        </p:nvSpPr>
        <p:spPr bwMode="auto">
          <a:xfrm>
            <a:off x="1660525" y="2282825"/>
            <a:ext cx="5961063" cy="1708150"/>
          </a:xfrm>
          <a:prstGeom prst="rect">
            <a:avLst/>
          </a:prstGeom>
          <a:noFill/>
          <a:ln w="9525">
            <a:noFill/>
            <a:miter lim="800000"/>
            <a:headEnd/>
            <a:tailEnd/>
          </a:ln>
        </p:spPr>
        <p:txBody>
          <a:bodyPr>
            <a:spAutoFit/>
          </a:bodyPr>
          <a:lstStyle/>
          <a:p>
            <a:pPr eaLnBrk="1" hangingPunct="1"/>
            <a:r>
              <a:rPr lang="en-US" sz="2100" b="0" i="0" baseline="0">
                <a:solidFill>
                  <a:srgbClr val="000000"/>
                </a:solidFill>
              </a:rPr>
              <a:t>Bit stream is combined into “frames”</a:t>
            </a:r>
          </a:p>
          <a:p>
            <a:pPr eaLnBrk="1" hangingPunct="1"/>
            <a:r>
              <a:rPr lang="en-US" sz="2100" b="0" i="0" baseline="0">
                <a:solidFill>
                  <a:srgbClr val="000000"/>
                </a:solidFill>
              </a:rPr>
              <a:t>• Special sequence of 1/0 between frames: No gap</a:t>
            </a:r>
          </a:p>
          <a:p>
            <a:pPr eaLnBrk="1" hangingPunct="1"/>
            <a:r>
              <a:rPr lang="en-US" sz="2100" b="0" i="0" baseline="0">
                <a:solidFill>
                  <a:srgbClr val="000000"/>
                </a:solidFill>
              </a:rPr>
              <a:t>• Timing is important in midstream</a:t>
            </a:r>
          </a:p>
          <a:p>
            <a:pPr eaLnBrk="1" hangingPunct="1"/>
            <a:r>
              <a:rPr lang="en-US" sz="2100" b="0" i="0" baseline="0">
                <a:solidFill>
                  <a:srgbClr val="000000"/>
                </a:solidFill>
              </a:rPr>
              <a:t>• Byte synchronization in the data link layer</a:t>
            </a:r>
          </a:p>
          <a:p>
            <a:pPr eaLnBrk="1" hangingPunct="1"/>
            <a:r>
              <a:rPr lang="en-IN" sz="2100" b="0" i="0" baseline="0">
                <a:solidFill>
                  <a:srgbClr val="000000"/>
                </a:solidFill>
              </a:rPr>
              <a:t>• Advantage: speed </a:t>
            </a:r>
            <a:r>
              <a:rPr lang="en-IN" sz="2100" b="0" i="0" baseline="0">
                <a:solidFill>
                  <a:srgbClr val="000000"/>
                </a:solidFill>
                <a:latin typeface="SymbolMT"/>
              </a:rPr>
              <a:t>⇒ </a:t>
            </a:r>
            <a:r>
              <a:rPr lang="en-IN" sz="2100" b="0" i="0" baseline="0">
                <a:solidFill>
                  <a:srgbClr val="000000"/>
                </a:solidFill>
              </a:rPr>
              <a:t>high-speed transmission</a:t>
            </a:r>
            <a:endParaRPr lang="en-IN" sz="2100">
              <a:solidFill>
                <a:srgbClr val="000000"/>
              </a:solidFill>
            </a:endParaRPr>
          </a:p>
        </p:txBody>
      </p:sp>
      <p:sp>
        <p:nvSpPr>
          <p:cNvPr id="95246" name="Rectangle 3"/>
          <p:cNvSpPr>
            <a:spLocks noChangeArrowheads="1"/>
          </p:cNvSpPr>
          <p:nvPr/>
        </p:nvSpPr>
        <p:spPr bwMode="auto">
          <a:xfrm>
            <a:off x="1789113" y="1543050"/>
            <a:ext cx="4954587" cy="415925"/>
          </a:xfrm>
          <a:prstGeom prst="rect">
            <a:avLst/>
          </a:prstGeom>
          <a:noFill/>
          <a:ln w="9525">
            <a:noFill/>
            <a:miter lim="800000"/>
            <a:headEnd/>
            <a:tailEnd/>
          </a:ln>
        </p:spPr>
        <p:txBody>
          <a:bodyPr>
            <a:spAutoFit/>
          </a:bodyPr>
          <a:lstStyle/>
          <a:p>
            <a:pPr eaLnBrk="1" hangingPunct="1"/>
            <a:r>
              <a:rPr lang="en-US" altLang="en-US" sz="1800" baseline="0">
                <a:solidFill>
                  <a:srgbClr val="800080"/>
                </a:solidFill>
              </a:rPr>
              <a:t>Figure 4.35  </a:t>
            </a:r>
            <a:r>
              <a:rPr lang="en-US" altLang="en-US" sz="2100" baseline="0">
                <a:solidFill>
                  <a:srgbClr val="000000"/>
                </a:solidFill>
              </a:rPr>
              <a:t>Synchronous transmission</a:t>
            </a:r>
          </a:p>
        </p:txBody>
      </p:sp>
      <p:sp>
        <p:nvSpPr>
          <p:cNvPr id="2" name="Date Placeholder 1"/>
          <p:cNvSpPr>
            <a:spLocks noGrp="1"/>
          </p:cNvSpPr>
          <p:nvPr>
            <p:ph type="dt" sz="quarter" idx="10"/>
          </p:nvPr>
        </p:nvSpPr>
        <p:spPr/>
        <p:txBody>
          <a:bodyPr/>
          <a:lstStyle/>
          <a:p>
            <a:pPr>
              <a:defRPr/>
            </a:pPr>
            <a:fld id="{71A8683F-FF65-4992-9003-3C8AFE90EE14}" type="datetime1">
              <a:rPr lang="en-US" smtClean="0"/>
              <a:pPr>
                <a:defRPr/>
              </a:pPr>
              <a:t>3/14/2024</a:t>
            </a:fld>
            <a:endParaRPr lang="en-US"/>
          </a:p>
        </p:txBody>
      </p:sp>
    </p:spTree>
  </p:cSld>
  <p:clrMapOvr>
    <a:masterClrMapping/>
  </p:clrMapOvr>
  <p:transition spd="slow">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AD7EEE3A-9FEA-4254-A3B8-6C687FF45DF0}" type="datetime1">
              <a:rPr lang="en-US" smtClean="0"/>
              <a:pPr>
                <a:defRPr/>
              </a:pPr>
              <a:t>3/14/2024</a:t>
            </a:fld>
            <a:endParaRPr lang="en-US"/>
          </a:p>
        </p:txBody>
      </p:sp>
      <p:sp>
        <p:nvSpPr>
          <p:cNvPr id="96259" name="Slide Number Placeholder 3"/>
          <p:cNvSpPr>
            <a:spLocks noGrp="1"/>
          </p:cNvSpPr>
          <p:nvPr>
            <p:ph type="sldNum" sz="quarter" idx="12"/>
          </p:nvPr>
        </p:nvSpPr>
        <p:spPr bwMode="auto">
          <a:noFill/>
          <a:ln>
            <a:miter lim="800000"/>
            <a:headEnd/>
            <a:tailEnd/>
          </a:ln>
        </p:spPr>
        <p:txBody>
          <a:bodyPr/>
          <a:lstStyle/>
          <a:p>
            <a:fld id="{F81D327F-0B5A-47C4-974C-5DF544281D7D}" type="slidenum">
              <a:rPr lang="en-US" altLang="en-US" smtClean="0"/>
              <a:pPr/>
              <a:t>184</a:t>
            </a:fld>
            <a:endParaRPr lang="en-US" altLang="en-US"/>
          </a:p>
        </p:txBody>
      </p:sp>
      <p:sp>
        <p:nvSpPr>
          <p:cNvPr id="5" name="TextBox 4"/>
          <p:cNvSpPr txBox="1"/>
          <p:nvPr/>
        </p:nvSpPr>
        <p:spPr>
          <a:xfrm>
            <a:off x="192088" y="1377950"/>
            <a:ext cx="8759825" cy="3416300"/>
          </a:xfrm>
          <a:prstGeom prst="rect">
            <a:avLst/>
          </a:prstGeom>
          <a:noFill/>
        </p:spPr>
        <p:txBody>
          <a:bodyPr>
            <a:spAutoFit/>
          </a:bodyPr>
          <a:lstStyle/>
          <a:p>
            <a:pPr algn="ctr" eaLnBrk="1" fontAlgn="auto" hangingPunct="1">
              <a:spcBef>
                <a:spcPts val="0"/>
              </a:spcBef>
              <a:spcAft>
                <a:spcPts val="0"/>
              </a:spcAft>
              <a:defRPr/>
            </a:pPr>
            <a:r>
              <a:rPr lang="en-IN" sz="2400" b="0" i="0" baseline="0" dirty="0">
                <a:solidFill>
                  <a:prstClr val="black"/>
                </a:solidFill>
                <a:latin typeface="Calibri"/>
              </a:rPr>
              <a:t>ISOCHRONOUS TRANSMISSION</a:t>
            </a:r>
          </a:p>
          <a:p>
            <a:pPr algn="ctr" eaLnBrk="1" fontAlgn="auto" hangingPunct="1">
              <a:spcBef>
                <a:spcPts val="0"/>
              </a:spcBef>
              <a:spcAft>
                <a:spcPts val="0"/>
              </a:spcAft>
              <a:defRPr/>
            </a:pPr>
            <a:endParaRPr lang="en-IN" sz="2400" b="0" i="0" baseline="0" dirty="0">
              <a:solidFill>
                <a:prstClr val="black"/>
              </a:solidFill>
              <a:latin typeface="Calibri"/>
            </a:endParaRPr>
          </a:p>
          <a:p>
            <a:pPr marL="342900" indent="-342900" algn="just" eaLnBrk="1" fontAlgn="auto" hangingPunct="1">
              <a:spcBef>
                <a:spcPts val="0"/>
              </a:spcBef>
              <a:spcAft>
                <a:spcPts val="0"/>
              </a:spcAft>
              <a:buFont typeface="Arial" panose="020B0604020202020204" pitchFamily="34" charset="0"/>
              <a:buChar char="•"/>
              <a:defRPr/>
            </a:pPr>
            <a:r>
              <a:rPr lang="en-US" sz="2100" b="0" i="0" baseline="0" dirty="0">
                <a:solidFill>
                  <a:prstClr val="black"/>
                </a:solidFill>
                <a:latin typeface="Calibri"/>
              </a:rPr>
              <a:t>An isochronous data transfer system combines the features of an asynchronous and synchronous data transfer system. </a:t>
            </a:r>
          </a:p>
          <a:p>
            <a:pPr marL="342900" indent="-342900" algn="just" eaLnBrk="1" fontAlgn="auto" hangingPunct="1">
              <a:spcBef>
                <a:spcPts val="0"/>
              </a:spcBef>
              <a:spcAft>
                <a:spcPts val="0"/>
              </a:spcAft>
              <a:buFont typeface="Arial" panose="020B0604020202020204" pitchFamily="34" charset="0"/>
              <a:buChar char="•"/>
              <a:defRPr/>
            </a:pPr>
            <a:r>
              <a:rPr lang="en-US" sz="2100" b="0" i="0" baseline="0" dirty="0">
                <a:solidFill>
                  <a:prstClr val="black"/>
                </a:solidFill>
                <a:latin typeface="Calibri"/>
              </a:rPr>
              <a:t>An isochronous data transfer system sends blocks of data asynchronously.</a:t>
            </a:r>
          </a:p>
          <a:p>
            <a:pPr marL="342900" indent="-342900" algn="just" eaLnBrk="1" fontAlgn="auto" hangingPunct="1">
              <a:spcBef>
                <a:spcPts val="0"/>
              </a:spcBef>
              <a:spcAft>
                <a:spcPts val="0"/>
              </a:spcAft>
              <a:buFont typeface="Arial" panose="020B0604020202020204" pitchFamily="34" charset="0"/>
              <a:buChar char="•"/>
              <a:defRPr/>
            </a:pPr>
            <a:r>
              <a:rPr lang="en-US" sz="2100" b="0" i="0" baseline="0" dirty="0">
                <a:solidFill>
                  <a:prstClr val="black"/>
                </a:solidFill>
                <a:latin typeface="Calibri"/>
              </a:rPr>
              <a:t>Each transmission begins with a start packet. Once the start packet is transmitted, the data must be delivered with a guaranteed bandwidth.</a:t>
            </a:r>
          </a:p>
          <a:p>
            <a:pPr marL="342900" indent="-342900" algn="just" eaLnBrk="1" fontAlgn="auto" hangingPunct="1">
              <a:spcBef>
                <a:spcPts val="0"/>
              </a:spcBef>
              <a:spcAft>
                <a:spcPts val="0"/>
              </a:spcAft>
              <a:buFont typeface="Arial" panose="020B0604020202020204" pitchFamily="34" charset="0"/>
              <a:buChar char="•"/>
              <a:defRPr/>
            </a:pPr>
            <a:r>
              <a:rPr lang="en-US" sz="2100" b="0" i="0" baseline="0" dirty="0">
                <a:solidFill>
                  <a:prstClr val="black"/>
                </a:solidFill>
                <a:latin typeface="Calibri"/>
              </a:rPr>
              <a:t>Isochronous data transfer is commonly used for where data must be delivered within certain time constraints, like streaming video.</a:t>
            </a:r>
          </a:p>
          <a:p>
            <a:pPr marL="342900" indent="-342900" algn="just" eaLnBrk="1" fontAlgn="auto" hangingPunct="1">
              <a:spcBef>
                <a:spcPts val="0"/>
              </a:spcBef>
              <a:spcAft>
                <a:spcPts val="0"/>
              </a:spcAft>
              <a:buFont typeface="Arial" panose="020B0604020202020204" pitchFamily="34" charset="0"/>
              <a:buChar char="•"/>
              <a:defRPr/>
            </a:pPr>
            <a:r>
              <a:rPr lang="en-US" sz="2100" b="0" i="0" baseline="0" dirty="0">
                <a:solidFill>
                  <a:prstClr val="black"/>
                </a:solidFill>
                <a:latin typeface="Calibri"/>
              </a:rPr>
              <a:t>Isochronous systems do not have an error detection mechanism.</a:t>
            </a:r>
            <a:endParaRPr lang="en-IN" sz="1350" b="0" i="0" baseline="0" dirty="0">
              <a:solidFill>
                <a:prstClr val="black"/>
              </a:solidFill>
              <a:latin typeface="Calibri"/>
            </a:endParaRPr>
          </a:p>
        </p:txBody>
      </p:sp>
    </p:spTree>
  </p:cSld>
  <p:clrMapOvr>
    <a:masterClrMapping/>
  </p:clrMapOvr>
  <p:transition spd="slow">
    <p:wip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4"/>
          <p:cNvSpPr>
            <a:spLocks noGrp="1"/>
          </p:cNvSpPr>
          <p:nvPr>
            <p:ph type="title"/>
          </p:nvPr>
        </p:nvSpPr>
        <p:spPr/>
        <p:txBody>
          <a:bodyPr/>
          <a:lstStyle/>
          <a:p>
            <a:r>
              <a:rPr lang="en-US" altLang="en-US" b="1">
                <a:solidFill>
                  <a:srgbClr val="0000FF"/>
                </a:solidFill>
              </a:rPr>
              <a:t>Types of  Data Transmitted</a:t>
            </a:r>
          </a:p>
        </p:txBody>
      </p:sp>
      <p:sp>
        <p:nvSpPr>
          <p:cNvPr id="216069" name="Rectangle 5"/>
          <p:cNvSpPr>
            <a:spLocks noGrp="1" noChangeArrowheads="1"/>
          </p:cNvSpPr>
          <p:nvPr>
            <p:ph type="body" idx="1"/>
          </p:nvPr>
        </p:nvSpPr>
        <p:spPr>
          <a:xfrm>
            <a:off x="550863" y="1374775"/>
            <a:ext cx="8229600" cy="4525963"/>
          </a:xfrm>
        </p:spPr>
        <p:txBody>
          <a:bodyPr/>
          <a:lstStyle/>
          <a:p>
            <a:pPr>
              <a:defRPr/>
            </a:pPr>
            <a:r>
              <a:rPr lang="en-US" altLang="en-US" b="1" dirty="0"/>
              <a:t>Analog data</a:t>
            </a:r>
          </a:p>
          <a:p>
            <a:pPr lvl="1">
              <a:defRPr/>
            </a:pPr>
            <a:r>
              <a:rPr lang="en-US" altLang="en-US" dirty="0"/>
              <a:t>Produced by telephones</a:t>
            </a:r>
          </a:p>
          <a:p>
            <a:pPr lvl="1">
              <a:defRPr/>
            </a:pPr>
            <a:r>
              <a:rPr lang="en-US" altLang="en-US" dirty="0"/>
              <a:t>Sound waves, which vary continuously over time </a:t>
            </a:r>
          </a:p>
          <a:p>
            <a:pPr lvl="1">
              <a:defRPr/>
            </a:pPr>
            <a:r>
              <a:rPr lang="en-US" altLang="en-US" dirty="0"/>
              <a:t>Can take on any value in a wide range of possibilities</a:t>
            </a:r>
          </a:p>
          <a:p>
            <a:pPr marL="457200" lvl="1" indent="0">
              <a:buFont typeface="Arial" pitchFamily="34" charset="0"/>
              <a:buNone/>
              <a:defRPr/>
            </a:pPr>
            <a:endParaRPr lang="en-US" altLang="en-US" dirty="0"/>
          </a:p>
          <a:p>
            <a:pPr>
              <a:defRPr/>
            </a:pPr>
            <a:r>
              <a:rPr lang="en-US" altLang="en-US" b="1" dirty="0"/>
              <a:t>Digital data</a:t>
            </a:r>
          </a:p>
          <a:p>
            <a:pPr lvl="1">
              <a:defRPr/>
            </a:pPr>
            <a:r>
              <a:rPr lang="en-US" altLang="en-US" dirty="0"/>
              <a:t>Produced by computers, in binary form, represented as a series of ones and zeros </a:t>
            </a:r>
          </a:p>
          <a:p>
            <a:pPr lvl="1">
              <a:defRPr/>
            </a:pPr>
            <a:r>
              <a:rPr lang="en-US" altLang="en-US" dirty="0"/>
              <a:t>Can take on only 0 ad 1</a:t>
            </a:r>
          </a:p>
        </p:txBody>
      </p:sp>
      <p:sp>
        <p:nvSpPr>
          <p:cNvPr id="161796" name="Line 6"/>
          <p:cNvSpPr>
            <a:spLocks noChangeShapeType="1"/>
          </p:cNvSpPr>
          <p:nvPr/>
        </p:nvSpPr>
        <p:spPr bwMode="auto">
          <a:xfrm>
            <a:off x="6096000" y="1627188"/>
            <a:ext cx="0" cy="735012"/>
          </a:xfrm>
          <a:prstGeom prst="line">
            <a:avLst/>
          </a:prstGeom>
          <a:noFill/>
          <a:ln w="28575">
            <a:solidFill>
              <a:srgbClr val="00008C"/>
            </a:solidFill>
            <a:round/>
            <a:headEnd/>
            <a:tailEnd/>
          </a:ln>
          <a:effectLst/>
        </p:spPr>
        <p:txBody>
          <a:bodyPr/>
          <a:lstStyle/>
          <a:p>
            <a:endParaRPr lang="en-US"/>
          </a:p>
        </p:txBody>
      </p:sp>
      <p:sp>
        <p:nvSpPr>
          <p:cNvPr id="161797" name="Line 7"/>
          <p:cNvSpPr>
            <a:spLocks noChangeShapeType="1"/>
          </p:cNvSpPr>
          <p:nvPr/>
        </p:nvSpPr>
        <p:spPr bwMode="auto">
          <a:xfrm>
            <a:off x="6096000" y="2001838"/>
            <a:ext cx="2230438" cy="0"/>
          </a:xfrm>
          <a:prstGeom prst="line">
            <a:avLst/>
          </a:prstGeom>
          <a:noFill/>
          <a:ln w="28575">
            <a:solidFill>
              <a:srgbClr val="00008C"/>
            </a:solidFill>
            <a:round/>
            <a:headEnd/>
            <a:tailEnd/>
          </a:ln>
          <a:effectLst/>
        </p:spPr>
        <p:txBody>
          <a:bodyPr/>
          <a:lstStyle/>
          <a:p>
            <a:endParaRPr lang="en-US"/>
          </a:p>
        </p:txBody>
      </p:sp>
      <p:sp>
        <p:nvSpPr>
          <p:cNvPr id="161798" name="Freeform 8"/>
          <p:cNvSpPr>
            <a:spLocks/>
          </p:cNvSpPr>
          <p:nvPr/>
        </p:nvSpPr>
        <p:spPr bwMode="auto">
          <a:xfrm>
            <a:off x="6248400" y="1735138"/>
            <a:ext cx="1579563" cy="238125"/>
          </a:xfrm>
          <a:custGeom>
            <a:avLst/>
            <a:gdLst>
              <a:gd name="T0" fmla="*/ 0 w 995"/>
              <a:gd name="T1" fmla="*/ 2147483646 h 150"/>
              <a:gd name="T2" fmla="*/ 2147483646 w 995"/>
              <a:gd name="T3" fmla="*/ 2147483646 h 150"/>
              <a:gd name="T4" fmla="*/ 2147483646 w 995"/>
              <a:gd name="T5" fmla="*/ 2147483646 h 150"/>
              <a:gd name="T6" fmla="*/ 2147483646 w 995"/>
              <a:gd name="T7" fmla="*/ 2147483646 h 150"/>
              <a:gd name="T8" fmla="*/ 2147483646 w 995"/>
              <a:gd name="T9" fmla="*/ 2147483646 h 150"/>
              <a:gd name="T10" fmla="*/ 2147483646 w 995"/>
              <a:gd name="T11" fmla="*/ 2147483646 h 150"/>
              <a:gd name="T12" fmla="*/ 2147483646 w 995"/>
              <a:gd name="T13" fmla="*/ 2147483646 h 1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5" h="150">
                <a:moveTo>
                  <a:pt x="0" y="150"/>
                </a:moveTo>
                <a:cubicBezTo>
                  <a:pt x="71" y="122"/>
                  <a:pt x="143" y="95"/>
                  <a:pt x="200" y="89"/>
                </a:cubicBezTo>
                <a:cubicBezTo>
                  <a:pt x="257" y="83"/>
                  <a:pt x="289" y="130"/>
                  <a:pt x="340" y="115"/>
                </a:cubicBezTo>
                <a:cubicBezTo>
                  <a:pt x="391" y="100"/>
                  <a:pt x="451" y="0"/>
                  <a:pt x="506" y="2"/>
                </a:cubicBezTo>
                <a:cubicBezTo>
                  <a:pt x="561" y="4"/>
                  <a:pt x="605" y="112"/>
                  <a:pt x="672" y="124"/>
                </a:cubicBezTo>
                <a:cubicBezTo>
                  <a:pt x="739" y="136"/>
                  <a:pt x="853" y="75"/>
                  <a:pt x="907" y="72"/>
                </a:cubicBezTo>
                <a:cubicBezTo>
                  <a:pt x="961" y="69"/>
                  <a:pt x="980" y="101"/>
                  <a:pt x="995" y="107"/>
                </a:cubicBezTo>
              </a:path>
            </a:pathLst>
          </a:custGeom>
          <a:noFill/>
          <a:ln w="28575" cmpd="sng">
            <a:solidFill>
              <a:srgbClr val="00008C"/>
            </a:solidFill>
            <a:round/>
            <a:headEnd/>
            <a:tailEnd/>
          </a:ln>
          <a:effectLst/>
        </p:spPr>
        <p:txBody>
          <a:bodyPr/>
          <a:lstStyle/>
          <a:p>
            <a:endParaRPr lang="en-US"/>
          </a:p>
        </p:txBody>
      </p:sp>
      <p:sp>
        <p:nvSpPr>
          <p:cNvPr id="161799" name="Line 9"/>
          <p:cNvSpPr>
            <a:spLocks noChangeShapeType="1"/>
          </p:cNvSpPr>
          <p:nvPr/>
        </p:nvSpPr>
        <p:spPr bwMode="auto">
          <a:xfrm>
            <a:off x="6172200" y="3913188"/>
            <a:ext cx="0" cy="735012"/>
          </a:xfrm>
          <a:prstGeom prst="line">
            <a:avLst/>
          </a:prstGeom>
          <a:noFill/>
          <a:ln w="28575">
            <a:solidFill>
              <a:srgbClr val="00008C"/>
            </a:solidFill>
            <a:round/>
            <a:headEnd/>
            <a:tailEnd/>
          </a:ln>
          <a:effectLst/>
        </p:spPr>
        <p:txBody>
          <a:bodyPr/>
          <a:lstStyle/>
          <a:p>
            <a:endParaRPr lang="en-US"/>
          </a:p>
        </p:txBody>
      </p:sp>
      <p:sp>
        <p:nvSpPr>
          <p:cNvPr id="161800" name="Line 10"/>
          <p:cNvSpPr>
            <a:spLocks noChangeShapeType="1"/>
          </p:cNvSpPr>
          <p:nvPr/>
        </p:nvSpPr>
        <p:spPr bwMode="auto">
          <a:xfrm>
            <a:off x="6172200" y="4495800"/>
            <a:ext cx="2230438" cy="0"/>
          </a:xfrm>
          <a:prstGeom prst="line">
            <a:avLst/>
          </a:prstGeom>
          <a:noFill/>
          <a:ln w="28575">
            <a:solidFill>
              <a:srgbClr val="00008C"/>
            </a:solidFill>
            <a:round/>
            <a:headEnd/>
            <a:tailEnd/>
          </a:ln>
          <a:effectLst/>
        </p:spPr>
        <p:txBody>
          <a:bodyPr/>
          <a:lstStyle/>
          <a:p>
            <a:endParaRPr lang="en-US"/>
          </a:p>
        </p:txBody>
      </p:sp>
      <p:sp>
        <p:nvSpPr>
          <p:cNvPr id="161801" name="Line 12"/>
          <p:cNvSpPr>
            <a:spLocks noChangeShapeType="1"/>
          </p:cNvSpPr>
          <p:nvPr/>
        </p:nvSpPr>
        <p:spPr bwMode="auto">
          <a:xfrm>
            <a:off x="6240463" y="4203700"/>
            <a:ext cx="331787" cy="0"/>
          </a:xfrm>
          <a:prstGeom prst="line">
            <a:avLst/>
          </a:prstGeom>
          <a:noFill/>
          <a:ln w="28575">
            <a:solidFill>
              <a:srgbClr val="00008C"/>
            </a:solidFill>
            <a:round/>
            <a:headEnd/>
            <a:tailEnd/>
          </a:ln>
          <a:effectLst/>
        </p:spPr>
        <p:txBody>
          <a:bodyPr/>
          <a:lstStyle/>
          <a:p>
            <a:endParaRPr lang="en-US"/>
          </a:p>
        </p:txBody>
      </p:sp>
      <p:sp>
        <p:nvSpPr>
          <p:cNvPr id="161802" name="Line 13"/>
          <p:cNvSpPr>
            <a:spLocks noChangeShapeType="1"/>
          </p:cNvSpPr>
          <p:nvPr/>
        </p:nvSpPr>
        <p:spPr bwMode="auto">
          <a:xfrm>
            <a:off x="6572250" y="4203700"/>
            <a:ext cx="0" cy="277813"/>
          </a:xfrm>
          <a:prstGeom prst="line">
            <a:avLst/>
          </a:prstGeom>
          <a:noFill/>
          <a:ln w="28575">
            <a:solidFill>
              <a:srgbClr val="00008C"/>
            </a:solidFill>
            <a:round/>
            <a:headEnd/>
            <a:tailEnd/>
          </a:ln>
          <a:effectLst/>
        </p:spPr>
        <p:txBody>
          <a:bodyPr/>
          <a:lstStyle/>
          <a:p>
            <a:endParaRPr lang="en-US"/>
          </a:p>
        </p:txBody>
      </p:sp>
      <p:sp>
        <p:nvSpPr>
          <p:cNvPr id="161803" name="Line 14"/>
          <p:cNvSpPr>
            <a:spLocks noChangeShapeType="1"/>
          </p:cNvSpPr>
          <p:nvPr/>
        </p:nvSpPr>
        <p:spPr bwMode="auto">
          <a:xfrm>
            <a:off x="6572250" y="4481513"/>
            <a:ext cx="527050" cy="0"/>
          </a:xfrm>
          <a:prstGeom prst="line">
            <a:avLst/>
          </a:prstGeom>
          <a:noFill/>
          <a:ln w="28575">
            <a:solidFill>
              <a:srgbClr val="00008C"/>
            </a:solidFill>
            <a:round/>
            <a:headEnd/>
            <a:tailEnd/>
          </a:ln>
          <a:effectLst/>
        </p:spPr>
        <p:txBody>
          <a:bodyPr/>
          <a:lstStyle/>
          <a:p>
            <a:endParaRPr lang="en-US"/>
          </a:p>
        </p:txBody>
      </p:sp>
      <p:sp>
        <p:nvSpPr>
          <p:cNvPr id="161804" name="Line 20"/>
          <p:cNvSpPr>
            <a:spLocks noChangeShapeType="1"/>
          </p:cNvSpPr>
          <p:nvPr/>
        </p:nvSpPr>
        <p:spPr bwMode="auto">
          <a:xfrm flipV="1">
            <a:off x="7099300" y="4203700"/>
            <a:ext cx="0" cy="292100"/>
          </a:xfrm>
          <a:prstGeom prst="line">
            <a:avLst/>
          </a:prstGeom>
          <a:noFill/>
          <a:ln w="28575">
            <a:solidFill>
              <a:srgbClr val="00008C"/>
            </a:solidFill>
            <a:round/>
            <a:headEnd/>
            <a:tailEnd/>
          </a:ln>
          <a:effectLst/>
        </p:spPr>
        <p:txBody>
          <a:bodyPr/>
          <a:lstStyle/>
          <a:p>
            <a:endParaRPr lang="en-US"/>
          </a:p>
        </p:txBody>
      </p:sp>
      <p:sp>
        <p:nvSpPr>
          <p:cNvPr id="161805" name="Line 21"/>
          <p:cNvSpPr>
            <a:spLocks noChangeShapeType="1"/>
          </p:cNvSpPr>
          <p:nvPr/>
        </p:nvSpPr>
        <p:spPr bwMode="auto">
          <a:xfrm>
            <a:off x="7099300" y="4203700"/>
            <a:ext cx="290513" cy="0"/>
          </a:xfrm>
          <a:prstGeom prst="line">
            <a:avLst/>
          </a:prstGeom>
          <a:noFill/>
          <a:ln w="28575">
            <a:solidFill>
              <a:srgbClr val="00008C"/>
            </a:solidFill>
            <a:round/>
            <a:headEnd/>
            <a:tailEnd/>
          </a:ln>
          <a:effectLst/>
        </p:spPr>
        <p:txBody>
          <a:bodyPr/>
          <a:lstStyle/>
          <a:p>
            <a:endParaRPr lang="en-US"/>
          </a:p>
        </p:txBody>
      </p:sp>
      <p:sp>
        <p:nvSpPr>
          <p:cNvPr id="161806" name="Line 22"/>
          <p:cNvSpPr>
            <a:spLocks noChangeShapeType="1"/>
          </p:cNvSpPr>
          <p:nvPr/>
        </p:nvSpPr>
        <p:spPr bwMode="auto">
          <a:xfrm>
            <a:off x="7389813" y="4203700"/>
            <a:ext cx="0" cy="277813"/>
          </a:xfrm>
          <a:prstGeom prst="line">
            <a:avLst/>
          </a:prstGeom>
          <a:noFill/>
          <a:ln w="28575">
            <a:solidFill>
              <a:srgbClr val="00008C"/>
            </a:solidFill>
            <a:round/>
            <a:headEnd/>
            <a:tailEnd/>
          </a:ln>
          <a:effectLst/>
        </p:spPr>
        <p:txBody>
          <a:bodyPr/>
          <a:lstStyle/>
          <a:p>
            <a:endParaRPr lang="en-US"/>
          </a:p>
        </p:txBody>
      </p:sp>
      <p:sp>
        <p:nvSpPr>
          <p:cNvPr id="161807" name="Line 23"/>
          <p:cNvSpPr>
            <a:spLocks noChangeShapeType="1"/>
          </p:cNvSpPr>
          <p:nvPr/>
        </p:nvSpPr>
        <p:spPr bwMode="auto">
          <a:xfrm>
            <a:off x="7389813" y="4481513"/>
            <a:ext cx="277812" cy="0"/>
          </a:xfrm>
          <a:prstGeom prst="line">
            <a:avLst/>
          </a:prstGeom>
          <a:noFill/>
          <a:ln w="28575">
            <a:solidFill>
              <a:srgbClr val="00008C"/>
            </a:solidFill>
            <a:round/>
            <a:headEnd/>
            <a:tailEnd/>
          </a:ln>
          <a:effectLst/>
        </p:spPr>
        <p:txBody>
          <a:bodyPr/>
          <a:lstStyle/>
          <a:p>
            <a:endParaRPr lang="en-US"/>
          </a:p>
        </p:txBody>
      </p:sp>
      <p:sp>
        <p:nvSpPr>
          <p:cNvPr id="161808" name="Line 24"/>
          <p:cNvSpPr>
            <a:spLocks noChangeShapeType="1"/>
          </p:cNvSpPr>
          <p:nvPr/>
        </p:nvSpPr>
        <p:spPr bwMode="auto">
          <a:xfrm>
            <a:off x="7667625" y="4481513"/>
            <a:ext cx="0" cy="0"/>
          </a:xfrm>
          <a:prstGeom prst="line">
            <a:avLst/>
          </a:prstGeom>
          <a:noFill/>
          <a:ln w="28575">
            <a:solidFill>
              <a:srgbClr val="00008C"/>
            </a:solidFill>
            <a:round/>
            <a:headEnd/>
            <a:tailEnd/>
          </a:ln>
          <a:effectLst/>
        </p:spPr>
        <p:txBody>
          <a:bodyPr/>
          <a:lstStyle/>
          <a:p>
            <a:endParaRPr lang="en-US"/>
          </a:p>
        </p:txBody>
      </p:sp>
      <p:sp>
        <p:nvSpPr>
          <p:cNvPr id="161809" name="Line 25"/>
          <p:cNvSpPr>
            <a:spLocks noChangeShapeType="1"/>
          </p:cNvSpPr>
          <p:nvPr/>
        </p:nvSpPr>
        <p:spPr bwMode="auto">
          <a:xfrm flipV="1">
            <a:off x="7667625" y="4203700"/>
            <a:ext cx="0" cy="277813"/>
          </a:xfrm>
          <a:prstGeom prst="line">
            <a:avLst/>
          </a:prstGeom>
          <a:noFill/>
          <a:ln w="28575">
            <a:solidFill>
              <a:srgbClr val="00008C"/>
            </a:solidFill>
            <a:round/>
            <a:headEnd/>
            <a:tailEnd/>
          </a:ln>
          <a:effectLst/>
        </p:spPr>
        <p:txBody>
          <a:bodyPr/>
          <a:lstStyle/>
          <a:p>
            <a:endParaRPr lang="en-US"/>
          </a:p>
        </p:txBody>
      </p:sp>
      <p:sp>
        <p:nvSpPr>
          <p:cNvPr id="161810" name="Line 26"/>
          <p:cNvSpPr>
            <a:spLocks noChangeShapeType="1"/>
          </p:cNvSpPr>
          <p:nvPr/>
        </p:nvSpPr>
        <p:spPr bwMode="auto">
          <a:xfrm>
            <a:off x="7667625" y="4203700"/>
            <a:ext cx="407988" cy="0"/>
          </a:xfrm>
          <a:prstGeom prst="line">
            <a:avLst/>
          </a:prstGeom>
          <a:noFill/>
          <a:ln w="28575">
            <a:solidFill>
              <a:srgbClr val="00008C"/>
            </a:solidFill>
            <a:round/>
            <a:headEnd/>
            <a:tailEnd/>
          </a:ln>
          <a:effectLst/>
        </p:spPr>
        <p:txBody>
          <a:bodyPr/>
          <a:lstStyle/>
          <a:p>
            <a:endParaRPr lang="en-US"/>
          </a:p>
        </p:txBody>
      </p:sp>
      <p:sp>
        <p:nvSpPr>
          <p:cNvPr id="161811" name="Line 27"/>
          <p:cNvSpPr>
            <a:spLocks noChangeShapeType="1"/>
          </p:cNvSpPr>
          <p:nvPr/>
        </p:nvSpPr>
        <p:spPr bwMode="auto">
          <a:xfrm>
            <a:off x="8075613" y="4203700"/>
            <a:ext cx="0" cy="292100"/>
          </a:xfrm>
          <a:prstGeom prst="line">
            <a:avLst/>
          </a:prstGeom>
          <a:noFill/>
          <a:ln w="28575">
            <a:solidFill>
              <a:srgbClr val="00008C"/>
            </a:solidFill>
            <a:round/>
            <a:headEnd/>
            <a:tailEnd/>
          </a:ln>
          <a:effectLst/>
        </p:spPr>
        <p:txBody>
          <a:bodyPr/>
          <a:lstStyle/>
          <a:p>
            <a:endParaRPr lang="en-US"/>
          </a:p>
        </p:txBody>
      </p:sp>
      <p:sp>
        <p:nvSpPr>
          <p:cNvPr id="21" name="Date Placeholder 20"/>
          <p:cNvSpPr>
            <a:spLocks noGrp="1"/>
          </p:cNvSpPr>
          <p:nvPr>
            <p:ph type="dt" sz="half" idx="10"/>
          </p:nvPr>
        </p:nvSpPr>
        <p:spPr/>
        <p:txBody>
          <a:bodyPr/>
          <a:lstStyle/>
          <a:p>
            <a:pPr>
              <a:defRPr/>
            </a:pPr>
            <a:fld id="{2AA1E300-EBF1-4B3B-8EB7-0DC401F7395B}" type="datetime1">
              <a:rPr lang="en-US" smtClean="0"/>
              <a:pPr>
                <a:defRPr/>
              </a:pPr>
              <a:t>3/14/2024</a:t>
            </a:fld>
            <a:endParaRPr lang="en-US"/>
          </a:p>
        </p:txBody>
      </p:sp>
      <p:sp>
        <p:nvSpPr>
          <p:cNvPr id="22" name="Slide Number Placeholder 21"/>
          <p:cNvSpPr>
            <a:spLocks noGrp="1"/>
          </p:cNvSpPr>
          <p:nvPr>
            <p:ph type="sldNum" sz="quarter" idx="12"/>
          </p:nvPr>
        </p:nvSpPr>
        <p:spPr/>
        <p:txBody>
          <a:bodyPr/>
          <a:lstStyle/>
          <a:p>
            <a:fld id="{6876EFF4-C03D-4CCD-A348-A83D22CFB359}" type="slidenum">
              <a:rPr lang="en-US" altLang="en-US" smtClean="0"/>
              <a:pPr/>
              <a:t>185</a:t>
            </a:fld>
            <a:endParaRPr lang="en-US" altLang="en-US"/>
          </a:p>
        </p:txBody>
      </p:sp>
    </p:spTree>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p:cNvSpPr>
            <a:spLocks noGrp="1"/>
          </p:cNvSpPr>
          <p:nvPr>
            <p:ph type="title"/>
          </p:nvPr>
        </p:nvSpPr>
        <p:spPr>
          <a:xfrm>
            <a:off x="609600" y="-11113"/>
            <a:ext cx="8229600" cy="1143001"/>
          </a:xfrm>
        </p:spPr>
        <p:txBody>
          <a:bodyPr/>
          <a:lstStyle/>
          <a:p>
            <a:r>
              <a:rPr lang="en-US" altLang="en-US" b="1">
                <a:solidFill>
                  <a:srgbClr val="0000FF"/>
                </a:solidFill>
              </a:rPr>
              <a:t>Types of Transmission</a:t>
            </a:r>
          </a:p>
        </p:txBody>
      </p:sp>
      <p:sp>
        <p:nvSpPr>
          <p:cNvPr id="163843" name="Rectangle 5"/>
          <p:cNvSpPr>
            <a:spLocks noGrp="1"/>
          </p:cNvSpPr>
          <p:nvPr>
            <p:ph type="body" idx="1"/>
          </p:nvPr>
        </p:nvSpPr>
        <p:spPr>
          <a:xfrm>
            <a:off x="609600" y="1295400"/>
            <a:ext cx="8237538" cy="4800600"/>
          </a:xfrm>
        </p:spPr>
        <p:txBody>
          <a:bodyPr/>
          <a:lstStyle/>
          <a:p>
            <a:pPr>
              <a:lnSpc>
                <a:spcPct val="90000"/>
              </a:lnSpc>
            </a:pPr>
            <a:r>
              <a:rPr lang="en-US" altLang="en-US" sz="2800" b="1"/>
              <a:t>Analog transmissions </a:t>
            </a:r>
          </a:p>
          <a:p>
            <a:pPr lvl="1">
              <a:lnSpc>
                <a:spcPct val="90000"/>
              </a:lnSpc>
            </a:pPr>
            <a:r>
              <a:rPr lang="en-US" altLang="en-US" sz="2400"/>
              <a:t>Analog data transmitted in analog form (vary continuously) </a:t>
            </a:r>
          </a:p>
          <a:p>
            <a:pPr lvl="1">
              <a:lnSpc>
                <a:spcPct val="90000"/>
              </a:lnSpc>
            </a:pPr>
            <a:r>
              <a:rPr lang="en-US" altLang="en-US" sz="2400"/>
              <a:t>Examples of analog data being sent using analog transmissions are broadcast TV and radio</a:t>
            </a:r>
          </a:p>
          <a:p>
            <a:pPr>
              <a:lnSpc>
                <a:spcPct val="90000"/>
              </a:lnSpc>
            </a:pPr>
            <a:r>
              <a:rPr lang="en-US" altLang="en-US" sz="2800" b="1"/>
              <a:t>Digital transmissions</a:t>
            </a:r>
          </a:p>
          <a:p>
            <a:pPr lvl="1">
              <a:lnSpc>
                <a:spcPct val="90000"/>
              </a:lnSpc>
            </a:pPr>
            <a:r>
              <a:rPr lang="en-US" altLang="en-US" sz="2400"/>
              <a:t>Made of square waves with a clear beginning and ending</a:t>
            </a:r>
          </a:p>
          <a:p>
            <a:pPr lvl="1">
              <a:lnSpc>
                <a:spcPct val="90000"/>
              </a:lnSpc>
            </a:pPr>
            <a:r>
              <a:rPr lang="en-US" altLang="en-US" sz="2400"/>
              <a:t>Computer networks send digital data using digital transmissions.</a:t>
            </a:r>
          </a:p>
          <a:p>
            <a:pPr>
              <a:lnSpc>
                <a:spcPct val="90000"/>
              </a:lnSpc>
            </a:pPr>
            <a:r>
              <a:rPr lang="en-US" altLang="en-US" sz="2800" b="1"/>
              <a:t>Data converted between analog and digital formats </a:t>
            </a:r>
          </a:p>
          <a:p>
            <a:pPr lvl="1">
              <a:lnSpc>
                <a:spcPct val="90000"/>
              </a:lnSpc>
            </a:pPr>
            <a:r>
              <a:rPr lang="en-US" altLang="en-US" sz="2400"/>
              <a:t>Modem (modulator/demodulator):  used when digital data is sent as an analog transmission</a:t>
            </a:r>
          </a:p>
          <a:p>
            <a:pPr lvl="1">
              <a:lnSpc>
                <a:spcPct val="90000"/>
              </a:lnSpc>
            </a:pPr>
            <a:r>
              <a:rPr lang="en-US" altLang="en-US" sz="2400"/>
              <a:t>Codec (coder/decoder): used when analog data is sent as a digital transmission</a:t>
            </a:r>
          </a:p>
        </p:txBody>
      </p:sp>
      <p:sp>
        <p:nvSpPr>
          <p:cNvPr id="5" name="Date Placeholder 4"/>
          <p:cNvSpPr>
            <a:spLocks noGrp="1"/>
          </p:cNvSpPr>
          <p:nvPr>
            <p:ph type="dt" sz="half" idx="10"/>
          </p:nvPr>
        </p:nvSpPr>
        <p:spPr/>
        <p:txBody>
          <a:bodyPr/>
          <a:lstStyle/>
          <a:p>
            <a:pPr>
              <a:defRPr/>
            </a:pPr>
            <a:fld id="{31C23EB4-6D65-4FAE-8DBA-CC6E76A480E9}"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186</a:t>
            </a:fld>
            <a:endParaRPr lang="en-US" altLang="en-US"/>
          </a:p>
        </p:txBody>
      </p:sp>
    </p:spTree>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48"/>
          <p:cNvSpPr>
            <a:spLocks noGrp="1"/>
          </p:cNvSpPr>
          <p:nvPr>
            <p:ph type="title"/>
          </p:nvPr>
        </p:nvSpPr>
        <p:spPr/>
        <p:txBody>
          <a:bodyPr/>
          <a:lstStyle/>
          <a:p>
            <a:r>
              <a:rPr lang="en-US" altLang="en-US" b="1">
                <a:solidFill>
                  <a:srgbClr val="0000FF"/>
                </a:solidFill>
              </a:rPr>
              <a:t>Data Type vs. Transmission Type</a:t>
            </a:r>
          </a:p>
        </p:txBody>
      </p:sp>
      <p:graphicFrame>
        <p:nvGraphicFramePr>
          <p:cNvPr id="219159" name="Group 1047"/>
          <p:cNvGraphicFramePr>
            <a:graphicFrameLocks noGrp="1"/>
          </p:cNvGraphicFramePr>
          <p:nvPr>
            <p:ph type="tbl" idx="4294967295"/>
          </p:nvPr>
        </p:nvGraphicFramePr>
        <p:xfrm>
          <a:off x="609600" y="1600200"/>
          <a:ext cx="7848600" cy="4114800"/>
        </p:xfrm>
        <a:graphic>
          <a:graphicData uri="http://schemas.openxmlformats.org/drawingml/2006/table">
            <a:tbl>
              <a:tblPr/>
              <a:tblGrid>
                <a:gridCol w="243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1371600">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endParaRPr kumimoji="0" lang="en-US" altLang="en-US" sz="2000" b="1" i="0" u="none" strike="noStrike" cap="none" normalizeH="0" baseline="0">
                        <a:ln>
                          <a:noFill/>
                        </a:ln>
                        <a:solidFill>
                          <a:srgbClr val="00008C"/>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Analog</a:t>
                      </a:r>
                    </a:p>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Transmission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Digital </a:t>
                      </a:r>
                    </a:p>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Transmission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71600">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Analog</a:t>
                      </a:r>
                    </a:p>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Radio, </a:t>
                      </a:r>
                    </a:p>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Broadcast TV</a:t>
                      </a:r>
                    </a:p>
                    <a:p>
                      <a:pPr marL="0" marR="0" lvl="0" indent="0" algn="l" defTabSz="914400" rtl="0" eaLnBrk="1" fontAlgn="base" latinLnBrk="0" hangingPunct="1">
                        <a:lnSpc>
                          <a:spcPct val="100000"/>
                        </a:lnSpc>
                        <a:spcBef>
                          <a:spcPct val="20000"/>
                        </a:spcBef>
                        <a:spcAft>
                          <a:spcPct val="15000"/>
                        </a:spcAft>
                        <a:buClrTx/>
                        <a:buSzTx/>
                        <a:buFontTx/>
                        <a:buNone/>
                        <a:tabLst/>
                      </a:pPr>
                      <a:endParaRPr kumimoji="0" lang="en-US" altLang="en-US" sz="2000" b="1" i="0" u="none" strike="noStrike" cap="none" normalizeH="0" baseline="0">
                        <a:ln>
                          <a:noFill/>
                        </a:ln>
                        <a:solidFill>
                          <a:srgbClr val="00008C"/>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PCM &amp; Video standards using codecs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1600">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sng" strike="noStrike" cap="none" normalizeH="0" baseline="0">
                          <a:ln>
                            <a:noFill/>
                          </a:ln>
                          <a:solidFill>
                            <a:srgbClr val="00008C"/>
                          </a:solidFill>
                          <a:effectLst/>
                          <a:latin typeface="Arial" panose="020B0604020202020204" pitchFamily="34" charset="0"/>
                        </a:rPr>
                        <a:t>Digital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Modem-based</a:t>
                      </a:r>
                    </a:p>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communications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spcAft>
                          <a:spcPct val="15000"/>
                        </a:spcAft>
                        <a:defRPr sz="2400" b="1">
                          <a:solidFill>
                            <a:srgbClr val="16027C"/>
                          </a:solidFill>
                          <a:latin typeface="Arial" panose="020B0604020202020204" pitchFamily="34" charset="0"/>
                        </a:defRPr>
                      </a:lvl1pPr>
                      <a:lvl2pPr>
                        <a:spcBef>
                          <a:spcPct val="20000"/>
                        </a:spcBef>
                        <a:spcAft>
                          <a:spcPct val="15000"/>
                        </a:spcAft>
                        <a:defRPr sz="2000" b="1">
                          <a:solidFill>
                            <a:srgbClr val="16027C"/>
                          </a:solidFill>
                          <a:latin typeface="Arial" panose="020B0604020202020204" pitchFamily="34" charset="0"/>
                        </a:defRPr>
                      </a:lvl2pPr>
                      <a:lvl3pPr>
                        <a:spcBef>
                          <a:spcPct val="20000"/>
                        </a:spcBef>
                        <a:spcAft>
                          <a:spcPct val="15000"/>
                        </a:spcAft>
                        <a:defRPr sz="2000" b="1">
                          <a:solidFill>
                            <a:srgbClr val="16027C"/>
                          </a:solidFill>
                          <a:latin typeface="Arial" panose="020B0604020202020204" pitchFamily="34" charset="0"/>
                        </a:defRPr>
                      </a:lvl3pPr>
                      <a:lvl4pPr>
                        <a:spcBef>
                          <a:spcPct val="20000"/>
                        </a:spcBef>
                        <a:spcAft>
                          <a:spcPct val="15000"/>
                        </a:spcAft>
                        <a:defRPr b="1">
                          <a:solidFill>
                            <a:srgbClr val="16027C"/>
                          </a:solidFill>
                          <a:latin typeface="Arial" panose="020B0604020202020204" pitchFamily="34" charset="0"/>
                        </a:defRPr>
                      </a:lvl4pPr>
                      <a:lvl5pPr>
                        <a:spcBef>
                          <a:spcPct val="20000"/>
                        </a:spcBef>
                        <a:spcAft>
                          <a:spcPct val="15000"/>
                        </a:spcAft>
                        <a:defRPr b="1">
                          <a:solidFill>
                            <a:srgbClr val="16027C"/>
                          </a:solidFill>
                          <a:latin typeface="Arial" panose="020B0604020202020204" pitchFamily="34" charset="0"/>
                        </a:defRPr>
                      </a:lvl5pPr>
                      <a:lvl6pPr fontAlgn="base">
                        <a:spcBef>
                          <a:spcPct val="20000"/>
                        </a:spcBef>
                        <a:spcAft>
                          <a:spcPct val="15000"/>
                        </a:spcAft>
                        <a:defRPr b="1">
                          <a:solidFill>
                            <a:srgbClr val="16027C"/>
                          </a:solidFill>
                          <a:latin typeface="Arial" panose="020B0604020202020204" pitchFamily="34" charset="0"/>
                        </a:defRPr>
                      </a:lvl6pPr>
                      <a:lvl7pPr fontAlgn="base">
                        <a:spcBef>
                          <a:spcPct val="20000"/>
                        </a:spcBef>
                        <a:spcAft>
                          <a:spcPct val="15000"/>
                        </a:spcAft>
                        <a:defRPr b="1">
                          <a:solidFill>
                            <a:srgbClr val="16027C"/>
                          </a:solidFill>
                          <a:latin typeface="Arial" panose="020B0604020202020204" pitchFamily="34" charset="0"/>
                        </a:defRPr>
                      </a:lvl7pPr>
                      <a:lvl8pPr fontAlgn="base">
                        <a:spcBef>
                          <a:spcPct val="20000"/>
                        </a:spcBef>
                        <a:spcAft>
                          <a:spcPct val="15000"/>
                        </a:spcAft>
                        <a:defRPr b="1">
                          <a:solidFill>
                            <a:srgbClr val="16027C"/>
                          </a:solidFill>
                          <a:latin typeface="Arial" panose="020B0604020202020204" pitchFamily="34" charset="0"/>
                        </a:defRPr>
                      </a:lvl8pPr>
                      <a:lvl9pPr fontAlgn="base">
                        <a:spcBef>
                          <a:spcPct val="20000"/>
                        </a:spcBef>
                        <a:spcAft>
                          <a:spcPct val="15000"/>
                        </a:spcAft>
                        <a:defRPr b="1">
                          <a:solidFill>
                            <a:srgbClr val="16027C"/>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15000"/>
                        </a:spcAft>
                        <a:buClrTx/>
                        <a:buSzTx/>
                        <a:buFontTx/>
                        <a:buNone/>
                        <a:tabLst/>
                      </a:pPr>
                      <a:r>
                        <a:rPr kumimoji="0" lang="en-US" altLang="en-US" sz="2000" b="1" i="0" u="none" strike="noStrike" cap="none" normalizeH="0" baseline="0">
                          <a:ln>
                            <a:noFill/>
                          </a:ln>
                          <a:solidFill>
                            <a:srgbClr val="00008C"/>
                          </a:solidFill>
                          <a:effectLst/>
                          <a:latin typeface="Arial" panose="020B0604020202020204" pitchFamily="34" charset="0"/>
                        </a:rPr>
                        <a:t>LAN cable standards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5909" name="Line 1045"/>
          <p:cNvSpPr>
            <a:spLocks noChangeShapeType="1"/>
          </p:cNvSpPr>
          <p:nvPr/>
        </p:nvSpPr>
        <p:spPr bwMode="auto">
          <a:xfrm flipH="1" flipV="1">
            <a:off x="533400" y="1600200"/>
            <a:ext cx="2590800" cy="1371600"/>
          </a:xfrm>
          <a:prstGeom prst="line">
            <a:avLst/>
          </a:prstGeom>
          <a:noFill/>
          <a:ln w="9525">
            <a:solidFill>
              <a:schemeClr val="tx1"/>
            </a:solidFill>
            <a:round/>
            <a:headEnd/>
            <a:tailEnd/>
          </a:ln>
          <a:effectLst/>
        </p:spPr>
        <p:txBody>
          <a:bodyPr/>
          <a:lstStyle/>
          <a:p>
            <a:endParaRPr lang="en-US"/>
          </a:p>
        </p:txBody>
      </p:sp>
      <p:sp>
        <p:nvSpPr>
          <p:cNvPr id="6" name="Date Placeholder 5"/>
          <p:cNvSpPr>
            <a:spLocks noGrp="1"/>
          </p:cNvSpPr>
          <p:nvPr>
            <p:ph type="dt" sz="half" idx="10"/>
          </p:nvPr>
        </p:nvSpPr>
        <p:spPr/>
        <p:txBody>
          <a:bodyPr/>
          <a:lstStyle/>
          <a:p>
            <a:pPr>
              <a:defRPr/>
            </a:pPr>
            <a:fld id="{0F82C3D1-37F0-4F39-A56C-13D51DF3BB6C}"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152C5BE4-7365-4006-912C-E16D50FF3AA0}" type="slidenum">
              <a:rPr lang="en-US" altLang="en-US" smtClean="0"/>
              <a:pPr/>
              <a:t>187</a:t>
            </a:fld>
            <a:endParaRPr lang="en-US" altLang="en-US"/>
          </a:p>
        </p:txBody>
      </p:sp>
    </p:spTree>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8"/>
          <p:cNvSpPr>
            <a:spLocks noGrp="1"/>
          </p:cNvSpPr>
          <p:nvPr>
            <p:ph type="title"/>
          </p:nvPr>
        </p:nvSpPr>
        <p:spPr/>
        <p:txBody>
          <a:bodyPr/>
          <a:lstStyle/>
          <a:p>
            <a:r>
              <a:rPr lang="en-US" altLang="en-US"/>
              <a:t>Digital Transmission: Advantages</a:t>
            </a:r>
          </a:p>
        </p:txBody>
      </p:sp>
      <p:sp>
        <p:nvSpPr>
          <p:cNvPr id="167939" name="Rectangle 9"/>
          <p:cNvSpPr>
            <a:spLocks noGrp="1"/>
          </p:cNvSpPr>
          <p:nvPr>
            <p:ph type="body" idx="1"/>
          </p:nvPr>
        </p:nvSpPr>
        <p:spPr>
          <a:xfrm>
            <a:off x="685800" y="1371600"/>
            <a:ext cx="8153400" cy="4800600"/>
          </a:xfrm>
        </p:spPr>
        <p:txBody>
          <a:bodyPr/>
          <a:lstStyle/>
          <a:p>
            <a:pPr>
              <a:lnSpc>
                <a:spcPct val="90000"/>
              </a:lnSpc>
            </a:pPr>
            <a:r>
              <a:rPr lang="en-US" altLang="en-US" sz="2400" b="1"/>
              <a:t>Produces fewer errors</a:t>
            </a:r>
          </a:p>
          <a:p>
            <a:pPr lvl="1">
              <a:lnSpc>
                <a:spcPct val="90000"/>
              </a:lnSpc>
            </a:pPr>
            <a:r>
              <a:rPr lang="en-US" altLang="en-US" sz="2000"/>
              <a:t>Easier to detect and correct errors, since transmitted data is binary (1s and 0s, only two distinct values))</a:t>
            </a:r>
          </a:p>
          <a:p>
            <a:pPr>
              <a:lnSpc>
                <a:spcPct val="90000"/>
              </a:lnSpc>
            </a:pPr>
            <a:r>
              <a:rPr lang="en-US" altLang="en-US" sz="2400" b="1"/>
              <a:t>Permits higher maximum transmission rates</a:t>
            </a:r>
          </a:p>
          <a:p>
            <a:pPr lvl="1">
              <a:lnSpc>
                <a:spcPct val="90000"/>
              </a:lnSpc>
            </a:pPr>
            <a:r>
              <a:rPr lang="en-US" altLang="en-US" sz="2000"/>
              <a:t>e.g., Optical fiber designed for digital transmission</a:t>
            </a:r>
          </a:p>
          <a:p>
            <a:pPr>
              <a:lnSpc>
                <a:spcPct val="90000"/>
              </a:lnSpc>
            </a:pPr>
            <a:r>
              <a:rPr lang="en-US" altLang="en-US" sz="2400" b="1"/>
              <a:t>More efficient</a:t>
            </a:r>
          </a:p>
          <a:p>
            <a:pPr lvl="1">
              <a:lnSpc>
                <a:spcPct val="90000"/>
              </a:lnSpc>
            </a:pPr>
            <a:r>
              <a:rPr lang="en-US" altLang="en-US" sz="2000"/>
              <a:t>Possible to send more digital data through a given circuit</a:t>
            </a:r>
          </a:p>
          <a:p>
            <a:pPr>
              <a:lnSpc>
                <a:spcPct val="90000"/>
              </a:lnSpc>
            </a:pPr>
            <a:r>
              <a:rPr lang="en-US" altLang="en-US" sz="2400" b="1"/>
              <a:t>More secure</a:t>
            </a:r>
          </a:p>
          <a:p>
            <a:pPr lvl="1">
              <a:lnSpc>
                <a:spcPct val="90000"/>
              </a:lnSpc>
            </a:pPr>
            <a:r>
              <a:rPr lang="en-US" altLang="en-US" sz="2000"/>
              <a:t>Easier to encrypt</a:t>
            </a:r>
          </a:p>
          <a:p>
            <a:pPr>
              <a:lnSpc>
                <a:spcPct val="90000"/>
              </a:lnSpc>
            </a:pPr>
            <a:r>
              <a:rPr lang="en-US" altLang="en-US" sz="2400" b="1"/>
              <a:t>Simpler to integrate voice, video and data </a:t>
            </a:r>
          </a:p>
          <a:p>
            <a:pPr lvl="1">
              <a:lnSpc>
                <a:spcPct val="90000"/>
              </a:lnSpc>
            </a:pPr>
            <a:r>
              <a:rPr lang="en-US" altLang="en-US" sz="2000"/>
              <a:t>Easier to combine them on the same circuit, since signals made up of digital data </a:t>
            </a:r>
          </a:p>
        </p:txBody>
      </p:sp>
      <p:sp>
        <p:nvSpPr>
          <p:cNvPr id="5" name="Date Placeholder 4"/>
          <p:cNvSpPr>
            <a:spLocks noGrp="1"/>
          </p:cNvSpPr>
          <p:nvPr>
            <p:ph type="dt" sz="half" idx="10"/>
          </p:nvPr>
        </p:nvSpPr>
        <p:spPr/>
        <p:txBody>
          <a:bodyPr/>
          <a:lstStyle/>
          <a:p>
            <a:pPr>
              <a:defRPr/>
            </a:pPr>
            <a:fld id="{106CF309-FF41-490C-84DF-564B64482EBA}"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188</a:t>
            </a:fld>
            <a:endParaRPr lang="en-US" altLang="en-US"/>
          </a:p>
        </p:txBody>
      </p:sp>
    </p:spTree>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title"/>
          </p:nvPr>
        </p:nvSpPr>
        <p:spPr/>
        <p:txBody>
          <a:bodyPr/>
          <a:lstStyle/>
          <a:p>
            <a:r>
              <a:rPr lang="en-US" altLang="en-US"/>
              <a:t>Coding</a:t>
            </a:r>
          </a:p>
        </p:txBody>
      </p:sp>
      <p:sp>
        <p:nvSpPr>
          <p:cNvPr id="169987" name="Rectangle 3"/>
          <p:cNvSpPr>
            <a:spLocks noGrp="1"/>
          </p:cNvSpPr>
          <p:nvPr>
            <p:ph type="body" idx="1"/>
          </p:nvPr>
        </p:nvSpPr>
        <p:spPr>
          <a:xfrm>
            <a:off x="847725" y="3813175"/>
            <a:ext cx="7772400" cy="2873375"/>
          </a:xfrm>
        </p:spPr>
        <p:txBody>
          <a:bodyPr/>
          <a:lstStyle/>
          <a:p>
            <a:pPr>
              <a:lnSpc>
                <a:spcPct val="90000"/>
              </a:lnSpc>
            </a:pPr>
            <a:r>
              <a:rPr lang="en-US" altLang="en-US" sz="2400"/>
              <a:t>Main character codes in use in North America</a:t>
            </a:r>
          </a:p>
          <a:p>
            <a:pPr lvl="1">
              <a:lnSpc>
                <a:spcPct val="90000"/>
              </a:lnSpc>
            </a:pPr>
            <a:r>
              <a:rPr lang="en-US" altLang="en-US" sz="2000"/>
              <a:t>ASCII: American Standard Code for Information Interchange </a:t>
            </a:r>
          </a:p>
          <a:p>
            <a:pPr lvl="2">
              <a:lnSpc>
                <a:spcPct val="90000"/>
              </a:lnSpc>
            </a:pPr>
            <a:r>
              <a:rPr lang="en-US" altLang="en-US" sz="2000"/>
              <a:t>Originally used a 7-bit code (128 combinations), but an 8-bit version (256 combinations)  is now in use</a:t>
            </a:r>
          </a:p>
          <a:p>
            <a:pPr lvl="1">
              <a:lnSpc>
                <a:spcPct val="90000"/>
              </a:lnSpc>
            </a:pPr>
            <a:r>
              <a:rPr lang="en-US" altLang="en-US" sz="2000"/>
              <a:t>EBCDIC: Extended Binary Coded Decimal Interchange Code</a:t>
            </a:r>
          </a:p>
          <a:p>
            <a:pPr lvl="2">
              <a:lnSpc>
                <a:spcPct val="90000"/>
              </a:lnSpc>
            </a:pPr>
            <a:r>
              <a:rPr lang="en-US" altLang="en-US" sz="2000"/>
              <a:t>An 8-bit code developed by IBM</a:t>
            </a:r>
          </a:p>
        </p:txBody>
      </p:sp>
      <p:sp>
        <p:nvSpPr>
          <p:cNvPr id="169988" name="Rectangle 4"/>
          <p:cNvSpPr>
            <a:spLocks noChangeArrowheads="1"/>
          </p:cNvSpPr>
          <p:nvPr/>
        </p:nvSpPr>
        <p:spPr bwMode="auto">
          <a:xfrm>
            <a:off x="2151063" y="1455738"/>
            <a:ext cx="5003800" cy="466725"/>
          </a:xfrm>
          <a:prstGeom prst="rect">
            <a:avLst/>
          </a:prstGeom>
          <a:noFill/>
          <a:ln w="9525">
            <a:solidFill>
              <a:srgbClr val="00008C"/>
            </a:solidFill>
            <a:miter lim="800000"/>
            <a:headEnd/>
            <a:tailEnd/>
          </a:ln>
          <a:effectLst/>
        </p:spPr>
        <p:txBody>
          <a:bodyPr wrap="none">
            <a:spAutoFit/>
          </a:bodyPr>
          <a:lstStyle/>
          <a:p>
            <a:r>
              <a:rPr lang="en-US" altLang="en-US" sz="2400" b="1">
                <a:solidFill>
                  <a:srgbClr val="16027C"/>
                </a:solidFill>
              </a:rPr>
              <a:t>A character  </a:t>
            </a:r>
            <a:r>
              <a:rPr lang="en-US" altLang="en-US" sz="2400" b="1">
                <a:solidFill>
                  <a:srgbClr val="16027C"/>
                </a:solidFill>
                <a:sym typeface="Wingdings" pitchFamily="2" charset="2"/>
              </a:rPr>
              <a:t> </a:t>
            </a:r>
            <a:r>
              <a:rPr lang="en-US" altLang="en-US" sz="2400" b="1">
                <a:solidFill>
                  <a:srgbClr val="16027C"/>
                </a:solidFill>
              </a:rPr>
              <a:t> a group of bits </a:t>
            </a:r>
          </a:p>
        </p:txBody>
      </p:sp>
      <p:sp>
        <p:nvSpPr>
          <p:cNvPr id="169989" name="Rectangle 5"/>
          <p:cNvSpPr>
            <a:spLocks noChangeArrowheads="1"/>
          </p:cNvSpPr>
          <p:nvPr/>
        </p:nvSpPr>
        <p:spPr bwMode="auto">
          <a:xfrm>
            <a:off x="1350963" y="2182813"/>
            <a:ext cx="3194050" cy="1006475"/>
          </a:xfrm>
          <a:prstGeom prst="rect">
            <a:avLst/>
          </a:prstGeom>
          <a:noFill/>
          <a:ln w="9525">
            <a:noFill/>
            <a:miter lim="800000"/>
            <a:headEnd/>
            <a:tailEnd/>
          </a:ln>
          <a:effectLst/>
        </p:spPr>
        <p:txBody>
          <a:bodyPr>
            <a:spAutoFit/>
          </a:bodyPr>
          <a:lstStyle/>
          <a:p>
            <a:r>
              <a:rPr lang="en-US" altLang="en-US" sz="2000" b="1">
                <a:solidFill>
                  <a:srgbClr val="16027C"/>
                </a:solidFill>
              </a:rPr>
              <a:t>Letters (A, B, ..), </a:t>
            </a:r>
          </a:p>
          <a:p>
            <a:r>
              <a:rPr lang="en-US" altLang="en-US" sz="2000" b="1">
                <a:solidFill>
                  <a:srgbClr val="16027C"/>
                </a:solidFill>
              </a:rPr>
              <a:t>numbers (1, 2,..),</a:t>
            </a:r>
          </a:p>
          <a:p>
            <a:r>
              <a:rPr lang="en-US" altLang="en-US" sz="2000" b="1">
                <a:solidFill>
                  <a:srgbClr val="16027C"/>
                </a:solidFill>
              </a:rPr>
              <a:t>special symbols (#, $, ..)</a:t>
            </a:r>
          </a:p>
        </p:txBody>
      </p:sp>
      <p:sp>
        <p:nvSpPr>
          <p:cNvPr id="169990" name="Rectangle 6"/>
          <p:cNvSpPr>
            <a:spLocks noChangeArrowheads="1"/>
          </p:cNvSpPr>
          <p:nvPr/>
        </p:nvSpPr>
        <p:spPr bwMode="auto">
          <a:xfrm>
            <a:off x="5510213" y="2203450"/>
            <a:ext cx="1373187" cy="457200"/>
          </a:xfrm>
          <a:prstGeom prst="rect">
            <a:avLst/>
          </a:prstGeom>
          <a:noFill/>
          <a:ln w="9525">
            <a:noFill/>
            <a:miter lim="800000"/>
            <a:headEnd/>
            <a:tailEnd/>
          </a:ln>
          <a:effectLst/>
        </p:spPr>
        <p:txBody>
          <a:bodyPr wrap="none">
            <a:spAutoFit/>
          </a:bodyPr>
          <a:lstStyle/>
          <a:p>
            <a:r>
              <a:rPr lang="en-US" altLang="en-US" sz="2400" b="1">
                <a:solidFill>
                  <a:srgbClr val="16027C"/>
                </a:solidFill>
              </a:rPr>
              <a:t>1000001</a:t>
            </a:r>
          </a:p>
        </p:txBody>
      </p:sp>
      <p:sp>
        <p:nvSpPr>
          <p:cNvPr id="169991" name="Line 7"/>
          <p:cNvSpPr>
            <a:spLocks noChangeShapeType="1"/>
          </p:cNvSpPr>
          <p:nvPr/>
        </p:nvSpPr>
        <p:spPr bwMode="auto">
          <a:xfrm flipV="1">
            <a:off x="2673350" y="1855788"/>
            <a:ext cx="222250" cy="319087"/>
          </a:xfrm>
          <a:prstGeom prst="line">
            <a:avLst/>
          </a:prstGeom>
          <a:noFill/>
          <a:ln w="9525">
            <a:solidFill>
              <a:schemeClr val="tx1"/>
            </a:solidFill>
            <a:round/>
            <a:headEnd/>
            <a:tailEnd type="triangle" w="med" len="med"/>
          </a:ln>
          <a:effectLst/>
        </p:spPr>
        <p:txBody>
          <a:bodyPr/>
          <a:lstStyle/>
          <a:p>
            <a:endParaRPr lang="en-US"/>
          </a:p>
        </p:txBody>
      </p:sp>
      <p:sp>
        <p:nvSpPr>
          <p:cNvPr id="169992" name="Line 8"/>
          <p:cNvSpPr>
            <a:spLocks noChangeShapeType="1"/>
          </p:cNvSpPr>
          <p:nvPr/>
        </p:nvSpPr>
        <p:spPr bwMode="auto">
          <a:xfrm flipH="1" flipV="1">
            <a:off x="5861050" y="1884363"/>
            <a:ext cx="193675" cy="331787"/>
          </a:xfrm>
          <a:prstGeom prst="line">
            <a:avLst/>
          </a:prstGeom>
          <a:noFill/>
          <a:ln w="9525">
            <a:solidFill>
              <a:schemeClr val="tx1"/>
            </a:solidFill>
            <a:round/>
            <a:headEnd/>
            <a:tailEnd type="triangle" w="med" len="med"/>
          </a:ln>
          <a:effectLst/>
        </p:spPr>
        <p:txBody>
          <a:bodyPr/>
          <a:lstStyle/>
          <a:p>
            <a:endParaRPr lang="en-US"/>
          </a:p>
        </p:txBody>
      </p:sp>
      <p:sp>
        <p:nvSpPr>
          <p:cNvPr id="10" name="Date Placeholder 9"/>
          <p:cNvSpPr>
            <a:spLocks noGrp="1"/>
          </p:cNvSpPr>
          <p:nvPr>
            <p:ph type="dt" sz="half" idx="10"/>
          </p:nvPr>
        </p:nvSpPr>
        <p:spPr/>
        <p:txBody>
          <a:bodyPr/>
          <a:lstStyle/>
          <a:p>
            <a:pPr>
              <a:defRPr/>
            </a:pPr>
            <a:fld id="{6EF28868-E370-4E2C-A208-071EB0FE0839}" type="datetime1">
              <a:rPr lang="en-US" smtClean="0"/>
              <a:pPr>
                <a:defRPr/>
              </a:pPr>
              <a:t>3/14/2024</a:t>
            </a:fld>
            <a:endParaRPr lang="en-US"/>
          </a:p>
        </p:txBody>
      </p:sp>
      <p:sp>
        <p:nvSpPr>
          <p:cNvPr id="11" name="Slide Number Placeholder 10"/>
          <p:cNvSpPr>
            <a:spLocks noGrp="1"/>
          </p:cNvSpPr>
          <p:nvPr>
            <p:ph type="sldNum" sz="quarter" idx="12"/>
          </p:nvPr>
        </p:nvSpPr>
        <p:spPr/>
        <p:txBody>
          <a:bodyPr/>
          <a:lstStyle/>
          <a:p>
            <a:fld id="{6876EFF4-C03D-4CCD-A348-A83D22CFB359}" type="slidenum">
              <a:rPr lang="en-US" altLang="en-US" smtClean="0"/>
              <a:pPr/>
              <a:t>189</a:t>
            </a:fld>
            <a:endParaRPr lang="en-US" alt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Hardware</a:t>
            </a:r>
          </a:p>
        </p:txBody>
      </p:sp>
      <p:sp>
        <p:nvSpPr>
          <p:cNvPr id="3" name="Content Placeholder 2"/>
          <p:cNvSpPr>
            <a:spLocks noGrp="1"/>
          </p:cNvSpPr>
          <p:nvPr>
            <p:ph idx="1"/>
          </p:nvPr>
        </p:nvSpPr>
        <p:spPr>
          <a:xfrm>
            <a:off x="685800" y="1600200"/>
            <a:ext cx="7870874" cy="4308477"/>
          </a:xfrm>
        </p:spPr>
        <p:txBody>
          <a:bodyPr>
            <a:normAutofit fontScale="70000" lnSpcReduction="20000"/>
          </a:bodyPr>
          <a:lstStyle/>
          <a:p>
            <a:pPr>
              <a:buFontTx/>
              <a:buChar char="•"/>
            </a:pPr>
            <a:r>
              <a:rPr lang="en-US" altLang="en-US" dirty="0"/>
              <a:t>Local Area Networks</a:t>
            </a:r>
          </a:p>
          <a:p>
            <a:pPr>
              <a:buFontTx/>
              <a:buChar char="•"/>
            </a:pPr>
            <a:r>
              <a:rPr lang="en-US" altLang="en-US" dirty="0"/>
              <a:t>Metropolitan Area Networks</a:t>
            </a:r>
          </a:p>
          <a:p>
            <a:pPr>
              <a:buFontTx/>
              <a:buChar char="•"/>
            </a:pPr>
            <a:r>
              <a:rPr lang="en-US" altLang="en-US" dirty="0"/>
              <a:t>Wide Area Networks</a:t>
            </a:r>
          </a:p>
          <a:p>
            <a:pPr>
              <a:buFontTx/>
              <a:buChar char="•"/>
            </a:pPr>
            <a:r>
              <a:rPr lang="en-US" altLang="en-US" dirty="0"/>
              <a:t>Wireless Networks</a:t>
            </a:r>
          </a:p>
          <a:p>
            <a:pPr lvl="1">
              <a:buFontTx/>
              <a:buChar char="•"/>
            </a:pPr>
            <a:r>
              <a:rPr lang="en-US" altLang="en-US" dirty="0"/>
              <a:t>Wireless LANs</a:t>
            </a:r>
          </a:p>
          <a:p>
            <a:pPr lvl="1">
              <a:buFontTx/>
              <a:buChar char="•"/>
            </a:pPr>
            <a:r>
              <a:rPr lang="en-US" altLang="en-US" dirty="0"/>
              <a:t>Wireless WANs</a:t>
            </a:r>
          </a:p>
          <a:p>
            <a:pPr>
              <a:buFontTx/>
              <a:buChar char="•"/>
            </a:pPr>
            <a:r>
              <a:rPr lang="en-US" altLang="en-US" dirty="0"/>
              <a:t>Home Networks</a:t>
            </a:r>
          </a:p>
          <a:p>
            <a:pPr lvl="1">
              <a:buFontTx/>
              <a:buChar char="•"/>
            </a:pPr>
            <a:r>
              <a:rPr lang="en-US" altLang="en-US" dirty="0"/>
              <a:t>Computers (desktop PC, PDA, shared peripherals</a:t>
            </a:r>
          </a:p>
          <a:p>
            <a:pPr lvl="1">
              <a:buFontTx/>
              <a:buChar char="•"/>
            </a:pPr>
            <a:r>
              <a:rPr lang="en-US" altLang="en-US" dirty="0"/>
              <a:t>Entertainment (TV, DVD, VCR, camera, stereo, MP3)</a:t>
            </a:r>
          </a:p>
          <a:p>
            <a:pPr lvl="1">
              <a:buFontTx/>
              <a:buChar char="•"/>
            </a:pPr>
            <a:r>
              <a:rPr lang="en-US" altLang="en-US" dirty="0"/>
              <a:t>Telecomm (telephone, cell phone, intercom, fax)</a:t>
            </a:r>
          </a:p>
          <a:p>
            <a:pPr lvl="1">
              <a:buFontTx/>
              <a:buChar char="•"/>
            </a:pPr>
            <a:r>
              <a:rPr lang="en-US" altLang="en-US" dirty="0"/>
              <a:t>Appliances (microwave, fridge, clock, furnace, </a:t>
            </a:r>
            <a:r>
              <a:rPr lang="en-US" altLang="en-US" dirty="0" err="1"/>
              <a:t>airco</a:t>
            </a:r>
            <a:r>
              <a:rPr lang="en-US" altLang="en-US" dirty="0"/>
              <a:t>)</a:t>
            </a:r>
          </a:p>
          <a:p>
            <a:pPr lvl="1">
              <a:buFontTx/>
              <a:buChar char="•"/>
            </a:pPr>
            <a:r>
              <a:rPr lang="en-US" altLang="en-US" dirty="0"/>
              <a:t>Telemetry (utility meter, burglar alarm, </a:t>
            </a:r>
            <a:r>
              <a:rPr lang="en-US" altLang="en-US" dirty="0" err="1"/>
              <a:t>babycam</a:t>
            </a:r>
            <a:r>
              <a:rPr lang="en-US" altLang="en-US" dirty="0"/>
              <a:t>).</a:t>
            </a:r>
          </a:p>
          <a:p>
            <a:pPr>
              <a:buFontTx/>
              <a:buChar char="•"/>
            </a:pPr>
            <a:r>
              <a:rPr lang="en-US" altLang="en-US" dirty="0"/>
              <a:t>Internetworks</a:t>
            </a:r>
          </a:p>
          <a:p>
            <a:pPr marL="0" indent="0">
              <a:buNone/>
            </a:pPr>
            <a:endParaRPr lang="en-US" dirty="0"/>
          </a:p>
        </p:txBody>
      </p:sp>
      <p:sp>
        <p:nvSpPr>
          <p:cNvPr id="5" name="Date Placeholder 4"/>
          <p:cNvSpPr>
            <a:spLocks noGrp="1"/>
          </p:cNvSpPr>
          <p:nvPr>
            <p:ph type="dt" sz="half" idx="10"/>
          </p:nvPr>
        </p:nvSpPr>
        <p:spPr/>
        <p:txBody>
          <a:bodyPr/>
          <a:lstStyle/>
          <a:p>
            <a:fld id="{C95E3196-0C38-457B-AB09-03F75B13D8AE}"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19</a:t>
            </a:fld>
            <a:endParaRPr lang="en-US" dirty="0"/>
          </a:p>
        </p:txBody>
      </p:sp>
    </p:spTree>
    <p:extLst>
      <p:ext uri="{BB962C8B-B14F-4D97-AF65-F5344CB8AC3E}">
        <p14:creationId xmlns:p14="http://schemas.microsoft.com/office/powerpoint/2010/main" val="1068503301"/>
      </p:ext>
    </p:extLst>
  </p:cSld>
  <p:clrMapOvr>
    <a:masterClrMapping/>
  </p:clrMapOvr>
  <p:transition spd="slow">
    <p:wip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2"/>
          <p:cNvSpPr>
            <a:spLocks noGrp="1"/>
          </p:cNvSpPr>
          <p:nvPr>
            <p:ph type="title"/>
          </p:nvPr>
        </p:nvSpPr>
        <p:spPr/>
        <p:txBody>
          <a:bodyPr/>
          <a:lstStyle/>
          <a:p>
            <a:r>
              <a:rPr lang="en-US" altLang="en-US" sz="3600" b="1"/>
              <a:t>Signaling (Encoding) Techniques</a:t>
            </a:r>
          </a:p>
        </p:txBody>
      </p:sp>
      <p:sp>
        <p:nvSpPr>
          <p:cNvPr id="178179" name="Rectangle 13"/>
          <p:cNvSpPr>
            <a:spLocks noGrp="1"/>
          </p:cNvSpPr>
          <p:nvPr>
            <p:ph type="body" idx="1"/>
          </p:nvPr>
        </p:nvSpPr>
        <p:spPr>
          <a:xfrm>
            <a:off x="457200" y="1417638"/>
            <a:ext cx="8229600" cy="4525962"/>
          </a:xfrm>
        </p:spPr>
        <p:txBody>
          <a:bodyPr/>
          <a:lstStyle/>
          <a:p>
            <a:pPr>
              <a:lnSpc>
                <a:spcPct val="90000"/>
              </a:lnSpc>
            </a:pPr>
            <a:r>
              <a:rPr lang="en-US" altLang="en-US" sz="2400"/>
              <a:t>Unipolar signaling</a:t>
            </a:r>
          </a:p>
          <a:p>
            <a:pPr lvl="1">
              <a:lnSpc>
                <a:spcPct val="90000"/>
              </a:lnSpc>
            </a:pPr>
            <a:r>
              <a:rPr lang="en-US" altLang="en-US" sz="2000"/>
              <a:t>Use voltages either vary between 0 and a positive value or between 0 and some negative value</a:t>
            </a:r>
          </a:p>
          <a:p>
            <a:pPr>
              <a:lnSpc>
                <a:spcPct val="90000"/>
              </a:lnSpc>
            </a:pPr>
            <a:r>
              <a:rPr lang="en-US" altLang="en-US" sz="2400"/>
              <a:t>Bipolar signaling</a:t>
            </a:r>
          </a:p>
          <a:p>
            <a:pPr lvl="1">
              <a:lnSpc>
                <a:spcPct val="90000"/>
              </a:lnSpc>
            </a:pPr>
            <a:r>
              <a:rPr lang="en-US" altLang="en-US" sz="2000"/>
              <a:t>Use both positive and negative voltages</a:t>
            </a:r>
          </a:p>
          <a:p>
            <a:pPr lvl="1">
              <a:lnSpc>
                <a:spcPct val="90000"/>
              </a:lnSpc>
            </a:pPr>
            <a:r>
              <a:rPr lang="en-US" altLang="en-US" sz="2000"/>
              <a:t>Experiences fewer errors than unipolar signaling</a:t>
            </a:r>
          </a:p>
          <a:p>
            <a:pPr lvl="2">
              <a:lnSpc>
                <a:spcPct val="90000"/>
              </a:lnSpc>
            </a:pPr>
            <a:r>
              <a:rPr lang="en-US" altLang="en-US" sz="2000"/>
              <a:t>Signals are more distinct (more difficult (for interference) to change polarity of a current)</a:t>
            </a:r>
          </a:p>
          <a:p>
            <a:pPr lvl="1">
              <a:lnSpc>
                <a:spcPct val="90000"/>
              </a:lnSpc>
            </a:pPr>
            <a:r>
              <a:rPr lang="en-US" altLang="en-US" sz="2000"/>
              <a:t>Return to zero (RZ) </a:t>
            </a:r>
          </a:p>
          <a:p>
            <a:pPr lvl="2">
              <a:lnSpc>
                <a:spcPct val="90000"/>
              </a:lnSpc>
            </a:pPr>
            <a:r>
              <a:rPr lang="en-US" altLang="en-US" sz="2000"/>
              <a:t>Signal returns to 0 voltage level after sending a bit</a:t>
            </a:r>
          </a:p>
          <a:p>
            <a:pPr lvl="1">
              <a:lnSpc>
                <a:spcPct val="90000"/>
              </a:lnSpc>
            </a:pPr>
            <a:r>
              <a:rPr lang="en-US" altLang="en-US" sz="2000"/>
              <a:t>Non return to zero (NRZ)</a:t>
            </a:r>
          </a:p>
          <a:p>
            <a:pPr lvl="2">
              <a:lnSpc>
                <a:spcPct val="90000"/>
              </a:lnSpc>
            </a:pPr>
            <a:r>
              <a:rPr lang="en-US" altLang="en-US" sz="2000"/>
              <a:t>Signals maintains its voltage at the end of a bit</a:t>
            </a:r>
          </a:p>
          <a:p>
            <a:pPr>
              <a:lnSpc>
                <a:spcPct val="90000"/>
              </a:lnSpc>
            </a:pPr>
            <a:r>
              <a:rPr lang="en-US" altLang="en-US" sz="2400"/>
              <a:t>Manchester encoding (used by Ethernet)</a:t>
            </a:r>
          </a:p>
        </p:txBody>
      </p:sp>
      <p:sp>
        <p:nvSpPr>
          <p:cNvPr id="5" name="Date Placeholder 4"/>
          <p:cNvSpPr>
            <a:spLocks noGrp="1"/>
          </p:cNvSpPr>
          <p:nvPr>
            <p:ph type="dt" sz="half" idx="10"/>
          </p:nvPr>
        </p:nvSpPr>
        <p:spPr/>
        <p:txBody>
          <a:bodyPr/>
          <a:lstStyle/>
          <a:p>
            <a:pPr>
              <a:defRPr/>
            </a:pPr>
            <a:fld id="{7D7C22C7-9947-4133-8DC7-C3181BF7BD8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190</a:t>
            </a:fld>
            <a:endParaRPr lang="en-US" altLang="en-US"/>
          </a:p>
        </p:txBody>
      </p:sp>
    </p:spTree>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BF0339FA-4C8D-4E9C-BC53-2AB1A8D7DC5F}" type="slidenum">
              <a:rPr lang="en-US" altLang="en-US" sz="1500" i="0" baseline="0" smtClean="0">
                <a:solidFill>
                  <a:srgbClr val="000000"/>
                </a:solidFill>
                <a:latin typeface="Arial" pitchFamily="34" charset="0"/>
              </a:rPr>
              <a:pPr algn="l"/>
              <a:t>191</a:t>
            </a:fld>
            <a:endParaRPr lang="en-US" altLang="en-US" sz="1500" i="0" baseline="0">
              <a:solidFill>
                <a:srgbClr val="000000"/>
              </a:solidFill>
              <a:latin typeface="Arial" pitchFamily="34" charset="0"/>
            </a:endParaRPr>
          </a:p>
        </p:txBody>
      </p:sp>
      <p:sp>
        <p:nvSpPr>
          <p:cNvPr id="3" name="Rectangle 2"/>
          <p:cNvSpPr/>
          <p:nvPr/>
        </p:nvSpPr>
        <p:spPr>
          <a:xfrm>
            <a:off x="1428750" y="1200150"/>
            <a:ext cx="6000750" cy="2562225"/>
          </a:xfrm>
          <a:prstGeom prst="rect">
            <a:avLst/>
          </a:prstGeom>
        </p:spPr>
        <p:txBody>
          <a:bodyPr>
            <a:spAutoFit/>
          </a:bodyPr>
          <a:lstStyle/>
          <a:p>
            <a:pPr algn="ctr" eaLnBrk="1" fontAlgn="auto" hangingPunct="1">
              <a:spcBef>
                <a:spcPts val="0"/>
              </a:spcBef>
              <a:spcAft>
                <a:spcPts val="0"/>
              </a:spcAft>
              <a:defRPr/>
            </a:pPr>
            <a:r>
              <a:rPr lang="en-IN" sz="4050" b="0" i="0" baseline="0" dirty="0">
                <a:solidFill>
                  <a:prstClr val="black"/>
                </a:solidFill>
                <a:latin typeface="Arial" panose="020B0604020202020204" pitchFamily="34" charset="0"/>
              </a:rPr>
              <a:t>What is Line Coding?</a:t>
            </a:r>
            <a:endParaRPr lang="en-US" sz="1350" b="0" i="0" baseline="0" dirty="0">
              <a:solidFill>
                <a:srgbClr val="0000FF"/>
              </a:solidFill>
              <a:latin typeface="Arial" panose="020B0604020202020204" pitchFamily="34" charset="0"/>
            </a:endParaRPr>
          </a:p>
          <a:p>
            <a:pPr marL="257175" indent="-257175" algn="just" eaLnBrk="1" fontAlgn="auto" hangingPunct="1">
              <a:spcBef>
                <a:spcPts val="0"/>
              </a:spcBef>
              <a:spcAft>
                <a:spcPts val="0"/>
              </a:spcAft>
              <a:buFont typeface="Arial" panose="020B0604020202020204" pitchFamily="34" charset="0"/>
              <a:buChar char="•"/>
              <a:defRPr/>
            </a:pPr>
            <a:r>
              <a:rPr lang="en-US" sz="1500" b="0" i="0" baseline="0" dirty="0">
                <a:solidFill>
                  <a:prstClr val="black"/>
                </a:solidFill>
                <a:latin typeface="Arial" panose="020B0604020202020204" pitchFamily="34" charset="0"/>
              </a:rPr>
              <a:t>The process of converting Digital Data to Digital Signal is termed as Line Coding.</a:t>
            </a:r>
          </a:p>
          <a:p>
            <a:pPr marL="257175" indent="-257175" algn="just" eaLnBrk="1" fontAlgn="auto" hangingPunct="1">
              <a:spcBef>
                <a:spcPts val="0"/>
              </a:spcBef>
              <a:spcAft>
                <a:spcPts val="0"/>
              </a:spcAft>
              <a:buFont typeface="Arial" panose="020B0604020202020204" pitchFamily="34" charset="0"/>
              <a:buChar char="•"/>
              <a:defRPr/>
            </a:pPr>
            <a:r>
              <a:rPr lang="en-US" sz="1500" b="0" i="0" baseline="0" dirty="0">
                <a:solidFill>
                  <a:prstClr val="black"/>
                </a:solidFill>
                <a:latin typeface="Arial" panose="020B0604020202020204" pitchFamily="34" charset="0"/>
              </a:rPr>
              <a:t>The simplest is to represent ‘1’ by a square pulse and ‘0’ by 0 volt. But the simplest is not always good enough. Also, a long sequence of ‘0’ may appear as a loss of transmission.</a:t>
            </a:r>
          </a:p>
          <a:p>
            <a:pPr marL="257175" indent="-257175" algn="just" eaLnBrk="1" fontAlgn="auto" hangingPunct="1">
              <a:spcBef>
                <a:spcPts val="0"/>
              </a:spcBef>
              <a:spcAft>
                <a:spcPts val="0"/>
              </a:spcAft>
              <a:buFont typeface="Arial" panose="020B0604020202020204" pitchFamily="34" charset="0"/>
              <a:buChar char="•"/>
              <a:defRPr/>
            </a:pPr>
            <a:r>
              <a:rPr lang="en-US" sz="1500" b="0" i="0" baseline="0" dirty="0">
                <a:solidFill>
                  <a:prstClr val="black"/>
                </a:solidFill>
                <a:latin typeface="Arial" panose="020B0604020202020204" pitchFamily="34" charset="0"/>
              </a:rPr>
              <a:t>In order to take care of these and many other requirements, the symbols are transformed in to various different wave shapes, a </a:t>
            </a:r>
            <a:r>
              <a:rPr lang="en-IN" sz="1500" b="0" i="0" baseline="0" dirty="0">
                <a:solidFill>
                  <a:prstClr val="black"/>
                </a:solidFill>
                <a:latin typeface="Arial" panose="020B0604020202020204" pitchFamily="34" charset="0"/>
              </a:rPr>
              <a:t>process named line coding.</a:t>
            </a:r>
          </a:p>
        </p:txBody>
      </p:sp>
      <p:pic>
        <p:nvPicPr>
          <p:cNvPr id="98308" name="Picture 6"/>
          <p:cNvPicPr>
            <a:picLocks noChangeAspect="1" noChangeArrowheads="1"/>
          </p:cNvPicPr>
          <p:nvPr/>
        </p:nvPicPr>
        <p:blipFill>
          <a:blip r:embed="rId2"/>
          <a:srcRect/>
          <a:stretch>
            <a:fillRect/>
          </a:stretch>
        </p:blipFill>
        <p:spPr bwMode="auto">
          <a:xfrm>
            <a:off x="1411288" y="3684588"/>
            <a:ext cx="6581775" cy="201612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F9D0A54C-296E-45CE-8DB6-724762EC1AFE}" type="datetime1">
              <a:rPr lang="en-US" smtClean="0"/>
              <a:pPr>
                <a:defRPr/>
              </a:pPr>
              <a:t>3/14/2024</a:t>
            </a:fld>
            <a:endParaRPr lang="en-US"/>
          </a:p>
        </p:txBody>
      </p:sp>
    </p:spTree>
  </p:cSld>
  <p:clrMapOvr>
    <a:masterClrMapping/>
  </p:clrMapOvr>
  <p:transition spd="slow">
    <p:wip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815468BB-F813-47DC-BCC8-CFFEF92A8383}" type="slidenum">
              <a:rPr lang="en-US" altLang="en-US" sz="1500" i="0" baseline="0" smtClean="0">
                <a:solidFill>
                  <a:srgbClr val="000000"/>
                </a:solidFill>
                <a:latin typeface="Arial" pitchFamily="34" charset="0"/>
              </a:rPr>
              <a:pPr algn="l"/>
              <a:t>192</a:t>
            </a:fld>
            <a:endParaRPr lang="en-US" altLang="en-US" sz="1500" i="0" baseline="0">
              <a:solidFill>
                <a:srgbClr val="000000"/>
              </a:solidFill>
              <a:latin typeface="Arial" pitchFamily="34" charset="0"/>
            </a:endParaRPr>
          </a:p>
        </p:txBody>
      </p:sp>
      <p:pic>
        <p:nvPicPr>
          <p:cNvPr id="99331" name="Picture 3"/>
          <p:cNvPicPr>
            <a:picLocks noChangeAspect="1"/>
          </p:cNvPicPr>
          <p:nvPr/>
        </p:nvPicPr>
        <p:blipFill>
          <a:blip r:embed="rId2"/>
          <a:srcRect/>
          <a:stretch>
            <a:fillRect/>
          </a:stretch>
        </p:blipFill>
        <p:spPr bwMode="auto">
          <a:xfrm>
            <a:off x="1608138" y="1257300"/>
            <a:ext cx="5929312" cy="434340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4071E206-2340-4272-9456-2B2F3EA1FA2F}" type="datetime1">
              <a:rPr lang="en-US" smtClean="0"/>
              <a:pPr>
                <a:defRPr/>
              </a:pPr>
              <a:t>3/14/2024</a:t>
            </a:fld>
            <a:endParaRPr lang="en-US"/>
          </a:p>
        </p:txBody>
      </p:sp>
    </p:spTree>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sz="1500" i="0" baseline="0">
                <a:solidFill>
                  <a:srgbClr val="000000"/>
                </a:solidFill>
                <a:latin typeface="Arial" pitchFamily="34" charset="0"/>
              </a:rPr>
              <a:t>4.</a:t>
            </a:r>
            <a:fld id="{01D44A47-1FDD-4C19-97B5-24F6C3FF563C}" type="slidenum">
              <a:rPr lang="en-US" sz="1500" i="0" baseline="0" smtClean="0">
                <a:solidFill>
                  <a:srgbClr val="000000"/>
                </a:solidFill>
                <a:latin typeface="Arial" pitchFamily="34" charset="0"/>
              </a:rPr>
              <a:pPr algn="l"/>
              <a:t>193</a:t>
            </a:fld>
            <a:endParaRPr lang="en-US" sz="1500" i="0" baseline="0">
              <a:solidFill>
                <a:srgbClr val="000000"/>
              </a:solidFill>
              <a:latin typeface="Arial" pitchFamily="34" charset="0"/>
            </a:endParaRPr>
          </a:p>
        </p:txBody>
      </p:sp>
      <p:sp>
        <p:nvSpPr>
          <p:cNvPr id="132099"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32100"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00357" name="Text Box 4"/>
          <p:cNvSpPr txBox="1">
            <a:spLocks noChangeArrowheads="1"/>
          </p:cNvSpPr>
          <p:nvPr/>
        </p:nvSpPr>
        <p:spPr bwMode="auto">
          <a:xfrm>
            <a:off x="1371600" y="1428750"/>
            <a:ext cx="3621088" cy="415925"/>
          </a:xfrm>
          <a:prstGeom prst="rect">
            <a:avLst/>
          </a:prstGeom>
          <a:noFill/>
          <a:ln w="9525">
            <a:noFill/>
            <a:miter lim="800000"/>
            <a:headEnd/>
            <a:tailEnd/>
          </a:ln>
        </p:spPr>
        <p:txBody>
          <a:bodyPr wrap="none">
            <a:spAutoFit/>
          </a:bodyPr>
          <a:lstStyle/>
          <a:p>
            <a:pPr eaLnBrk="1" hangingPunct="1"/>
            <a:r>
              <a:rPr lang="en-US" sz="1800" baseline="0">
                <a:solidFill>
                  <a:srgbClr val="800080"/>
                </a:solidFill>
              </a:rPr>
              <a:t>Figure 4.4  </a:t>
            </a:r>
            <a:r>
              <a:rPr lang="en-US" sz="2100" baseline="0">
                <a:solidFill>
                  <a:srgbClr val="000000"/>
                </a:solidFill>
              </a:rPr>
              <a:t>Line coding schemes</a:t>
            </a:r>
          </a:p>
        </p:txBody>
      </p:sp>
      <p:sp>
        <p:nvSpPr>
          <p:cNvPr id="132102"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100359" name="Picture 6"/>
          <p:cNvPicPr>
            <a:picLocks noChangeAspect="1" noChangeArrowheads="1"/>
          </p:cNvPicPr>
          <p:nvPr/>
        </p:nvPicPr>
        <p:blipFill>
          <a:blip r:embed="rId3"/>
          <a:srcRect/>
          <a:stretch>
            <a:fillRect/>
          </a:stretch>
        </p:blipFill>
        <p:spPr bwMode="auto">
          <a:xfrm>
            <a:off x="1828800" y="2270125"/>
            <a:ext cx="5732463" cy="253047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439393D8-58BC-46B9-ADFF-86C03B626ECF}" type="datetime1">
              <a:rPr lang="en-US" smtClean="0"/>
              <a:pPr>
                <a:defRPr/>
              </a:pPr>
              <a:t>3/14/2024</a:t>
            </a:fld>
            <a:endParaRPr lang="en-US"/>
          </a:p>
        </p:txBody>
      </p:sp>
    </p:spTree>
  </p:cSld>
  <p:clrMapOvr>
    <a:masterClrMapping/>
  </p:clrMapOvr>
  <p:transition spd="slow">
    <p:wip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sz="1500" i="0" baseline="0">
                <a:solidFill>
                  <a:srgbClr val="000000"/>
                </a:solidFill>
                <a:latin typeface="Arial" pitchFamily="34" charset="0"/>
              </a:rPr>
              <a:t>4.</a:t>
            </a:r>
            <a:fld id="{9FA44122-A3ED-40B3-B159-9357A1935A73}" type="slidenum">
              <a:rPr lang="en-US" sz="1500" i="0" baseline="0" smtClean="0">
                <a:solidFill>
                  <a:srgbClr val="000000"/>
                </a:solidFill>
                <a:latin typeface="Arial" pitchFamily="34" charset="0"/>
              </a:rPr>
              <a:pPr algn="l"/>
              <a:t>194</a:t>
            </a:fld>
            <a:endParaRPr lang="en-US" sz="1500" i="0" baseline="0">
              <a:solidFill>
                <a:srgbClr val="000000"/>
              </a:solidFill>
              <a:latin typeface="Arial" pitchFamily="34" charset="0"/>
            </a:endParaRPr>
          </a:p>
        </p:txBody>
      </p:sp>
      <p:sp>
        <p:nvSpPr>
          <p:cNvPr id="134147"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34148"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01381" name="Text Box 4"/>
          <p:cNvSpPr txBox="1">
            <a:spLocks noChangeArrowheads="1"/>
          </p:cNvSpPr>
          <p:nvPr/>
        </p:nvSpPr>
        <p:spPr bwMode="auto">
          <a:xfrm>
            <a:off x="1371600" y="1428750"/>
            <a:ext cx="6170613" cy="415925"/>
          </a:xfrm>
          <a:prstGeom prst="rect">
            <a:avLst/>
          </a:prstGeom>
          <a:noFill/>
          <a:ln w="9525">
            <a:noFill/>
            <a:miter lim="800000"/>
            <a:headEnd/>
            <a:tailEnd/>
          </a:ln>
        </p:spPr>
        <p:txBody>
          <a:bodyPr wrap="none">
            <a:spAutoFit/>
          </a:bodyPr>
          <a:lstStyle/>
          <a:p>
            <a:pPr eaLnBrk="1" hangingPunct="1"/>
            <a:r>
              <a:rPr lang="en-US" sz="1800" baseline="0">
                <a:solidFill>
                  <a:srgbClr val="800080"/>
                </a:solidFill>
              </a:rPr>
              <a:t>Figure 4.5  </a:t>
            </a:r>
            <a:r>
              <a:rPr lang="en-US" sz="2100" baseline="0">
                <a:solidFill>
                  <a:srgbClr val="000000"/>
                </a:solidFill>
              </a:rPr>
              <a:t>Unipolar NRZ(Non Return to Zero) scheme</a:t>
            </a:r>
          </a:p>
        </p:txBody>
      </p:sp>
      <p:sp>
        <p:nvSpPr>
          <p:cNvPr id="134150"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101383" name="Picture 6"/>
          <p:cNvPicPr>
            <a:picLocks noChangeAspect="1" noChangeArrowheads="1"/>
          </p:cNvPicPr>
          <p:nvPr/>
        </p:nvPicPr>
        <p:blipFill>
          <a:blip r:embed="rId3"/>
          <a:srcRect/>
          <a:stretch>
            <a:fillRect/>
          </a:stretch>
        </p:blipFill>
        <p:spPr bwMode="auto">
          <a:xfrm>
            <a:off x="1857375" y="3835400"/>
            <a:ext cx="5470525" cy="1411288"/>
          </a:xfrm>
          <a:prstGeom prst="rect">
            <a:avLst/>
          </a:prstGeom>
          <a:noFill/>
          <a:ln w="9525">
            <a:noFill/>
            <a:miter lim="800000"/>
            <a:headEnd/>
            <a:tailEnd/>
          </a:ln>
        </p:spPr>
      </p:pic>
      <p:pic>
        <p:nvPicPr>
          <p:cNvPr id="101384" name="Picture 2"/>
          <p:cNvPicPr>
            <a:picLocks noChangeAspect="1"/>
          </p:cNvPicPr>
          <p:nvPr/>
        </p:nvPicPr>
        <p:blipFill>
          <a:blip r:embed="rId4"/>
          <a:srcRect/>
          <a:stretch>
            <a:fillRect/>
          </a:stretch>
        </p:blipFill>
        <p:spPr bwMode="auto">
          <a:xfrm>
            <a:off x="1674813" y="1960563"/>
            <a:ext cx="5819775" cy="1865312"/>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D354C6CF-7010-4E1C-BB0F-E231A90C05EE}" type="datetime1">
              <a:rPr lang="en-US" smtClean="0"/>
              <a:pPr>
                <a:defRPr/>
              </a:pPr>
              <a:t>3/14/2024</a:t>
            </a:fld>
            <a:endParaRPr lang="en-US"/>
          </a:p>
        </p:txBody>
      </p:sp>
    </p:spTree>
  </p:cSld>
  <p:clrMapOvr>
    <a:masterClrMapping/>
  </p:clrMapOvr>
  <p:transition spd="slow">
    <p:wip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sz="1500" i="0" baseline="0">
                <a:solidFill>
                  <a:srgbClr val="000000"/>
                </a:solidFill>
                <a:latin typeface="Arial" pitchFamily="34" charset="0"/>
              </a:rPr>
              <a:t>4.</a:t>
            </a:r>
            <a:fld id="{E4931503-89CE-4B05-A301-47647C4C4DE7}" type="slidenum">
              <a:rPr lang="en-US" sz="1500" i="0" baseline="0" smtClean="0">
                <a:solidFill>
                  <a:srgbClr val="000000"/>
                </a:solidFill>
                <a:latin typeface="Arial" pitchFamily="34" charset="0"/>
              </a:rPr>
              <a:pPr algn="l"/>
              <a:t>195</a:t>
            </a:fld>
            <a:endParaRPr lang="en-US" sz="1500" i="0" baseline="0">
              <a:solidFill>
                <a:srgbClr val="000000"/>
              </a:solidFill>
              <a:latin typeface="Arial" pitchFamily="34" charset="0"/>
            </a:endParaRPr>
          </a:p>
        </p:txBody>
      </p:sp>
      <p:sp>
        <p:nvSpPr>
          <p:cNvPr id="136195"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36196"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02405" name="Text Box 4"/>
          <p:cNvSpPr txBox="1">
            <a:spLocks noChangeArrowheads="1"/>
          </p:cNvSpPr>
          <p:nvPr/>
        </p:nvSpPr>
        <p:spPr bwMode="auto">
          <a:xfrm>
            <a:off x="1371600" y="1428750"/>
            <a:ext cx="5046663" cy="415925"/>
          </a:xfrm>
          <a:prstGeom prst="rect">
            <a:avLst/>
          </a:prstGeom>
          <a:noFill/>
          <a:ln w="9525">
            <a:noFill/>
            <a:miter lim="800000"/>
            <a:headEnd/>
            <a:tailEnd/>
          </a:ln>
        </p:spPr>
        <p:txBody>
          <a:bodyPr wrap="none">
            <a:spAutoFit/>
          </a:bodyPr>
          <a:lstStyle/>
          <a:p>
            <a:pPr eaLnBrk="1" hangingPunct="1"/>
            <a:r>
              <a:rPr lang="en-US" sz="1800" baseline="0">
                <a:solidFill>
                  <a:srgbClr val="800080"/>
                </a:solidFill>
              </a:rPr>
              <a:t>Figure 4.6  </a:t>
            </a:r>
            <a:r>
              <a:rPr lang="en-US" sz="2100" baseline="0">
                <a:solidFill>
                  <a:srgbClr val="000000"/>
                </a:solidFill>
              </a:rPr>
              <a:t>Polar NRZ-L and NRZ-I schemes</a:t>
            </a:r>
          </a:p>
        </p:txBody>
      </p:sp>
      <p:sp>
        <p:nvSpPr>
          <p:cNvPr id="136198"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102407" name="Picture 6"/>
          <p:cNvPicPr>
            <a:picLocks noChangeAspect="1" noChangeArrowheads="1"/>
          </p:cNvPicPr>
          <p:nvPr/>
        </p:nvPicPr>
        <p:blipFill>
          <a:blip r:embed="rId3"/>
          <a:srcRect/>
          <a:stretch>
            <a:fillRect/>
          </a:stretch>
        </p:blipFill>
        <p:spPr bwMode="auto">
          <a:xfrm>
            <a:off x="1179513" y="2047875"/>
            <a:ext cx="6650037" cy="2076450"/>
          </a:xfrm>
          <a:prstGeom prst="rect">
            <a:avLst/>
          </a:prstGeom>
          <a:noFill/>
          <a:ln w="9525">
            <a:noFill/>
            <a:miter lim="800000"/>
            <a:headEnd/>
            <a:tailEnd/>
          </a:ln>
        </p:spPr>
      </p:pic>
      <p:sp>
        <p:nvSpPr>
          <p:cNvPr id="102408" name="Rectangle 1"/>
          <p:cNvSpPr>
            <a:spLocks noChangeArrowheads="1"/>
          </p:cNvSpPr>
          <p:nvPr/>
        </p:nvSpPr>
        <p:spPr bwMode="auto">
          <a:xfrm>
            <a:off x="1428750" y="4292600"/>
            <a:ext cx="6229350" cy="2108200"/>
          </a:xfrm>
          <a:prstGeom prst="rect">
            <a:avLst/>
          </a:prstGeom>
          <a:solidFill>
            <a:schemeClr val="accent1">
              <a:lumMod val="20000"/>
              <a:lumOff val="80000"/>
            </a:schemeClr>
          </a:solidFill>
          <a:ln w="9525" algn="ctr">
            <a:solidFill>
              <a:schemeClr val="tx1"/>
            </a:solidFill>
            <a:round/>
            <a:headEnd/>
            <a:tailEnd/>
          </a:ln>
        </p:spPr>
        <p:txBody>
          <a:bodyPr/>
          <a:lstStyle/>
          <a:p>
            <a:pPr eaLnBrk="1" hangingPunct="1"/>
            <a:r>
              <a:rPr lang="en-IN" sz="2100" dirty="0">
                <a:solidFill>
                  <a:srgbClr val="000000"/>
                </a:solidFill>
              </a:rPr>
              <a:t>Polar</a:t>
            </a:r>
            <a:r>
              <a:rPr lang="en-IN" sz="2100" baseline="0" dirty="0">
                <a:solidFill>
                  <a:srgbClr val="000000"/>
                </a:solidFill>
              </a:rPr>
              <a:t> </a:t>
            </a:r>
            <a:r>
              <a:rPr lang="en-IN" sz="2100" dirty="0">
                <a:solidFill>
                  <a:srgbClr val="000000"/>
                </a:solidFill>
              </a:rPr>
              <a:t>scheme – Two levels of Voltage.</a:t>
            </a:r>
          </a:p>
          <a:p>
            <a:pPr eaLnBrk="1" hangingPunct="1"/>
            <a:r>
              <a:rPr lang="en-IN" sz="2100" dirty="0">
                <a:solidFill>
                  <a:srgbClr val="000000"/>
                </a:solidFill>
              </a:rPr>
              <a:t>Polar NRZ-L(Level)- Level of voltage determines the value of the bit.</a:t>
            </a:r>
          </a:p>
          <a:p>
            <a:pPr eaLnBrk="1" hangingPunct="1"/>
            <a:r>
              <a:rPr lang="en-IN" sz="2100" dirty="0">
                <a:solidFill>
                  <a:srgbClr val="000000"/>
                </a:solidFill>
              </a:rPr>
              <a:t>Polar NRZ-I(Invert)- Lack of Change of level of voltage determines the value of the bit. If there is No change, next bit is 0 else 1.</a:t>
            </a:r>
          </a:p>
        </p:txBody>
      </p:sp>
      <p:sp>
        <p:nvSpPr>
          <p:cNvPr id="2" name="Date Placeholder 1"/>
          <p:cNvSpPr>
            <a:spLocks noGrp="1"/>
          </p:cNvSpPr>
          <p:nvPr>
            <p:ph type="dt" sz="quarter" idx="10"/>
          </p:nvPr>
        </p:nvSpPr>
        <p:spPr/>
        <p:txBody>
          <a:bodyPr/>
          <a:lstStyle/>
          <a:p>
            <a:pPr>
              <a:defRPr/>
            </a:pPr>
            <a:fld id="{3243B95C-BA2B-4AB0-B5F1-F2F58CD8E223}" type="datetime1">
              <a:rPr lang="en-US" smtClean="0"/>
              <a:pPr>
                <a:defRPr/>
              </a:pPr>
              <a:t>3/14/2024</a:t>
            </a:fld>
            <a:endParaRPr lang="en-US"/>
          </a:p>
        </p:txBody>
      </p:sp>
    </p:spTree>
  </p:cSld>
  <p:clrMapOvr>
    <a:masterClrMapping/>
  </p:clrMapOvr>
  <p:transition spd="slow">
    <p:wip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57E155B1-B937-496E-ACD9-C933802E3AB2}" type="slidenum">
              <a:rPr lang="en-US" altLang="en-US" sz="1500" i="0" baseline="0" smtClean="0">
                <a:solidFill>
                  <a:srgbClr val="000000"/>
                </a:solidFill>
                <a:latin typeface="Arial" pitchFamily="34" charset="0"/>
              </a:rPr>
              <a:pPr algn="l"/>
              <a:t>196</a:t>
            </a:fld>
            <a:endParaRPr lang="en-US" altLang="en-US" sz="1500" i="0" baseline="0">
              <a:solidFill>
                <a:srgbClr val="000000"/>
              </a:solidFill>
              <a:latin typeface="Arial" pitchFamily="34" charset="0"/>
            </a:endParaRPr>
          </a:p>
        </p:txBody>
      </p:sp>
      <p:pic>
        <p:nvPicPr>
          <p:cNvPr id="103427" name="Picture 2"/>
          <p:cNvPicPr>
            <a:picLocks noChangeAspect="1"/>
          </p:cNvPicPr>
          <p:nvPr/>
        </p:nvPicPr>
        <p:blipFill>
          <a:blip r:embed="rId2"/>
          <a:srcRect/>
          <a:stretch>
            <a:fillRect/>
          </a:stretch>
        </p:blipFill>
        <p:spPr bwMode="auto">
          <a:xfrm>
            <a:off x="1960563" y="1800225"/>
            <a:ext cx="5222875" cy="32575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C65F2563-3E4C-4A58-A86E-630F94C0935A}" type="datetime1">
              <a:rPr lang="en-US" smtClean="0"/>
              <a:pPr>
                <a:defRPr/>
              </a:pPr>
              <a:t>3/14/2024</a:t>
            </a:fld>
            <a:endParaRPr lang="en-US"/>
          </a:p>
        </p:txBody>
      </p:sp>
    </p:spTree>
  </p:cSld>
  <p:clrMapOvr>
    <a:masterClrMapping/>
  </p:clrMapOvr>
  <p:transition spd="slow">
    <p:wip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sz="1500" i="0" baseline="0">
                <a:solidFill>
                  <a:srgbClr val="000000"/>
                </a:solidFill>
                <a:latin typeface="Arial" pitchFamily="34" charset="0"/>
              </a:rPr>
              <a:t>4.</a:t>
            </a:r>
            <a:fld id="{9F7C59E4-E505-46B5-99FF-F28CAB619983}" type="slidenum">
              <a:rPr lang="en-US" sz="1500" i="0" baseline="0" smtClean="0">
                <a:solidFill>
                  <a:srgbClr val="000000"/>
                </a:solidFill>
                <a:latin typeface="Arial" pitchFamily="34" charset="0"/>
              </a:rPr>
              <a:pPr algn="l"/>
              <a:t>197</a:t>
            </a:fld>
            <a:endParaRPr lang="en-US" sz="1500" i="0" baseline="0">
              <a:solidFill>
                <a:srgbClr val="000000"/>
              </a:solidFill>
              <a:latin typeface="Arial" pitchFamily="34" charset="0"/>
            </a:endParaRPr>
          </a:p>
        </p:txBody>
      </p:sp>
      <p:sp>
        <p:nvSpPr>
          <p:cNvPr id="139267"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39268"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04453" name="Text Box 4"/>
          <p:cNvSpPr txBox="1">
            <a:spLocks noChangeArrowheads="1"/>
          </p:cNvSpPr>
          <p:nvPr/>
        </p:nvSpPr>
        <p:spPr bwMode="auto">
          <a:xfrm>
            <a:off x="1371600" y="1428750"/>
            <a:ext cx="3217863" cy="415925"/>
          </a:xfrm>
          <a:prstGeom prst="rect">
            <a:avLst/>
          </a:prstGeom>
          <a:noFill/>
          <a:ln w="9525">
            <a:noFill/>
            <a:miter lim="800000"/>
            <a:headEnd/>
            <a:tailEnd/>
          </a:ln>
        </p:spPr>
        <p:txBody>
          <a:bodyPr wrap="none">
            <a:spAutoFit/>
          </a:bodyPr>
          <a:lstStyle/>
          <a:p>
            <a:pPr eaLnBrk="1" hangingPunct="1"/>
            <a:r>
              <a:rPr lang="en-US" sz="1800" baseline="0">
                <a:solidFill>
                  <a:srgbClr val="800080"/>
                </a:solidFill>
              </a:rPr>
              <a:t>Figure 4.7  </a:t>
            </a:r>
            <a:r>
              <a:rPr lang="en-US" sz="2100" baseline="0">
                <a:solidFill>
                  <a:srgbClr val="000000"/>
                </a:solidFill>
              </a:rPr>
              <a:t>Polar RZ scheme</a:t>
            </a:r>
          </a:p>
        </p:txBody>
      </p:sp>
      <p:sp>
        <p:nvSpPr>
          <p:cNvPr id="139270"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104455" name="Picture 6"/>
          <p:cNvPicPr>
            <a:picLocks noChangeAspect="1" noChangeArrowheads="1"/>
          </p:cNvPicPr>
          <p:nvPr/>
        </p:nvPicPr>
        <p:blipFill>
          <a:blip r:embed="rId3"/>
          <a:srcRect/>
          <a:stretch>
            <a:fillRect/>
          </a:stretch>
        </p:blipFill>
        <p:spPr bwMode="auto">
          <a:xfrm>
            <a:off x="1589088" y="3408363"/>
            <a:ext cx="5813425" cy="1760537"/>
          </a:xfrm>
          <a:prstGeom prst="rect">
            <a:avLst/>
          </a:prstGeom>
          <a:noFill/>
          <a:ln w="9525">
            <a:noFill/>
            <a:miter lim="800000"/>
            <a:headEnd/>
            <a:tailEnd/>
          </a:ln>
        </p:spPr>
      </p:pic>
      <p:pic>
        <p:nvPicPr>
          <p:cNvPr id="104456" name="Picture 1"/>
          <p:cNvPicPr>
            <a:picLocks noChangeAspect="1"/>
          </p:cNvPicPr>
          <p:nvPr/>
        </p:nvPicPr>
        <p:blipFill>
          <a:blip r:embed="rId4"/>
          <a:srcRect/>
          <a:stretch>
            <a:fillRect/>
          </a:stretch>
        </p:blipFill>
        <p:spPr bwMode="auto">
          <a:xfrm>
            <a:off x="1565275" y="1998663"/>
            <a:ext cx="5956300" cy="15049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D999DD38-CFB1-437E-900E-A5A3D59F6A73}" type="datetime1">
              <a:rPr lang="en-US" smtClean="0"/>
              <a:pPr>
                <a:defRPr/>
              </a:pPr>
              <a:t>3/14/2024</a:t>
            </a:fld>
            <a:endParaRPr lang="en-US"/>
          </a:p>
        </p:txBody>
      </p:sp>
    </p:spTree>
  </p:cSld>
  <p:clrMapOvr>
    <a:masterClrMapping/>
  </p:clrMapOvr>
  <p:transition spd="slow">
    <p:wip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431684C1-7FCF-478C-A04A-D709C4A43141}" type="slidenum">
              <a:rPr lang="en-US" altLang="en-US" sz="1500" i="0" baseline="0" smtClean="0">
                <a:solidFill>
                  <a:srgbClr val="000000"/>
                </a:solidFill>
                <a:latin typeface="Arial" pitchFamily="34" charset="0"/>
              </a:rPr>
              <a:pPr algn="l"/>
              <a:t>198</a:t>
            </a:fld>
            <a:endParaRPr lang="en-US" altLang="en-US" sz="1500" i="0" baseline="0">
              <a:solidFill>
                <a:srgbClr val="000000"/>
              </a:solidFill>
              <a:latin typeface="Arial" pitchFamily="34" charset="0"/>
            </a:endParaRPr>
          </a:p>
        </p:txBody>
      </p:sp>
      <p:pic>
        <p:nvPicPr>
          <p:cNvPr id="105475" name="Picture 2"/>
          <p:cNvPicPr>
            <a:picLocks noChangeAspect="1"/>
          </p:cNvPicPr>
          <p:nvPr/>
        </p:nvPicPr>
        <p:blipFill>
          <a:blip r:embed="rId2"/>
          <a:srcRect/>
          <a:stretch>
            <a:fillRect/>
          </a:stretch>
        </p:blipFill>
        <p:spPr bwMode="auto">
          <a:xfrm>
            <a:off x="1484313" y="1260475"/>
            <a:ext cx="6175375" cy="43370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088BD13B-3E7C-4394-ACBF-D0C387F0E013}" type="datetime1">
              <a:rPr lang="en-US" smtClean="0"/>
              <a:pPr>
                <a:defRPr/>
              </a:pPr>
              <a:t>3/14/2024</a:t>
            </a:fld>
            <a:endParaRPr lang="en-US"/>
          </a:p>
        </p:txBody>
      </p:sp>
    </p:spTree>
  </p:cSld>
  <p:clrMapOvr>
    <a:masterClrMapping/>
  </p:clrMapOvr>
  <p:transition spd="slow">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sz="1500" i="0" baseline="0">
                <a:solidFill>
                  <a:srgbClr val="000000"/>
                </a:solidFill>
                <a:latin typeface="Arial" pitchFamily="34" charset="0"/>
              </a:rPr>
              <a:t>4.</a:t>
            </a:r>
            <a:fld id="{E26707EE-1B27-4561-A54D-A971AB0CEE1B}" type="slidenum">
              <a:rPr lang="en-US" sz="1500" i="0" baseline="0" smtClean="0">
                <a:solidFill>
                  <a:srgbClr val="000000"/>
                </a:solidFill>
                <a:latin typeface="Arial" pitchFamily="34" charset="0"/>
              </a:rPr>
              <a:pPr algn="l"/>
              <a:t>199</a:t>
            </a:fld>
            <a:endParaRPr lang="en-US" sz="1500" i="0" baseline="0">
              <a:solidFill>
                <a:srgbClr val="000000"/>
              </a:solidFill>
              <a:latin typeface="Arial" pitchFamily="34" charset="0"/>
            </a:endParaRPr>
          </a:p>
        </p:txBody>
      </p:sp>
      <p:sp>
        <p:nvSpPr>
          <p:cNvPr id="142339" name="Line 2"/>
          <p:cNvSpPr>
            <a:spLocks noChangeShapeType="1"/>
          </p:cNvSpPr>
          <p:nvPr/>
        </p:nvSpPr>
        <p:spPr bwMode="auto">
          <a:xfrm>
            <a:off x="1257300" y="125730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42340" name="Line 3"/>
          <p:cNvSpPr>
            <a:spLocks noChangeShapeType="1"/>
          </p:cNvSpPr>
          <p:nvPr/>
        </p:nvSpPr>
        <p:spPr bwMode="auto">
          <a:xfrm>
            <a:off x="1257300" y="1885950"/>
            <a:ext cx="6572250" cy="0"/>
          </a:xfrm>
          <a:prstGeom prst="line">
            <a:avLst/>
          </a:prstGeom>
          <a:noFill/>
          <a:ln w="1905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sp>
        <p:nvSpPr>
          <p:cNvPr id="106501" name="Text Box 4"/>
          <p:cNvSpPr txBox="1">
            <a:spLocks noChangeArrowheads="1"/>
          </p:cNvSpPr>
          <p:nvPr/>
        </p:nvSpPr>
        <p:spPr bwMode="auto">
          <a:xfrm>
            <a:off x="1389063" y="1219200"/>
            <a:ext cx="6165850" cy="738188"/>
          </a:xfrm>
          <a:prstGeom prst="rect">
            <a:avLst/>
          </a:prstGeom>
          <a:noFill/>
          <a:ln w="9525">
            <a:noFill/>
            <a:miter lim="800000"/>
            <a:headEnd/>
            <a:tailEnd/>
          </a:ln>
        </p:spPr>
        <p:txBody>
          <a:bodyPr wrap="none">
            <a:spAutoFit/>
          </a:bodyPr>
          <a:lstStyle/>
          <a:p>
            <a:pPr eaLnBrk="1" hangingPunct="1"/>
            <a:r>
              <a:rPr lang="en-US" sz="1800" baseline="0">
                <a:solidFill>
                  <a:srgbClr val="800080"/>
                </a:solidFill>
              </a:rPr>
              <a:t>Figure 4.8  </a:t>
            </a:r>
            <a:r>
              <a:rPr lang="en-US" sz="2100" baseline="0">
                <a:solidFill>
                  <a:srgbClr val="000000"/>
                </a:solidFill>
              </a:rPr>
              <a:t>Polar biphase: Manchester and differential </a:t>
            </a:r>
          </a:p>
          <a:p>
            <a:pPr eaLnBrk="1" hangingPunct="1"/>
            <a:r>
              <a:rPr lang="en-US" sz="2100" baseline="0">
                <a:solidFill>
                  <a:srgbClr val="000000"/>
                </a:solidFill>
              </a:rPr>
              <a:t>Manchester schemes</a:t>
            </a:r>
          </a:p>
        </p:txBody>
      </p:sp>
      <p:sp>
        <p:nvSpPr>
          <p:cNvPr id="142342" name="Line 5"/>
          <p:cNvSpPr>
            <a:spLocks noChangeShapeType="1"/>
          </p:cNvSpPr>
          <p:nvPr/>
        </p:nvSpPr>
        <p:spPr bwMode="auto">
          <a:xfrm>
            <a:off x="1257300" y="5543550"/>
            <a:ext cx="6572250" cy="0"/>
          </a:xfrm>
          <a:prstGeom prst="line">
            <a:avLst/>
          </a:prstGeom>
          <a:noFill/>
          <a:ln w="76200">
            <a:solidFill>
              <a:schemeClr val="hlink"/>
            </a:solidFill>
            <a:round/>
            <a:headEnd/>
            <a:tailEnd/>
          </a:ln>
          <a:effectLst/>
        </p:spPr>
        <p:txBody>
          <a:bodyPr/>
          <a:lstStyle/>
          <a:p>
            <a:pPr eaLnBrk="1" fontAlgn="auto" hangingPunct="1">
              <a:spcBef>
                <a:spcPts val="0"/>
              </a:spcBef>
              <a:spcAft>
                <a:spcPts val="0"/>
              </a:spcAft>
              <a:defRPr/>
            </a:pPr>
            <a:endParaRPr lang="en-IN" sz="1350" b="0" i="0" baseline="0">
              <a:solidFill>
                <a:prstClr val="black"/>
              </a:solidFill>
              <a:latin typeface="Calibri"/>
            </a:endParaRPr>
          </a:p>
        </p:txBody>
      </p:sp>
      <p:pic>
        <p:nvPicPr>
          <p:cNvPr id="106503" name="Picture 7"/>
          <p:cNvPicPr>
            <a:picLocks noChangeAspect="1" noChangeArrowheads="1"/>
          </p:cNvPicPr>
          <p:nvPr/>
        </p:nvPicPr>
        <p:blipFill>
          <a:blip r:embed="rId3"/>
          <a:srcRect/>
          <a:stretch>
            <a:fillRect/>
          </a:stretch>
        </p:blipFill>
        <p:spPr bwMode="auto">
          <a:xfrm>
            <a:off x="1389063" y="2027238"/>
            <a:ext cx="6383337" cy="3065462"/>
          </a:xfrm>
          <a:prstGeom prst="rect">
            <a:avLst/>
          </a:prstGeom>
          <a:noFill/>
          <a:ln w="9525">
            <a:noFill/>
            <a:miter lim="800000"/>
            <a:headEnd/>
            <a:tailEnd/>
          </a:ln>
        </p:spPr>
      </p:pic>
      <p:pic>
        <p:nvPicPr>
          <p:cNvPr id="106504" name="Picture 1"/>
          <p:cNvPicPr>
            <a:picLocks noChangeAspect="1"/>
          </p:cNvPicPr>
          <p:nvPr/>
        </p:nvPicPr>
        <p:blipFill>
          <a:blip r:embed="rId4"/>
          <a:srcRect/>
          <a:stretch>
            <a:fillRect/>
          </a:stretch>
        </p:blipFill>
        <p:spPr bwMode="auto">
          <a:xfrm>
            <a:off x="5657850" y="4400550"/>
            <a:ext cx="2343150" cy="319088"/>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01C38B87-BF7E-49BF-AB57-F08EB994F88F}" type="datetime1">
              <a:rPr lang="en-US" smtClean="0"/>
              <a:pPr>
                <a:defRPr/>
              </a:pPr>
              <a:t>3/14/2024</a:t>
            </a:fld>
            <a:endParaRPr lang="en-US"/>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IN" altLang="en-US">
                <a:solidFill>
                  <a:srgbClr val="0000FF"/>
                </a:solidFill>
              </a:rPr>
              <a:t>Computer Network</a:t>
            </a:r>
          </a:p>
        </p:txBody>
      </p:sp>
      <p:sp>
        <p:nvSpPr>
          <p:cNvPr id="7171" name="Content Placeholder 2"/>
          <p:cNvSpPr>
            <a:spLocks noGrp="1"/>
          </p:cNvSpPr>
          <p:nvPr>
            <p:ph idx="1"/>
          </p:nvPr>
        </p:nvSpPr>
        <p:spPr/>
        <p:txBody>
          <a:bodyPr/>
          <a:lstStyle/>
          <a:p>
            <a:pPr algn="just"/>
            <a:r>
              <a:rPr lang="en-IN" altLang="en-US"/>
              <a:t>A computer network is a set of communicating devices connected together by communication links for the purpose of sharing resources. </a:t>
            </a:r>
          </a:p>
          <a:p>
            <a:endParaRPr lang="en-IN" altLang="en-US"/>
          </a:p>
          <a:p>
            <a:r>
              <a:rPr lang="en-IN" altLang="en-US"/>
              <a:t>Shared resources include printer, scanner and file servers etc.</a:t>
            </a:r>
          </a:p>
        </p:txBody>
      </p:sp>
      <p:sp>
        <p:nvSpPr>
          <p:cNvPr id="6" name="Date Placeholder 5"/>
          <p:cNvSpPr>
            <a:spLocks noGrp="1"/>
          </p:cNvSpPr>
          <p:nvPr>
            <p:ph type="dt" sz="half" idx="10"/>
          </p:nvPr>
        </p:nvSpPr>
        <p:spPr/>
        <p:txBody>
          <a:bodyPr/>
          <a:lstStyle/>
          <a:p>
            <a:pPr>
              <a:defRPr/>
            </a:pPr>
            <a:fld id="{80CCFE67-A8DD-44F7-9A7A-3962C21E2C49}"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a:t>
            </a:fld>
            <a:endParaRPr lang="en-US" altLang="en-US"/>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642938" y="203200"/>
            <a:ext cx="7886700" cy="882650"/>
          </a:xfrm>
        </p:spPr>
        <p:txBody>
          <a:bodyPr/>
          <a:lstStyle/>
          <a:p>
            <a:r>
              <a:rPr lang="en-US" altLang="en-US" sz="4000" dirty="0">
                <a:solidFill>
                  <a:srgbClr val="0000FF"/>
                </a:solidFill>
              </a:rPr>
              <a:t>Classification of Networks By Scale</a:t>
            </a:r>
          </a:p>
        </p:txBody>
      </p:sp>
      <p:pic>
        <p:nvPicPr>
          <p:cNvPr id="17411" name="Picture 4" descr="1-06"/>
          <p:cNvPicPr>
            <a:picLocks noChangeAspect="1" noChangeArrowheads="1"/>
          </p:cNvPicPr>
          <p:nvPr/>
        </p:nvPicPr>
        <p:blipFill>
          <a:blip r:embed="rId2"/>
          <a:srcRect/>
          <a:stretch>
            <a:fillRect/>
          </a:stretch>
        </p:blipFill>
        <p:spPr bwMode="auto">
          <a:xfrm>
            <a:off x="642938" y="1360488"/>
            <a:ext cx="8112125" cy="472757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DFA78D4A-7173-49CC-BCEB-73AF034FCE55}"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20</a:t>
            </a:fld>
            <a:endParaRPr lang="en-US" altLang="en-US"/>
          </a:p>
        </p:txBody>
      </p:sp>
    </p:spTree>
  </p:cSld>
  <p:clrMapOvr>
    <a:masterClrMapping/>
  </p:clrMapOvr>
  <p:transition spd="med">
    <p:pull/>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B8F720D2-3D90-4C40-BC6D-CC5558746393}" type="slidenum">
              <a:rPr lang="en-US" altLang="en-US" sz="1500" i="0" baseline="0" smtClean="0">
                <a:solidFill>
                  <a:srgbClr val="000000"/>
                </a:solidFill>
                <a:latin typeface="Arial" pitchFamily="34" charset="0"/>
              </a:rPr>
              <a:pPr algn="l"/>
              <a:t>200</a:t>
            </a:fld>
            <a:endParaRPr lang="en-US" altLang="en-US" sz="1500" i="0" baseline="0">
              <a:solidFill>
                <a:srgbClr val="000000"/>
              </a:solidFill>
              <a:latin typeface="Arial" pitchFamily="34" charset="0"/>
            </a:endParaRPr>
          </a:p>
        </p:txBody>
      </p:sp>
      <p:pic>
        <p:nvPicPr>
          <p:cNvPr id="107523" name="Picture 2"/>
          <p:cNvPicPr>
            <a:picLocks noChangeAspect="1"/>
          </p:cNvPicPr>
          <p:nvPr/>
        </p:nvPicPr>
        <p:blipFill>
          <a:blip r:embed="rId2"/>
          <a:srcRect/>
          <a:stretch>
            <a:fillRect/>
          </a:stretch>
        </p:blipFill>
        <p:spPr bwMode="auto">
          <a:xfrm>
            <a:off x="1608138" y="1260475"/>
            <a:ext cx="5929312" cy="43370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7625F1E0-A973-485E-A24A-44DA5D383233}" type="datetime1">
              <a:rPr lang="en-US" smtClean="0"/>
              <a:pPr>
                <a:defRPr/>
              </a:pPr>
              <a:t>3/14/2024</a:t>
            </a:fld>
            <a:endParaRPr lang="en-US"/>
          </a:p>
        </p:txBody>
      </p:sp>
    </p:spTree>
  </p:cSld>
  <p:clrMapOvr>
    <a:masterClrMapping/>
  </p:clrMapOvr>
  <p:transition spd="slow">
    <p:wip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500" i="0" baseline="0">
                <a:solidFill>
                  <a:srgbClr val="000000"/>
                </a:solidFill>
                <a:latin typeface="Arial" pitchFamily="34" charset="0"/>
              </a:rPr>
              <a:t>3.</a:t>
            </a:r>
            <a:fld id="{2446CF32-9DCF-4FBE-8434-71BCC45C1930}" type="slidenum">
              <a:rPr lang="en-US" altLang="en-US" sz="1500" i="0" baseline="0" smtClean="0">
                <a:solidFill>
                  <a:srgbClr val="000000"/>
                </a:solidFill>
                <a:latin typeface="Arial" pitchFamily="34" charset="0"/>
              </a:rPr>
              <a:pPr algn="l"/>
              <a:t>201</a:t>
            </a:fld>
            <a:endParaRPr lang="en-US" altLang="en-US" sz="1500" i="0" baseline="0">
              <a:solidFill>
                <a:srgbClr val="000000"/>
              </a:solidFill>
              <a:latin typeface="Arial" pitchFamily="34" charset="0"/>
            </a:endParaRPr>
          </a:p>
        </p:txBody>
      </p:sp>
      <p:pic>
        <p:nvPicPr>
          <p:cNvPr id="108547" name="Picture 2"/>
          <p:cNvPicPr>
            <a:picLocks noChangeAspect="1"/>
          </p:cNvPicPr>
          <p:nvPr/>
        </p:nvPicPr>
        <p:blipFill>
          <a:blip r:embed="rId2"/>
          <a:srcRect/>
          <a:stretch>
            <a:fillRect/>
          </a:stretch>
        </p:blipFill>
        <p:spPr bwMode="auto">
          <a:xfrm>
            <a:off x="800100" y="533400"/>
            <a:ext cx="7658100" cy="588010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9B42317-C940-407D-90D7-A9530C5A1115}" type="datetime1">
              <a:rPr lang="en-US" smtClean="0"/>
              <a:pPr>
                <a:defRPr/>
              </a:pPr>
              <a:t>3/14/2024</a:t>
            </a:fld>
            <a:endParaRPr lang="en-US"/>
          </a:p>
        </p:txBody>
      </p:sp>
    </p:spTree>
  </p:cSld>
  <p:clrMapOvr>
    <a:masterClrMapping/>
  </p:clrMapOvr>
  <p:transition spd="slow">
    <p:wip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4"/>
          <p:cNvSpPr>
            <a:spLocks noGrp="1"/>
          </p:cNvSpPr>
          <p:nvPr>
            <p:ph type="title"/>
          </p:nvPr>
        </p:nvSpPr>
        <p:spPr>
          <a:xfrm>
            <a:off x="339725" y="533400"/>
            <a:ext cx="8466138" cy="762000"/>
          </a:xfrm>
        </p:spPr>
        <p:txBody>
          <a:bodyPr/>
          <a:lstStyle/>
          <a:p>
            <a:r>
              <a:rPr lang="en-US" altLang="en-US"/>
              <a:t>Analog Transmission of Digital Data</a:t>
            </a:r>
          </a:p>
        </p:txBody>
      </p:sp>
      <p:sp>
        <p:nvSpPr>
          <p:cNvPr id="184323" name="Rectangle 5"/>
          <p:cNvSpPr>
            <a:spLocks noGrp="1"/>
          </p:cNvSpPr>
          <p:nvPr>
            <p:ph type="body" idx="1"/>
          </p:nvPr>
        </p:nvSpPr>
        <p:spPr>
          <a:xfrm>
            <a:off x="685800" y="1271588"/>
            <a:ext cx="7772400" cy="4800600"/>
          </a:xfrm>
        </p:spPr>
        <p:txBody>
          <a:bodyPr/>
          <a:lstStyle/>
          <a:p>
            <a:r>
              <a:rPr lang="en-US" altLang="en-US" sz="2400"/>
              <a:t>A well known example</a:t>
            </a:r>
          </a:p>
          <a:p>
            <a:pPr lvl="1">
              <a:lnSpc>
                <a:spcPct val="80000"/>
              </a:lnSpc>
            </a:pPr>
            <a:r>
              <a:rPr lang="en-US" altLang="en-US" sz="2000"/>
              <a:t>Using phone lines to connect PCs to Internet</a:t>
            </a:r>
          </a:p>
          <a:p>
            <a:pPr lvl="2">
              <a:lnSpc>
                <a:spcPct val="80000"/>
              </a:lnSpc>
            </a:pPr>
            <a:r>
              <a:rPr lang="en-US" altLang="en-US" sz="2000"/>
              <a:t>PCs generates digital data</a:t>
            </a:r>
          </a:p>
          <a:p>
            <a:pPr lvl="2">
              <a:lnSpc>
                <a:spcPct val="80000"/>
              </a:lnSpc>
            </a:pPr>
            <a:r>
              <a:rPr lang="en-US" altLang="en-US" sz="2000"/>
              <a:t>Phone lines use analog transmission technology</a:t>
            </a:r>
          </a:p>
          <a:p>
            <a:pPr lvl="2">
              <a:lnSpc>
                <a:spcPct val="80000"/>
              </a:lnSpc>
            </a:pPr>
            <a:r>
              <a:rPr lang="en-US" altLang="en-US" sz="2000"/>
              <a:t>Modems translate digital data into analog signals </a:t>
            </a:r>
          </a:p>
        </p:txBody>
      </p:sp>
      <p:sp>
        <p:nvSpPr>
          <p:cNvPr id="184324" name="AutoShape 6"/>
          <p:cNvSpPr>
            <a:spLocks noChangeArrowheads="1"/>
          </p:cNvSpPr>
          <p:nvPr/>
        </p:nvSpPr>
        <p:spPr bwMode="auto">
          <a:xfrm>
            <a:off x="801688" y="4116388"/>
            <a:ext cx="1947862" cy="41275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ltLang="en-US"/>
          </a:p>
        </p:txBody>
      </p:sp>
      <p:sp>
        <p:nvSpPr>
          <p:cNvPr id="184325" name="Rectangle 7"/>
          <p:cNvSpPr>
            <a:spLocks noChangeArrowheads="1"/>
          </p:cNvSpPr>
          <p:nvPr/>
        </p:nvSpPr>
        <p:spPr bwMode="auto">
          <a:xfrm>
            <a:off x="966788" y="4527550"/>
            <a:ext cx="1592262" cy="1235075"/>
          </a:xfrm>
          <a:prstGeom prst="rect">
            <a:avLst/>
          </a:prstGeom>
          <a:solidFill>
            <a:schemeClr val="accent1"/>
          </a:solidFill>
          <a:ln w="9525">
            <a:solidFill>
              <a:schemeClr val="tx1"/>
            </a:solidFill>
            <a:miter lim="800000"/>
            <a:headEnd/>
            <a:tailEnd/>
          </a:ln>
          <a:effectLst/>
        </p:spPr>
        <p:txBody>
          <a:bodyPr wrap="none" anchor="ctr"/>
          <a:lstStyle/>
          <a:p>
            <a:endParaRPr lang="en-US" altLang="en-US"/>
          </a:p>
        </p:txBody>
      </p:sp>
      <p:sp>
        <p:nvSpPr>
          <p:cNvPr id="184326" name="AutoShape 8"/>
          <p:cNvSpPr>
            <a:spLocks noChangeArrowheads="1"/>
          </p:cNvSpPr>
          <p:nvPr/>
        </p:nvSpPr>
        <p:spPr bwMode="auto">
          <a:xfrm>
            <a:off x="1801813" y="4911725"/>
            <a:ext cx="412750" cy="192088"/>
          </a:xfrm>
          <a:prstGeom prst="triangle">
            <a:avLst>
              <a:gd name="adj" fmla="val 50255"/>
            </a:avLst>
          </a:prstGeom>
          <a:solidFill>
            <a:srgbClr val="00008C"/>
          </a:solidFill>
          <a:ln w="9525">
            <a:solidFill>
              <a:schemeClr val="tx1"/>
            </a:solidFill>
            <a:miter lim="800000"/>
            <a:headEnd/>
            <a:tailEnd/>
          </a:ln>
          <a:effectLst/>
        </p:spPr>
        <p:txBody>
          <a:bodyPr wrap="none" anchor="ctr"/>
          <a:lstStyle/>
          <a:p>
            <a:endParaRPr lang="en-US" altLang="en-US"/>
          </a:p>
        </p:txBody>
      </p:sp>
      <p:sp>
        <p:nvSpPr>
          <p:cNvPr id="184327" name="AutoShape 9"/>
          <p:cNvSpPr>
            <a:spLocks noChangeArrowheads="1"/>
          </p:cNvSpPr>
          <p:nvPr/>
        </p:nvSpPr>
        <p:spPr bwMode="auto">
          <a:xfrm>
            <a:off x="1668463" y="4899025"/>
            <a:ext cx="693737" cy="133350"/>
          </a:xfrm>
          <a:custGeom>
            <a:avLst/>
            <a:gdLst>
              <a:gd name="T0" fmla="*/ 2147483646 w 21600"/>
              <a:gd name="T1" fmla="*/ 0 h 21600"/>
              <a:gd name="T2" fmla="*/ 2147483646 w 21600"/>
              <a:gd name="T3" fmla="*/ 15688498 h 21600"/>
              <a:gd name="T4" fmla="*/ 2147483646 w 21600"/>
              <a:gd name="T5" fmla="*/ 7844363 h 21600"/>
              <a:gd name="T6" fmla="*/ 2147483646 w 21600"/>
              <a:gd name="T7" fmla="*/ 15688498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rgbClr val="00008C"/>
          </a:solidFill>
          <a:ln w="9525">
            <a:solidFill>
              <a:schemeClr val="tx1"/>
            </a:solidFill>
            <a:miter lim="800000"/>
            <a:headEnd/>
            <a:tailEnd/>
          </a:ln>
          <a:effectLst/>
        </p:spPr>
        <p:txBody>
          <a:bodyPr wrap="none" anchor="ctr"/>
          <a:lstStyle/>
          <a:p>
            <a:endParaRPr lang="en-US"/>
          </a:p>
        </p:txBody>
      </p:sp>
      <p:sp>
        <p:nvSpPr>
          <p:cNvPr id="184328" name="Rectangle 10"/>
          <p:cNvSpPr>
            <a:spLocks noChangeArrowheads="1"/>
          </p:cNvSpPr>
          <p:nvPr/>
        </p:nvSpPr>
        <p:spPr bwMode="auto">
          <a:xfrm>
            <a:off x="4776788" y="4543425"/>
            <a:ext cx="1430337" cy="958850"/>
          </a:xfrm>
          <a:prstGeom prst="rect">
            <a:avLst/>
          </a:prstGeom>
          <a:solidFill>
            <a:srgbClr val="E9E9FF"/>
          </a:solidFill>
          <a:ln w="9525">
            <a:solidFill>
              <a:schemeClr val="tx1"/>
            </a:solidFill>
            <a:miter lim="800000"/>
            <a:headEnd/>
            <a:tailEnd/>
          </a:ln>
          <a:effectLst/>
        </p:spPr>
        <p:txBody>
          <a:bodyPr wrap="none" anchor="ctr"/>
          <a:lstStyle/>
          <a:p>
            <a:endParaRPr lang="en-US" altLang="en-US"/>
          </a:p>
        </p:txBody>
      </p:sp>
      <p:sp>
        <p:nvSpPr>
          <p:cNvPr id="184329" name="AutoShape 11"/>
          <p:cNvSpPr>
            <a:spLocks noChangeArrowheads="1"/>
          </p:cNvSpPr>
          <p:nvPr/>
        </p:nvSpPr>
        <p:spPr bwMode="auto">
          <a:xfrm>
            <a:off x="5100638" y="4779963"/>
            <a:ext cx="722312" cy="544512"/>
          </a:xfrm>
          <a:prstGeom prst="can">
            <a:avLst>
              <a:gd name="adj" fmla="val 25000"/>
            </a:avLst>
          </a:prstGeom>
          <a:solidFill>
            <a:schemeClr val="accent1"/>
          </a:solidFill>
          <a:ln w="9525">
            <a:solidFill>
              <a:schemeClr val="tx1"/>
            </a:solidFill>
            <a:round/>
            <a:headEnd/>
            <a:tailEnd/>
          </a:ln>
          <a:effectLst/>
        </p:spPr>
        <p:txBody>
          <a:bodyPr wrap="none" anchor="ctr"/>
          <a:lstStyle/>
          <a:p>
            <a:endParaRPr lang="en-US" altLang="en-US"/>
          </a:p>
        </p:txBody>
      </p:sp>
      <p:sp>
        <p:nvSpPr>
          <p:cNvPr id="184330" name="Line 12"/>
          <p:cNvSpPr>
            <a:spLocks noChangeShapeType="1"/>
          </p:cNvSpPr>
          <p:nvPr/>
        </p:nvSpPr>
        <p:spPr bwMode="auto">
          <a:xfrm>
            <a:off x="2203450" y="5087938"/>
            <a:ext cx="2936875" cy="0"/>
          </a:xfrm>
          <a:prstGeom prst="line">
            <a:avLst/>
          </a:prstGeom>
          <a:noFill/>
          <a:ln w="38100" cmpd="dbl">
            <a:solidFill>
              <a:schemeClr val="tx1"/>
            </a:solidFill>
            <a:round/>
            <a:headEnd/>
            <a:tailEnd/>
          </a:ln>
          <a:effectLst/>
        </p:spPr>
        <p:txBody>
          <a:bodyPr/>
          <a:lstStyle/>
          <a:p>
            <a:endParaRPr lang="en-US"/>
          </a:p>
        </p:txBody>
      </p:sp>
      <p:sp>
        <p:nvSpPr>
          <p:cNvPr id="184331" name="Rectangle 13"/>
          <p:cNvSpPr>
            <a:spLocks noChangeArrowheads="1"/>
          </p:cNvSpPr>
          <p:nvPr/>
        </p:nvSpPr>
        <p:spPr bwMode="auto">
          <a:xfrm>
            <a:off x="2971800" y="4706938"/>
            <a:ext cx="1468438" cy="396875"/>
          </a:xfrm>
          <a:prstGeom prst="rect">
            <a:avLst/>
          </a:prstGeom>
          <a:noFill/>
          <a:ln w="9525">
            <a:noFill/>
            <a:miter lim="800000"/>
            <a:headEnd/>
            <a:tailEnd/>
          </a:ln>
          <a:effectLst/>
        </p:spPr>
        <p:txBody>
          <a:bodyPr wrap="none">
            <a:spAutoFit/>
          </a:bodyPr>
          <a:lstStyle/>
          <a:p>
            <a:r>
              <a:rPr lang="en-US" altLang="en-US" sz="2000" b="1">
                <a:solidFill>
                  <a:srgbClr val="16027C"/>
                </a:solidFill>
              </a:rPr>
              <a:t>Phone line</a:t>
            </a:r>
          </a:p>
        </p:txBody>
      </p:sp>
      <p:sp>
        <p:nvSpPr>
          <p:cNvPr id="184332" name="Rectangle 16"/>
          <p:cNvSpPr>
            <a:spLocks noChangeArrowheads="1"/>
          </p:cNvSpPr>
          <p:nvPr/>
        </p:nvSpPr>
        <p:spPr bwMode="auto">
          <a:xfrm>
            <a:off x="4579938" y="5443538"/>
            <a:ext cx="1895475" cy="701675"/>
          </a:xfrm>
          <a:prstGeom prst="rect">
            <a:avLst/>
          </a:prstGeom>
          <a:noFill/>
          <a:ln w="9525">
            <a:noFill/>
            <a:miter lim="800000"/>
            <a:headEnd/>
            <a:tailEnd/>
          </a:ln>
          <a:effectLst/>
        </p:spPr>
        <p:txBody>
          <a:bodyPr>
            <a:spAutoFit/>
          </a:bodyPr>
          <a:lstStyle/>
          <a:p>
            <a:pPr algn="ctr"/>
            <a:r>
              <a:rPr lang="en-US" altLang="en-US" sz="2000" b="1">
                <a:solidFill>
                  <a:srgbClr val="16027C"/>
                </a:solidFill>
              </a:rPr>
              <a:t>Central Office</a:t>
            </a:r>
          </a:p>
          <a:p>
            <a:pPr algn="ctr"/>
            <a:r>
              <a:rPr lang="en-US" altLang="en-US" sz="2000" b="1">
                <a:solidFill>
                  <a:srgbClr val="16027C"/>
                </a:solidFill>
              </a:rPr>
              <a:t>(Telco)</a:t>
            </a:r>
          </a:p>
        </p:txBody>
      </p:sp>
      <p:sp>
        <p:nvSpPr>
          <p:cNvPr id="184333" name="Rectangle 17"/>
          <p:cNvSpPr>
            <a:spLocks noChangeArrowheads="1"/>
          </p:cNvSpPr>
          <p:nvPr/>
        </p:nvSpPr>
        <p:spPr bwMode="auto">
          <a:xfrm>
            <a:off x="2686050" y="5346700"/>
            <a:ext cx="2311400" cy="701675"/>
          </a:xfrm>
          <a:prstGeom prst="rect">
            <a:avLst/>
          </a:prstGeom>
          <a:noFill/>
          <a:ln w="9525">
            <a:noFill/>
            <a:miter lim="800000"/>
            <a:headEnd/>
            <a:tailEnd/>
          </a:ln>
          <a:effectLst/>
        </p:spPr>
        <p:txBody>
          <a:bodyPr>
            <a:spAutoFit/>
          </a:bodyPr>
          <a:lstStyle/>
          <a:p>
            <a:r>
              <a:rPr lang="en-US" altLang="en-US" sz="2000" b="1">
                <a:solidFill>
                  <a:srgbClr val="16027C"/>
                </a:solidFill>
              </a:rPr>
              <a:t>Analog transmission</a:t>
            </a:r>
          </a:p>
        </p:txBody>
      </p:sp>
      <p:sp>
        <p:nvSpPr>
          <p:cNvPr id="184334" name="Line 18"/>
          <p:cNvSpPr>
            <a:spLocks noChangeShapeType="1"/>
          </p:cNvSpPr>
          <p:nvPr/>
        </p:nvSpPr>
        <p:spPr bwMode="auto">
          <a:xfrm flipV="1">
            <a:off x="2933700" y="5087938"/>
            <a:ext cx="0" cy="412750"/>
          </a:xfrm>
          <a:prstGeom prst="line">
            <a:avLst/>
          </a:prstGeom>
          <a:noFill/>
          <a:ln w="9525">
            <a:solidFill>
              <a:schemeClr val="tx1"/>
            </a:solidFill>
            <a:round/>
            <a:headEnd/>
            <a:tailEnd type="triangle" w="med" len="med"/>
          </a:ln>
          <a:effectLst/>
        </p:spPr>
        <p:txBody>
          <a:bodyPr/>
          <a:lstStyle/>
          <a:p>
            <a:endParaRPr lang="en-US"/>
          </a:p>
        </p:txBody>
      </p:sp>
      <p:sp>
        <p:nvSpPr>
          <p:cNvPr id="184335" name="Line 19"/>
          <p:cNvSpPr>
            <a:spLocks noChangeShapeType="1"/>
          </p:cNvSpPr>
          <p:nvPr/>
        </p:nvSpPr>
        <p:spPr bwMode="auto">
          <a:xfrm flipV="1">
            <a:off x="5794375" y="5057775"/>
            <a:ext cx="771525" cy="1588"/>
          </a:xfrm>
          <a:prstGeom prst="line">
            <a:avLst/>
          </a:prstGeom>
          <a:noFill/>
          <a:ln w="12700">
            <a:solidFill>
              <a:schemeClr val="tx1"/>
            </a:solidFill>
            <a:round/>
            <a:headEnd/>
            <a:tailEnd type="triangle" w="med" len="med"/>
          </a:ln>
          <a:effectLst/>
        </p:spPr>
        <p:txBody>
          <a:bodyPr/>
          <a:lstStyle/>
          <a:p>
            <a:endParaRPr lang="en-US"/>
          </a:p>
        </p:txBody>
      </p:sp>
      <p:sp>
        <p:nvSpPr>
          <p:cNvPr id="184336" name="Rectangle 25"/>
          <p:cNvSpPr>
            <a:spLocks noChangeArrowheads="1"/>
          </p:cNvSpPr>
          <p:nvPr/>
        </p:nvSpPr>
        <p:spPr bwMode="auto">
          <a:xfrm>
            <a:off x="1190625" y="5248275"/>
            <a:ext cx="568325" cy="374650"/>
          </a:xfrm>
          <a:prstGeom prst="rect">
            <a:avLst/>
          </a:prstGeom>
          <a:solidFill>
            <a:schemeClr val="bg1"/>
          </a:solidFill>
          <a:ln w="9525">
            <a:solidFill>
              <a:schemeClr val="tx1"/>
            </a:solidFill>
            <a:miter lim="800000"/>
            <a:headEnd/>
            <a:tailEnd/>
          </a:ln>
          <a:effectLst/>
        </p:spPr>
        <p:txBody>
          <a:bodyPr wrap="none" anchor="ctr"/>
          <a:lstStyle/>
          <a:p>
            <a:pPr algn="ctr"/>
            <a:r>
              <a:rPr lang="en-US" altLang="en-US" sz="2000" b="1">
                <a:solidFill>
                  <a:srgbClr val="00008C"/>
                </a:solidFill>
              </a:rPr>
              <a:t>PC</a:t>
            </a:r>
          </a:p>
        </p:txBody>
      </p:sp>
      <p:sp>
        <p:nvSpPr>
          <p:cNvPr id="184337" name="Rectangle 27"/>
          <p:cNvSpPr>
            <a:spLocks noChangeArrowheads="1"/>
          </p:cNvSpPr>
          <p:nvPr/>
        </p:nvSpPr>
        <p:spPr bwMode="auto">
          <a:xfrm>
            <a:off x="1979613" y="5233988"/>
            <a:ext cx="249237" cy="374650"/>
          </a:xfrm>
          <a:prstGeom prst="rect">
            <a:avLst/>
          </a:prstGeom>
          <a:solidFill>
            <a:schemeClr val="bg1"/>
          </a:solidFill>
          <a:ln w="9525">
            <a:solidFill>
              <a:schemeClr val="tx1"/>
            </a:solidFill>
            <a:miter lim="800000"/>
            <a:headEnd/>
            <a:tailEnd/>
          </a:ln>
          <a:effectLst/>
        </p:spPr>
        <p:txBody>
          <a:bodyPr wrap="none" anchor="ctr"/>
          <a:lstStyle/>
          <a:p>
            <a:pPr algn="ctr"/>
            <a:r>
              <a:rPr lang="en-US" altLang="en-US" sz="2000" b="1">
                <a:solidFill>
                  <a:srgbClr val="00008C"/>
                </a:solidFill>
              </a:rPr>
              <a:t>M</a:t>
            </a:r>
          </a:p>
        </p:txBody>
      </p:sp>
      <p:sp>
        <p:nvSpPr>
          <p:cNvPr id="184338" name="Line 28"/>
          <p:cNvSpPr>
            <a:spLocks noChangeShapeType="1"/>
          </p:cNvSpPr>
          <p:nvPr/>
        </p:nvSpPr>
        <p:spPr bwMode="auto">
          <a:xfrm>
            <a:off x="1744663" y="5483225"/>
            <a:ext cx="249237" cy="0"/>
          </a:xfrm>
          <a:prstGeom prst="line">
            <a:avLst/>
          </a:prstGeom>
          <a:noFill/>
          <a:ln w="38100">
            <a:solidFill>
              <a:srgbClr val="00008C"/>
            </a:solidFill>
            <a:round/>
            <a:headEnd/>
            <a:tailEnd/>
          </a:ln>
          <a:effectLst/>
        </p:spPr>
        <p:txBody>
          <a:bodyPr/>
          <a:lstStyle/>
          <a:p>
            <a:endParaRPr lang="en-US"/>
          </a:p>
        </p:txBody>
      </p:sp>
      <p:sp>
        <p:nvSpPr>
          <p:cNvPr id="184339" name="Line 29"/>
          <p:cNvSpPr>
            <a:spLocks noChangeShapeType="1"/>
          </p:cNvSpPr>
          <p:nvPr/>
        </p:nvSpPr>
        <p:spPr bwMode="auto">
          <a:xfrm>
            <a:off x="2216150" y="5468938"/>
            <a:ext cx="236538" cy="0"/>
          </a:xfrm>
          <a:prstGeom prst="line">
            <a:avLst/>
          </a:prstGeom>
          <a:noFill/>
          <a:ln w="38100" cmpd="dbl">
            <a:solidFill>
              <a:schemeClr val="tx1"/>
            </a:solidFill>
            <a:round/>
            <a:headEnd/>
            <a:tailEnd/>
          </a:ln>
          <a:effectLst/>
        </p:spPr>
        <p:txBody>
          <a:bodyPr/>
          <a:lstStyle/>
          <a:p>
            <a:endParaRPr lang="en-US"/>
          </a:p>
        </p:txBody>
      </p:sp>
      <p:sp>
        <p:nvSpPr>
          <p:cNvPr id="184340" name="Line 30"/>
          <p:cNvSpPr>
            <a:spLocks noChangeShapeType="1"/>
          </p:cNvSpPr>
          <p:nvPr/>
        </p:nvSpPr>
        <p:spPr bwMode="auto">
          <a:xfrm flipV="1">
            <a:off x="2452688" y="5108575"/>
            <a:ext cx="0" cy="374650"/>
          </a:xfrm>
          <a:prstGeom prst="line">
            <a:avLst/>
          </a:prstGeom>
          <a:noFill/>
          <a:ln w="38100" cmpd="dbl">
            <a:solidFill>
              <a:srgbClr val="00008C"/>
            </a:solidFill>
            <a:round/>
            <a:headEnd/>
            <a:tailEnd/>
          </a:ln>
          <a:effectLst/>
        </p:spPr>
        <p:txBody>
          <a:bodyPr/>
          <a:lstStyle/>
          <a:p>
            <a:endParaRPr lang="en-US"/>
          </a:p>
        </p:txBody>
      </p:sp>
      <p:sp>
        <p:nvSpPr>
          <p:cNvPr id="184341" name="Line 31"/>
          <p:cNvSpPr>
            <a:spLocks noChangeShapeType="1"/>
          </p:cNvSpPr>
          <p:nvPr/>
        </p:nvSpPr>
        <p:spPr bwMode="auto">
          <a:xfrm flipV="1">
            <a:off x="5486400" y="4235450"/>
            <a:ext cx="0" cy="554038"/>
          </a:xfrm>
          <a:prstGeom prst="line">
            <a:avLst/>
          </a:prstGeom>
          <a:noFill/>
          <a:ln w="9525">
            <a:solidFill>
              <a:schemeClr val="tx1"/>
            </a:solidFill>
            <a:round/>
            <a:headEnd/>
            <a:tailEnd type="triangle" w="med" len="med"/>
          </a:ln>
          <a:effectLst/>
        </p:spPr>
        <p:txBody>
          <a:bodyPr/>
          <a:lstStyle/>
          <a:p>
            <a:endParaRPr lang="en-US"/>
          </a:p>
        </p:txBody>
      </p:sp>
      <p:sp>
        <p:nvSpPr>
          <p:cNvPr id="184342" name="Oval 32"/>
          <p:cNvSpPr>
            <a:spLocks noChangeArrowheads="1"/>
          </p:cNvSpPr>
          <p:nvPr/>
        </p:nvSpPr>
        <p:spPr bwMode="auto">
          <a:xfrm>
            <a:off x="6540500" y="4519613"/>
            <a:ext cx="2020888" cy="1038225"/>
          </a:xfrm>
          <a:prstGeom prst="ellipse">
            <a:avLst/>
          </a:prstGeom>
          <a:solidFill>
            <a:srgbClr val="C5C5FF"/>
          </a:solidFill>
          <a:ln w="9525">
            <a:solidFill>
              <a:schemeClr val="tx1"/>
            </a:solidFill>
            <a:round/>
            <a:headEnd/>
            <a:tailEnd/>
          </a:ln>
          <a:effectLst/>
        </p:spPr>
        <p:txBody>
          <a:bodyPr wrap="none" anchor="ctr"/>
          <a:lstStyle/>
          <a:p>
            <a:pPr algn="ctr"/>
            <a:r>
              <a:rPr lang="en-US" altLang="en-US" sz="2000" b="1"/>
              <a:t>Telephone </a:t>
            </a:r>
          </a:p>
          <a:p>
            <a:pPr algn="ctr"/>
            <a:r>
              <a:rPr lang="en-US" altLang="en-US" sz="2000" b="1"/>
              <a:t>Network</a:t>
            </a:r>
          </a:p>
        </p:txBody>
      </p:sp>
      <p:sp>
        <p:nvSpPr>
          <p:cNvPr id="184343" name="Oval 35"/>
          <p:cNvSpPr>
            <a:spLocks noChangeArrowheads="1"/>
          </p:cNvSpPr>
          <p:nvPr/>
        </p:nvSpPr>
        <p:spPr bwMode="auto">
          <a:xfrm>
            <a:off x="4794250" y="3328988"/>
            <a:ext cx="2671763" cy="1038225"/>
          </a:xfrm>
          <a:prstGeom prst="ellipse">
            <a:avLst/>
          </a:prstGeom>
          <a:solidFill>
            <a:srgbClr val="CDFFCD"/>
          </a:solidFill>
          <a:ln w="9525">
            <a:solidFill>
              <a:schemeClr val="tx1"/>
            </a:solidFill>
            <a:round/>
            <a:headEnd/>
            <a:tailEnd/>
          </a:ln>
          <a:effectLst/>
        </p:spPr>
        <p:txBody>
          <a:bodyPr wrap="none" anchor="ctr"/>
          <a:lstStyle/>
          <a:p>
            <a:pPr algn="ctr"/>
            <a:r>
              <a:rPr lang="en-US" altLang="en-US" sz="2000" b="1"/>
              <a:t>Internet</a:t>
            </a:r>
          </a:p>
        </p:txBody>
      </p:sp>
      <p:sp>
        <p:nvSpPr>
          <p:cNvPr id="184344" name="Rectangle 36"/>
          <p:cNvSpPr>
            <a:spLocks noChangeArrowheads="1"/>
          </p:cNvSpPr>
          <p:nvPr/>
        </p:nvSpPr>
        <p:spPr bwMode="auto">
          <a:xfrm>
            <a:off x="960438" y="5875338"/>
            <a:ext cx="1604962" cy="396875"/>
          </a:xfrm>
          <a:prstGeom prst="rect">
            <a:avLst/>
          </a:prstGeom>
          <a:noFill/>
          <a:ln w="9525">
            <a:noFill/>
            <a:miter lim="800000"/>
            <a:headEnd/>
            <a:tailEnd/>
          </a:ln>
          <a:effectLst/>
        </p:spPr>
        <p:txBody>
          <a:bodyPr>
            <a:spAutoFit/>
          </a:bodyPr>
          <a:lstStyle/>
          <a:p>
            <a:r>
              <a:rPr lang="en-US" altLang="en-US" sz="2000" b="1">
                <a:solidFill>
                  <a:srgbClr val="16027C"/>
                </a:solidFill>
              </a:rPr>
              <a:t>Digital data</a:t>
            </a:r>
          </a:p>
        </p:txBody>
      </p:sp>
      <p:sp>
        <p:nvSpPr>
          <p:cNvPr id="184345" name="Line 37"/>
          <p:cNvSpPr>
            <a:spLocks noChangeShapeType="1"/>
          </p:cNvSpPr>
          <p:nvPr/>
        </p:nvSpPr>
        <p:spPr bwMode="auto">
          <a:xfrm flipV="1">
            <a:off x="1858963" y="5513388"/>
            <a:ext cx="12700" cy="457200"/>
          </a:xfrm>
          <a:prstGeom prst="line">
            <a:avLst/>
          </a:prstGeom>
          <a:noFill/>
          <a:ln w="9525">
            <a:solidFill>
              <a:schemeClr val="tx1"/>
            </a:solidFill>
            <a:round/>
            <a:headEnd/>
            <a:tailEnd type="triangle" w="med" len="med"/>
          </a:ln>
          <a:effectLst/>
        </p:spPr>
        <p:txBody>
          <a:bodyPr/>
          <a:lstStyle/>
          <a:p>
            <a:endParaRPr lang="en-US"/>
          </a:p>
        </p:txBody>
      </p:sp>
      <p:sp>
        <p:nvSpPr>
          <p:cNvPr id="184346" name="Rectangle 38"/>
          <p:cNvSpPr>
            <a:spLocks noChangeArrowheads="1"/>
          </p:cNvSpPr>
          <p:nvPr/>
        </p:nvSpPr>
        <p:spPr bwMode="auto">
          <a:xfrm>
            <a:off x="5429250" y="4041775"/>
            <a:ext cx="249238" cy="374650"/>
          </a:xfrm>
          <a:prstGeom prst="rect">
            <a:avLst/>
          </a:prstGeom>
          <a:solidFill>
            <a:schemeClr val="bg1"/>
          </a:solidFill>
          <a:ln w="9525">
            <a:solidFill>
              <a:schemeClr val="tx1"/>
            </a:solidFill>
            <a:miter lim="800000"/>
            <a:headEnd/>
            <a:tailEnd/>
          </a:ln>
          <a:effectLst/>
        </p:spPr>
        <p:txBody>
          <a:bodyPr wrap="none" anchor="ctr"/>
          <a:lstStyle/>
          <a:p>
            <a:pPr algn="ctr"/>
            <a:r>
              <a:rPr lang="en-US" altLang="en-US" sz="2000" b="1">
                <a:solidFill>
                  <a:srgbClr val="00008C"/>
                </a:solidFill>
              </a:rPr>
              <a:t>M</a:t>
            </a:r>
          </a:p>
        </p:txBody>
      </p:sp>
      <p:sp>
        <p:nvSpPr>
          <p:cNvPr id="28" name="Date Placeholder 27"/>
          <p:cNvSpPr>
            <a:spLocks noGrp="1"/>
          </p:cNvSpPr>
          <p:nvPr>
            <p:ph type="dt" sz="half" idx="10"/>
          </p:nvPr>
        </p:nvSpPr>
        <p:spPr/>
        <p:txBody>
          <a:bodyPr/>
          <a:lstStyle/>
          <a:p>
            <a:pPr>
              <a:defRPr/>
            </a:pPr>
            <a:fld id="{A204AD00-BEAD-44C3-AC4C-963F374FA398}" type="datetime1">
              <a:rPr lang="en-US" smtClean="0"/>
              <a:pPr>
                <a:defRPr/>
              </a:pPr>
              <a:t>3/14/2024</a:t>
            </a:fld>
            <a:endParaRPr lang="en-US"/>
          </a:p>
        </p:txBody>
      </p:sp>
      <p:sp>
        <p:nvSpPr>
          <p:cNvPr id="29" name="Slide Number Placeholder 28"/>
          <p:cNvSpPr>
            <a:spLocks noGrp="1"/>
          </p:cNvSpPr>
          <p:nvPr>
            <p:ph type="sldNum" sz="quarter" idx="12"/>
          </p:nvPr>
        </p:nvSpPr>
        <p:spPr/>
        <p:txBody>
          <a:bodyPr/>
          <a:lstStyle/>
          <a:p>
            <a:fld id="{6876EFF4-C03D-4CCD-A348-A83D22CFB359}" type="slidenum">
              <a:rPr lang="en-US" altLang="en-US" smtClean="0"/>
              <a:pPr/>
              <a:t>202</a:t>
            </a:fld>
            <a:endParaRPr lang="en-US" altLang="en-US"/>
          </a:p>
        </p:txBody>
      </p:sp>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Grp="1"/>
          </p:cNvSpPr>
          <p:nvPr>
            <p:ph type="title"/>
          </p:nvPr>
        </p:nvSpPr>
        <p:spPr>
          <a:xfrm>
            <a:off x="477838" y="176213"/>
            <a:ext cx="8007350" cy="762000"/>
          </a:xfrm>
        </p:spPr>
        <p:txBody>
          <a:bodyPr/>
          <a:lstStyle/>
          <a:p>
            <a:r>
              <a:rPr lang="en-US" altLang="en-US" sz="4000" b="1"/>
              <a:t>Sound Waves and Characteristics</a:t>
            </a:r>
          </a:p>
        </p:txBody>
      </p:sp>
      <p:sp>
        <p:nvSpPr>
          <p:cNvPr id="186371" name="Rectangle 7"/>
          <p:cNvSpPr>
            <a:spLocks noGrp="1"/>
          </p:cNvSpPr>
          <p:nvPr>
            <p:ph type="body" idx="1"/>
          </p:nvPr>
        </p:nvSpPr>
        <p:spPr/>
        <p:txBody>
          <a:bodyPr/>
          <a:lstStyle/>
          <a:p>
            <a:pPr>
              <a:lnSpc>
                <a:spcPct val="90000"/>
              </a:lnSpc>
            </a:pPr>
            <a:r>
              <a:rPr lang="en-US" altLang="en-US" sz="2400"/>
              <a:t>Amplitude</a:t>
            </a:r>
          </a:p>
          <a:p>
            <a:pPr lvl="1">
              <a:lnSpc>
                <a:spcPct val="90000"/>
              </a:lnSpc>
            </a:pPr>
            <a:r>
              <a:rPr lang="en-US" altLang="en-US" sz="2000"/>
              <a:t>Height (loudness) of the wave</a:t>
            </a:r>
          </a:p>
          <a:p>
            <a:pPr lvl="1">
              <a:lnSpc>
                <a:spcPct val="90000"/>
              </a:lnSpc>
            </a:pPr>
            <a:r>
              <a:rPr lang="en-US" altLang="en-US" sz="2000"/>
              <a:t>Measured in decibels (dB)</a:t>
            </a:r>
          </a:p>
          <a:p>
            <a:pPr>
              <a:lnSpc>
                <a:spcPct val="90000"/>
              </a:lnSpc>
            </a:pPr>
            <a:r>
              <a:rPr lang="en-US" altLang="en-US" sz="2400"/>
              <a:t>Frequency: </a:t>
            </a:r>
          </a:p>
          <a:p>
            <a:pPr lvl="1">
              <a:lnSpc>
                <a:spcPct val="90000"/>
              </a:lnSpc>
            </a:pPr>
            <a:r>
              <a:rPr lang="en-US" altLang="en-US" sz="2000"/>
              <a:t>Number of waves that pass in a second </a:t>
            </a:r>
          </a:p>
          <a:p>
            <a:pPr lvl="1">
              <a:lnSpc>
                <a:spcPct val="90000"/>
              </a:lnSpc>
            </a:pPr>
            <a:r>
              <a:rPr lang="en-US" altLang="en-US" sz="2000"/>
              <a:t>Measured in Hertz (cycles/second) </a:t>
            </a:r>
          </a:p>
          <a:p>
            <a:pPr lvl="1">
              <a:lnSpc>
                <a:spcPct val="90000"/>
              </a:lnSpc>
            </a:pPr>
            <a:r>
              <a:rPr lang="en-US" altLang="en-US" sz="2000"/>
              <a:t>Wavelength, the length of the wave from crest to crest, is related to frequency and velocity</a:t>
            </a:r>
          </a:p>
          <a:p>
            <a:pPr>
              <a:lnSpc>
                <a:spcPct val="90000"/>
              </a:lnSpc>
            </a:pPr>
            <a:r>
              <a:rPr lang="en-US" altLang="en-US" sz="2400"/>
              <a:t>Phase: </a:t>
            </a:r>
          </a:p>
          <a:p>
            <a:pPr lvl="1">
              <a:lnSpc>
                <a:spcPct val="90000"/>
              </a:lnSpc>
            </a:pPr>
            <a:r>
              <a:rPr lang="en-US" altLang="en-US" sz="2000"/>
              <a:t>Refers to the point in each wave cycle at which the wave begins (measured in degrees)</a:t>
            </a:r>
          </a:p>
          <a:p>
            <a:pPr lvl="1">
              <a:lnSpc>
                <a:spcPct val="90000"/>
              </a:lnSpc>
            </a:pPr>
            <a:r>
              <a:rPr lang="en-US" altLang="en-US" sz="2000"/>
              <a:t>(For example, changing a wave’s cycle from crest to trough corresponds to a 180 degree phase shift).</a:t>
            </a:r>
          </a:p>
        </p:txBody>
      </p:sp>
      <p:grpSp>
        <p:nvGrpSpPr>
          <p:cNvPr id="2" name="Group 15"/>
          <p:cNvGrpSpPr>
            <a:grpSpLocks/>
          </p:cNvGrpSpPr>
          <p:nvPr/>
        </p:nvGrpSpPr>
        <p:grpSpPr bwMode="auto">
          <a:xfrm>
            <a:off x="5353050" y="1249363"/>
            <a:ext cx="3790950" cy="2143125"/>
            <a:chOff x="3331" y="784"/>
            <a:chExt cx="2388" cy="1350"/>
          </a:xfrm>
        </p:grpSpPr>
        <p:pic>
          <p:nvPicPr>
            <p:cNvPr id="186374" name="Picture 8" descr="03"/>
            <p:cNvPicPr>
              <a:picLocks noChangeAspect="1" noChangeArrowheads="1"/>
            </p:cNvPicPr>
            <p:nvPr/>
          </p:nvPicPr>
          <p:blipFill>
            <a:blip r:embed="rId3">
              <a:clrChange>
                <a:clrFrom>
                  <a:srgbClr val="FFFFFF"/>
                </a:clrFrom>
                <a:clrTo>
                  <a:srgbClr val="FFFFFF">
                    <a:alpha val="0"/>
                  </a:srgbClr>
                </a:clrTo>
              </a:clrChange>
            </a:blip>
            <a:srcRect l="10147" r="18208" b="7422"/>
            <a:stretch>
              <a:fillRect/>
            </a:stretch>
          </p:blipFill>
          <p:spPr bwMode="auto">
            <a:xfrm>
              <a:off x="3331" y="974"/>
              <a:ext cx="2231" cy="1160"/>
            </a:xfrm>
            <a:prstGeom prst="rect">
              <a:avLst/>
            </a:prstGeom>
            <a:noFill/>
            <a:ln w="9525">
              <a:noFill/>
              <a:miter lim="800000"/>
              <a:headEnd/>
              <a:tailEnd/>
            </a:ln>
          </p:spPr>
        </p:pic>
        <p:sp>
          <p:nvSpPr>
            <p:cNvPr id="186375" name="Text Box 9"/>
            <p:cNvSpPr txBox="1">
              <a:spLocks noChangeArrowheads="1"/>
            </p:cNvSpPr>
            <p:nvPr/>
          </p:nvSpPr>
          <p:spPr bwMode="auto">
            <a:xfrm>
              <a:off x="4378" y="1211"/>
              <a:ext cx="255" cy="231"/>
            </a:xfrm>
            <a:prstGeom prst="rect">
              <a:avLst/>
            </a:prstGeom>
            <a:noFill/>
            <a:ln w="9525">
              <a:noFill/>
              <a:miter lim="800000"/>
              <a:headEnd/>
              <a:tailEnd/>
            </a:ln>
            <a:effectLst/>
          </p:spPr>
          <p:txBody>
            <a:bodyPr wrap="none">
              <a:spAutoFit/>
            </a:bodyPr>
            <a:lstStyle/>
            <a:p>
              <a:r>
                <a:rPr lang="en-US" altLang="en-US" b="1">
                  <a:solidFill>
                    <a:srgbClr val="00008C"/>
                  </a:solidFill>
                </a:rPr>
                <a:t>0</a:t>
              </a:r>
              <a:r>
                <a:rPr lang="en-US" altLang="en-US" b="1" baseline="50000">
                  <a:solidFill>
                    <a:srgbClr val="00008C"/>
                  </a:solidFill>
                </a:rPr>
                <a:t>o</a:t>
              </a:r>
            </a:p>
          </p:txBody>
        </p:sp>
        <p:sp>
          <p:nvSpPr>
            <p:cNvPr id="186376" name="Text Box 10"/>
            <p:cNvSpPr txBox="1">
              <a:spLocks noChangeArrowheads="1"/>
            </p:cNvSpPr>
            <p:nvPr/>
          </p:nvSpPr>
          <p:spPr bwMode="auto">
            <a:xfrm>
              <a:off x="4523" y="784"/>
              <a:ext cx="335" cy="231"/>
            </a:xfrm>
            <a:prstGeom prst="rect">
              <a:avLst/>
            </a:prstGeom>
            <a:noFill/>
            <a:ln w="9525">
              <a:noFill/>
              <a:miter lim="800000"/>
              <a:headEnd/>
              <a:tailEnd/>
            </a:ln>
            <a:effectLst/>
          </p:spPr>
          <p:txBody>
            <a:bodyPr wrap="none">
              <a:spAutoFit/>
            </a:bodyPr>
            <a:lstStyle/>
            <a:p>
              <a:r>
                <a:rPr lang="en-US" altLang="en-US" b="1">
                  <a:solidFill>
                    <a:srgbClr val="00008C"/>
                  </a:solidFill>
                </a:rPr>
                <a:t>90</a:t>
              </a:r>
              <a:r>
                <a:rPr lang="en-US" altLang="en-US" b="1" baseline="50000">
                  <a:solidFill>
                    <a:srgbClr val="00008C"/>
                  </a:solidFill>
                </a:rPr>
                <a:t>o</a:t>
              </a:r>
            </a:p>
          </p:txBody>
        </p:sp>
        <p:sp>
          <p:nvSpPr>
            <p:cNvPr id="186377" name="Text Box 11"/>
            <p:cNvSpPr txBox="1">
              <a:spLocks noChangeArrowheads="1"/>
            </p:cNvSpPr>
            <p:nvPr/>
          </p:nvSpPr>
          <p:spPr bwMode="auto">
            <a:xfrm>
              <a:off x="5304" y="1180"/>
              <a:ext cx="415" cy="231"/>
            </a:xfrm>
            <a:prstGeom prst="rect">
              <a:avLst/>
            </a:prstGeom>
            <a:noFill/>
            <a:ln w="9525">
              <a:noFill/>
              <a:miter lim="800000"/>
              <a:headEnd/>
              <a:tailEnd/>
            </a:ln>
            <a:effectLst/>
          </p:spPr>
          <p:txBody>
            <a:bodyPr wrap="none">
              <a:spAutoFit/>
            </a:bodyPr>
            <a:lstStyle/>
            <a:p>
              <a:r>
                <a:rPr lang="en-US" altLang="en-US" b="1">
                  <a:solidFill>
                    <a:srgbClr val="00008C"/>
                  </a:solidFill>
                </a:rPr>
                <a:t>360</a:t>
              </a:r>
              <a:r>
                <a:rPr lang="en-US" altLang="en-US" b="1" baseline="50000">
                  <a:solidFill>
                    <a:srgbClr val="00008C"/>
                  </a:solidFill>
                </a:rPr>
                <a:t>o</a:t>
              </a:r>
            </a:p>
          </p:txBody>
        </p:sp>
        <p:sp>
          <p:nvSpPr>
            <p:cNvPr id="186378" name="Text Box 12"/>
            <p:cNvSpPr txBox="1">
              <a:spLocks noChangeArrowheads="1"/>
            </p:cNvSpPr>
            <p:nvPr/>
          </p:nvSpPr>
          <p:spPr bwMode="auto">
            <a:xfrm>
              <a:off x="4830" y="1192"/>
              <a:ext cx="415" cy="231"/>
            </a:xfrm>
            <a:prstGeom prst="rect">
              <a:avLst/>
            </a:prstGeom>
            <a:noFill/>
            <a:ln w="9525">
              <a:noFill/>
              <a:miter lim="800000"/>
              <a:headEnd/>
              <a:tailEnd/>
            </a:ln>
            <a:effectLst/>
          </p:spPr>
          <p:txBody>
            <a:bodyPr wrap="none">
              <a:spAutoFit/>
            </a:bodyPr>
            <a:lstStyle/>
            <a:p>
              <a:r>
                <a:rPr lang="en-US" altLang="en-US" b="1">
                  <a:solidFill>
                    <a:srgbClr val="00008C"/>
                  </a:solidFill>
                </a:rPr>
                <a:t>180</a:t>
              </a:r>
              <a:r>
                <a:rPr lang="en-US" altLang="en-US" b="1" baseline="50000">
                  <a:solidFill>
                    <a:srgbClr val="00008C"/>
                  </a:solidFill>
                </a:rPr>
                <a:t>o</a:t>
              </a:r>
            </a:p>
          </p:txBody>
        </p:sp>
        <p:sp>
          <p:nvSpPr>
            <p:cNvPr id="186379" name="Text Box 13"/>
            <p:cNvSpPr txBox="1">
              <a:spLocks noChangeArrowheads="1"/>
            </p:cNvSpPr>
            <p:nvPr/>
          </p:nvSpPr>
          <p:spPr bwMode="auto">
            <a:xfrm>
              <a:off x="5174" y="1763"/>
              <a:ext cx="415" cy="231"/>
            </a:xfrm>
            <a:prstGeom prst="rect">
              <a:avLst/>
            </a:prstGeom>
            <a:noFill/>
            <a:ln w="9525">
              <a:noFill/>
              <a:miter lim="800000"/>
              <a:headEnd/>
              <a:tailEnd/>
            </a:ln>
            <a:effectLst/>
          </p:spPr>
          <p:txBody>
            <a:bodyPr wrap="none">
              <a:spAutoFit/>
            </a:bodyPr>
            <a:lstStyle/>
            <a:p>
              <a:r>
                <a:rPr lang="en-US" altLang="en-US" b="1">
                  <a:solidFill>
                    <a:srgbClr val="00008C"/>
                  </a:solidFill>
                </a:rPr>
                <a:t>270</a:t>
              </a:r>
              <a:r>
                <a:rPr lang="en-US" altLang="en-US" b="1" baseline="50000">
                  <a:solidFill>
                    <a:srgbClr val="00008C"/>
                  </a:solidFill>
                </a:rPr>
                <a:t>o</a:t>
              </a:r>
            </a:p>
          </p:txBody>
        </p:sp>
      </p:grpSp>
      <p:sp>
        <p:nvSpPr>
          <p:cNvPr id="12" name="Date Placeholder 11"/>
          <p:cNvSpPr>
            <a:spLocks noGrp="1"/>
          </p:cNvSpPr>
          <p:nvPr>
            <p:ph type="dt" sz="half" idx="10"/>
          </p:nvPr>
        </p:nvSpPr>
        <p:spPr/>
        <p:txBody>
          <a:bodyPr/>
          <a:lstStyle/>
          <a:p>
            <a:pPr>
              <a:defRPr/>
            </a:pPr>
            <a:fld id="{8A558A3F-95AA-4FB6-8AB7-6622BFEC9203}" type="datetime1">
              <a:rPr lang="en-US" smtClean="0"/>
              <a:pPr>
                <a:defRPr/>
              </a:pPr>
              <a:t>3/14/2024</a:t>
            </a:fld>
            <a:endParaRPr lang="en-US"/>
          </a:p>
        </p:txBody>
      </p:sp>
      <p:sp>
        <p:nvSpPr>
          <p:cNvPr id="13" name="Slide Number Placeholder 12"/>
          <p:cNvSpPr>
            <a:spLocks noGrp="1"/>
          </p:cNvSpPr>
          <p:nvPr>
            <p:ph type="sldNum" sz="quarter" idx="12"/>
          </p:nvPr>
        </p:nvSpPr>
        <p:spPr/>
        <p:txBody>
          <a:bodyPr/>
          <a:lstStyle/>
          <a:p>
            <a:fld id="{6876EFF4-C03D-4CCD-A348-A83D22CFB359}" type="slidenum">
              <a:rPr lang="en-US" altLang="en-US" smtClean="0"/>
              <a:pPr/>
              <a:t>203</a:t>
            </a:fld>
            <a:endParaRPr lang="en-US" altLang="en-US"/>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3" descr="03"/>
          <p:cNvPicPr>
            <a:picLocks noChangeAspect="1" noChangeArrowheads="1"/>
          </p:cNvPicPr>
          <p:nvPr/>
        </p:nvPicPr>
        <p:blipFill>
          <a:blip r:embed="rId3">
            <a:clrChange>
              <a:clrFrom>
                <a:srgbClr val="FFFFFF"/>
              </a:clrFrom>
              <a:clrTo>
                <a:srgbClr val="FFFFFF">
                  <a:alpha val="0"/>
                </a:srgbClr>
              </a:clrTo>
            </a:clrChange>
          </a:blip>
          <a:srcRect r="16414" b="5486"/>
          <a:stretch>
            <a:fillRect/>
          </a:stretch>
        </p:blipFill>
        <p:spPr bwMode="auto">
          <a:xfrm>
            <a:off x="477838" y="2252663"/>
            <a:ext cx="4970462" cy="3402012"/>
          </a:xfrm>
          <a:prstGeom prst="rect">
            <a:avLst/>
          </a:prstGeom>
          <a:noFill/>
          <a:ln w="9525">
            <a:noFill/>
            <a:miter lim="800000"/>
            <a:headEnd/>
            <a:tailEnd/>
          </a:ln>
        </p:spPr>
      </p:pic>
      <p:sp>
        <p:nvSpPr>
          <p:cNvPr id="188419" name="Rectangle 17"/>
          <p:cNvSpPr>
            <a:spLocks noGrp="1"/>
          </p:cNvSpPr>
          <p:nvPr>
            <p:ph type="title"/>
          </p:nvPr>
        </p:nvSpPr>
        <p:spPr/>
        <p:txBody>
          <a:bodyPr/>
          <a:lstStyle/>
          <a:p>
            <a:r>
              <a:rPr lang="en-US" altLang="en-US"/>
              <a:t>Wavelength vs. Frequency</a:t>
            </a:r>
          </a:p>
        </p:txBody>
      </p:sp>
      <p:sp>
        <p:nvSpPr>
          <p:cNvPr id="188420" name="Text Box 10"/>
          <p:cNvSpPr txBox="1">
            <a:spLocks noChangeArrowheads="1"/>
          </p:cNvSpPr>
          <p:nvPr/>
        </p:nvSpPr>
        <p:spPr bwMode="auto">
          <a:xfrm>
            <a:off x="3983038" y="5356225"/>
            <a:ext cx="354012" cy="457200"/>
          </a:xfrm>
          <a:prstGeom prst="rect">
            <a:avLst/>
          </a:prstGeom>
          <a:noFill/>
          <a:ln w="9525">
            <a:noFill/>
            <a:miter lim="800000"/>
            <a:headEnd/>
            <a:tailEnd/>
          </a:ln>
          <a:effectLst/>
        </p:spPr>
        <p:txBody>
          <a:bodyPr wrap="none">
            <a:spAutoFit/>
          </a:bodyPr>
          <a:lstStyle/>
          <a:p>
            <a:r>
              <a:rPr lang="el-GR" altLang="en-US" sz="2400" b="1">
                <a:solidFill>
                  <a:srgbClr val="00008C"/>
                </a:solidFill>
              </a:rPr>
              <a:t>λ</a:t>
            </a:r>
            <a:endParaRPr lang="en-US" altLang="en-US" sz="2400" b="1">
              <a:solidFill>
                <a:srgbClr val="00008C"/>
              </a:solidFill>
            </a:endParaRPr>
          </a:p>
        </p:txBody>
      </p:sp>
      <p:sp>
        <p:nvSpPr>
          <p:cNvPr id="188421" name="Text Box 11"/>
          <p:cNvSpPr txBox="1">
            <a:spLocks noChangeArrowheads="1"/>
          </p:cNvSpPr>
          <p:nvPr/>
        </p:nvSpPr>
        <p:spPr bwMode="auto">
          <a:xfrm>
            <a:off x="5983288" y="2154238"/>
            <a:ext cx="1447800" cy="588962"/>
          </a:xfrm>
          <a:prstGeom prst="rect">
            <a:avLst/>
          </a:prstGeom>
          <a:noFill/>
          <a:ln w="9525">
            <a:solidFill>
              <a:srgbClr val="0000CC"/>
            </a:solidFill>
            <a:miter lim="800000"/>
            <a:headEnd/>
            <a:tailEnd/>
          </a:ln>
          <a:effectLst/>
        </p:spPr>
        <p:txBody>
          <a:bodyPr>
            <a:spAutoFit/>
          </a:bodyPr>
          <a:lstStyle/>
          <a:p>
            <a:r>
              <a:rPr lang="en-US" altLang="en-US" sz="3200" b="1">
                <a:solidFill>
                  <a:srgbClr val="00008C"/>
                </a:solidFill>
              </a:rPr>
              <a:t>v = f </a:t>
            </a:r>
            <a:r>
              <a:rPr lang="el-GR" altLang="en-US" sz="3200" b="1">
                <a:solidFill>
                  <a:srgbClr val="00008C"/>
                </a:solidFill>
              </a:rPr>
              <a:t>λ</a:t>
            </a:r>
            <a:endParaRPr lang="en-US" altLang="en-US" sz="3200" b="1">
              <a:solidFill>
                <a:srgbClr val="00008C"/>
              </a:solidFill>
            </a:endParaRPr>
          </a:p>
        </p:txBody>
      </p:sp>
      <p:sp>
        <p:nvSpPr>
          <p:cNvPr id="188422" name="Text Box 12"/>
          <p:cNvSpPr txBox="1">
            <a:spLocks noChangeArrowheads="1"/>
          </p:cNvSpPr>
          <p:nvPr/>
        </p:nvSpPr>
        <p:spPr bwMode="auto">
          <a:xfrm>
            <a:off x="5886450" y="3063875"/>
            <a:ext cx="3167063" cy="2590800"/>
          </a:xfrm>
          <a:prstGeom prst="rect">
            <a:avLst/>
          </a:prstGeom>
          <a:noFill/>
          <a:ln w="9525">
            <a:noFill/>
            <a:miter lim="800000"/>
            <a:headEnd/>
            <a:tailEnd/>
          </a:ln>
          <a:effectLst/>
        </p:spPr>
        <p:txBody>
          <a:bodyPr>
            <a:spAutoFit/>
          </a:bodyPr>
          <a:lstStyle/>
          <a:p>
            <a:r>
              <a:rPr lang="en-US" altLang="en-US" sz="2000" b="1">
                <a:solidFill>
                  <a:srgbClr val="00008C"/>
                </a:solidFill>
              </a:rPr>
              <a:t>v = 3 x10</a:t>
            </a:r>
            <a:r>
              <a:rPr lang="en-US" altLang="en-US" sz="2000" b="1" baseline="40000">
                <a:solidFill>
                  <a:srgbClr val="00008C"/>
                </a:solidFill>
              </a:rPr>
              <a:t>8</a:t>
            </a:r>
            <a:r>
              <a:rPr lang="en-US" altLang="en-US" sz="2000" b="1">
                <a:solidFill>
                  <a:srgbClr val="00008C"/>
                </a:solidFill>
              </a:rPr>
              <a:t>  m/s</a:t>
            </a:r>
          </a:p>
          <a:p>
            <a:r>
              <a:rPr lang="en-US" altLang="en-US" sz="2000" b="1">
                <a:solidFill>
                  <a:srgbClr val="00008C"/>
                </a:solidFill>
              </a:rPr>
              <a:t>   = 300,000 km/s</a:t>
            </a:r>
          </a:p>
          <a:p>
            <a:r>
              <a:rPr lang="en-US" altLang="en-US" sz="2000" b="1">
                <a:solidFill>
                  <a:srgbClr val="00008C"/>
                </a:solidFill>
              </a:rPr>
              <a:t>   = 186,000 miles/s</a:t>
            </a:r>
          </a:p>
          <a:p>
            <a:endParaRPr lang="en-US" altLang="en-US" sz="2000" b="1">
              <a:solidFill>
                <a:srgbClr val="00008C"/>
              </a:solidFill>
            </a:endParaRPr>
          </a:p>
          <a:p>
            <a:r>
              <a:rPr lang="en-US" altLang="en-US" sz="2000" b="1">
                <a:solidFill>
                  <a:srgbClr val="00008C"/>
                </a:solidFill>
              </a:rPr>
              <a:t>Example:</a:t>
            </a:r>
          </a:p>
          <a:p>
            <a:r>
              <a:rPr lang="en-US" altLang="en-US" sz="2000" b="1">
                <a:solidFill>
                  <a:srgbClr val="00008C"/>
                </a:solidFill>
              </a:rPr>
              <a:t> if f</a:t>
            </a:r>
            <a:r>
              <a:rPr lang="el-GR" altLang="en-US" sz="2000" b="1">
                <a:solidFill>
                  <a:srgbClr val="00008C"/>
                </a:solidFill>
              </a:rPr>
              <a:t> </a:t>
            </a:r>
            <a:r>
              <a:rPr lang="en-US" altLang="en-US" sz="2000" b="1">
                <a:solidFill>
                  <a:srgbClr val="00008C"/>
                </a:solidFill>
              </a:rPr>
              <a:t>= 900 MHz</a:t>
            </a:r>
          </a:p>
          <a:p>
            <a:r>
              <a:rPr lang="el-GR" altLang="en-US" sz="2400" b="1">
                <a:solidFill>
                  <a:srgbClr val="00008C"/>
                </a:solidFill>
              </a:rPr>
              <a:t>λ</a:t>
            </a:r>
            <a:r>
              <a:rPr lang="en-US" altLang="en-US" sz="2000" b="1">
                <a:solidFill>
                  <a:srgbClr val="00008C"/>
                </a:solidFill>
              </a:rPr>
              <a:t> = 3 x10</a:t>
            </a:r>
            <a:r>
              <a:rPr lang="en-US" altLang="en-US" sz="2000" b="1" baseline="40000">
                <a:solidFill>
                  <a:srgbClr val="00008C"/>
                </a:solidFill>
              </a:rPr>
              <a:t>8</a:t>
            </a:r>
            <a:r>
              <a:rPr lang="en-US" altLang="en-US" sz="2000" b="1">
                <a:solidFill>
                  <a:srgbClr val="00008C"/>
                </a:solidFill>
              </a:rPr>
              <a:t> / 900 x 10 </a:t>
            </a:r>
            <a:r>
              <a:rPr lang="en-US" altLang="en-US" sz="2000" b="1" baseline="40000">
                <a:solidFill>
                  <a:srgbClr val="00008C"/>
                </a:solidFill>
              </a:rPr>
              <a:t>3</a:t>
            </a:r>
          </a:p>
          <a:p>
            <a:r>
              <a:rPr lang="en-US" altLang="en-US" sz="2000" b="1">
                <a:solidFill>
                  <a:srgbClr val="00008C"/>
                </a:solidFill>
              </a:rPr>
              <a:t>  = 3/9 = 0.3 meters</a:t>
            </a:r>
          </a:p>
        </p:txBody>
      </p:sp>
      <p:sp>
        <p:nvSpPr>
          <p:cNvPr id="188423" name="Text Box 13"/>
          <p:cNvSpPr txBox="1">
            <a:spLocks noChangeArrowheads="1"/>
          </p:cNvSpPr>
          <p:nvPr/>
        </p:nvSpPr>
        <p:spPr bwMode="auto">
          <a:xfrm>
            <a:off x="1817688" y="1420813"/>
            <a:ext cx="4899025" cy="457200"/>
          </a:xfrm>
          <a:prstGeom prst="rect">
            <a:avLst/>
          </a:prstGeom>
          <a:noFill/>
          <a:ln w="9525">
            <a:noFill/>
            <a:miter lim="800000"/>
            <a:headEnd/>
            <a:tailEnd/>
          </a:ln>
          <a:effectLst/>
        </p:spPr>
        <p:txBody>
          <a:bodyPr wrap="none">
            <a:spAutoFit/>
          </a:bodyPr>
          <a:lstStyle/>
          <a:p>
            <a:r>
              <a:rPr lang="en-US" altLang="en-US" sz="2400" b="1">
                <a:solidFill>
                  <a:srgbClr val="00008C"/>
                </a:solidFill>
              </a:rPr>
              <a:t>speed = frequency * wavelength </a:t>
            </a:r>
          </a:p>
        </p:txBody>
      </p:sp>
      <p:sp>
        <p:nvSpPr>
          <p:cNvPr id="9" name="Date Placeholder 8"/>
          <p:cNvSpPr>
            <a:spLocks noGrp="1"/>
          </p:cNvSpPr>
          <p:nvPr>
            <p:ph type="dt" sz="half" idx="10"/>
          </p:nvPr>
        </p:nvSpPr>
        <p:spPr/>
        <p:txBody>
          <a:bodyPr/>
          <a:lstStyle/>
          <a:p>
            <a:pPr>
              <a:defRPr/>
            </a:pPr>
            <a:fld id="{03131999-89AB-4260-91EA-8A6B1A94AF8C}"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152C5BE4-7365-4006-912C-E16D50FF3AA0}" type="slidenum">
              <a:rPr lang="en-US" altLang="en-US" smtClean="0"/>
              <a:pPr/>
              <a:t>204</a:t>
            </a:fld>
            <a:endParaRPr lang="en-US" altLang="en-US"/>
          </a:p>
        </p:txBody>
      </p:sp>
    </p:spTree>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
          <p:cNvSpPr>
            <a:spLocks noGrp="1"/>
          </p:cNvSpPr>
          <p:nvPr>
            <p:ph type="title"/>
          </p:nvPr>
        </p:nvSpPr>
        <p:spPr>
          <a:xfrm>
            <a:off x="457200" y="-69850"/>
            <a:ext cx="8229600" cy="1143000"/>
          </a:xfrm>
        </p:spPr>
        <p:txBody>
          <a:bodyPr/>
          <a:lstStyle/>
          <a:p>
            <a:r>
              <a:rPr lang="en-US" altLang="en-US" b="1"/>
              <a:t>Modulation</a:t>
            </a:r>
          </a:p>
        </p:txBody>
      </p:sp>
      <p:sp>
        <p:nvSpPr>
          <p:cNvPr id="190467" name="Rectangle 11"/>
          <p:cNvSpPr>
            <a:spLocks noGrp="1"/>
          </p:cNvSpPr>
          <p:nvPr>
            <p:ph type="body" idx="1"/>
          </p:nvPr>
        </p:nvSpPr>
        <p:spPr>
          <a:xfrm>
            <a:off x="304800" y="1165225"/>
            <a:ext cx="8229600" cy="4525963"/>
          </a:xfrm>
        </p:spPr>
        <p:txBody>
          <a:bodyPr/>
          <a:lstStyle/>
          <a:p>
            <a:r>
              <a:rPr lang="el-GR" altLang="en-US" sz="2800"/>
              <a:t>Μ</a:t>
            </a:r>
            <a:r>
              <a:rPr lang="en-US" altLang="en-US" sz="2800"/>
              <a:t>odification of a carrier wave’s fundamental characteristics in order to encode information</a:t>
            </a:r>
          </a:p>
          <a:p>
            <a:pPr lvl="1"/>
            <a:r>
              <a:rPr lang="en-US" altLang="en-US" sz="2400"/>
              <a:t>Carrier wave:  Basic sound wave transmitted through the circuit (provides a base which we can deviate)</a:t>
            </a:r>
          </a:p>
          <a:p>
            <a:r>
              <a:rPr lang="el-GR" altLang="en-US" sz="2800"/>
              <a:t>Β</a:t>
            </a:r>
            <a:r>
              <a:rPr lang="en-US" altLang="en-US" sz="2800"/>
              <a:t>asic ways to modulate a carrier wave:</a:t>
            </a:r>
          </a:p>
          <a:p>
            <a:pPr lvl="1"/>
            <a:r>
              <a:rPr lang="en-US" altLang="en-US" sz="2400"/>
              <a:t>Amplitude Modulation (AM)</a:t>
            </a:r>
          </a:p>
          <a:p>
            <a:pPr lvl="2"/>
            <a:r>
              <a:rPr lang="en-US" altLang="en-US"/>
              <a:t>Also known as Amplitude Shift Keying (ASK)</a:t>
            </a:r>
          </a:p>
          <a:p>
            <a:pPr lvl="1"/>
            <a:r>
              <a:rPr lang="en-US" altLang="en-US" sz="2400"/>
              <a:t>Frequency Modulation (FM)</a:t>
            </a:r>
          </a:p>
          <a:p>
            <a:pPr lvl="2"/>
            <a:r>
              <a:rPr lang="en-US" altLang="en-US"/>
              <a:t>Also known as Frequency Shift Keying (FSK)</a:t>
            </a:r>
          </a:p>
          <a:p>
            <a:pPr lvl="1"/>
            <a:r>
              <a:rPr lang="en-US" altLang="en-US" sz="2400"/>
              <a:t>Phase Modulation (PM)</a:t>
            </a:r>
          </a:p>
          <a:p>
            <a:pPr lvl="2"/>
            <a:r>
              <a:rPr lang="en-US" altLang="en-US"/>
              <a:t>Also known as Phase Shift Keying (PSK)</a:t>
            </a:r>
          </a:p>
          <a:p>
            <a:endParaRPr lang="en-US" altLang="en-US" sz="2800"/>
          </a:p>
        </p:txBody>
      </p:sp>
      <p:sp>
        <p:nvSpPr>
          <p:cNvPr id="5" name="Date Placeholder 4"/>
          <p:cNvSpPr>
            <a:spLocks noGrp="1"/>
          </p:cNvSpPr>
          <p:nvPr>
            <p:ph type="dt" sz="half" idx="10"/>
          </p:nvPr>
        </p:nvSpPr>
        <p:spPr/>
        <p:txBody>
          <a:bodyPr/>
          <a:lstStyle/>
          <a:p>
            <a:pPr>
              <a:defRPr/>
            </a:pPr>
            <a:fld id="{415667A4-82FE-4606-A01B-E38B7ED6E23B}"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205</a:t>
            </a:fld>
            <a:endParaRPr lang="en-US" altLang="en-US"/>
          </a:p>
        </p:txBody>
      </p:sp>
    </p:spTree>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160713" y="2071688"/>
            <a:ext cx="5513387" cy="3349625"/>
          </a:xfrm>
          <a:prstGeom prst="rect">
            <a:avLst/>
          </a:prstGeom>
          <a:noFill/>
          <a:ln w="9525">
            <a:noFill/>
            <a:miter lim="800000"/>
            <a:headEnd/>
            <a:tailEnd/>
          </a:ln>
        </p:spPr>
      </p:pic>
      <p:sp>
        <p:nvSpPr>
          <p:cNvPr id="192515" name="Rectangle 7"/>
          <p:cNvSpPr>
            <a:spLocks noGrp="1"/>
          </p:cNvSpPr>
          <p:nvPr>
            <p:ph type="title"/>
          </p:nvPr>
        </p:nvSpPr>
        <p:spPr/>
        <p:txBody>
          <a:bodyPr/>
          <a:lstStyle/>
          <a:p>
            <a:r>
              <a:rPr lang="en-US" altLang="en-US"/>
              <a:t>Amplitude Modulation (AM)</a:t>
            </a:r>
          </a:p>
        </p:txBody>
      </p:sp>
      <p:sp>
        <p:nvSpPr>
          <p:cNvPr id="192516" name="Rectangle 4"/>
          <p:cNvSpPr>
            <a:spLocks noChangeArrowheads="1"/>
          </p:cNvSpPr>
          <p:nvPr/>
        </p:nvSpPr>
        <p:spPr bwMode="auto">
          <a:xfrm>
            <a:off x="665163" y="1319213"/>
            <a:ext cx="7377112" cy="457200"/>
          </a:xfrm>
          <a:prstGeom prst="rect">
            <a:avLst/>
          </a:prstGeom>
          <a:noFill/>
          <a:ln w="9525">
            <a:noFill/>
            <a:miter lim="800000"/>
            <a:headEnd/>
            <a:tailEnd/>
          </a:ln>
          <a:effectLst/>
        </p:spPr>
        <p:txBody>
          <a:bodyPr wrap="none">
            <a:spAutoFit/>
          </a:bodyPr>
          <a:lstStyle/>
          <a:p>
            <a:pPr>
              <a:buFontTx/>
              <a:buChar char="•"/>
            </a:pPr>
            <a:r>
              <a:rPr lang="en-US" altLang="en-US" sz="2400" b="1">
                <a:solidFill>
                  <a:srgbClr val="16027C"/>
                </a:solidFill>
              </a:rPr>
              <a:t>  Changing the height of the wave to encode data</a:t>
            </a:r>
          </a:p>
        </p:txBody>
      </p:sp>
      <p:sp>
        <p:nvSpPr>
          <p:cNvPr id="192517" name="Rectangle 5"/>
          <p:cNvSpPr>
            <a:spLocks noChangeArrowheads="1"/>
          </p:cNvSpPr>
          <p:nvPr/>
        </p:nvSpPr>
        <p:spPr bwMode="auto">
          <a:xfrm>
            <a:off x="636588" y="2112963"/>
            <a:ext cx="3117850" cy="1006475"/>
          </a:xfrm>
          <a:prstGeom prst="rect">
            <a:avLst/>
          </a:prstGeom>
          <a:noFill/>
          <a:ln w="9525">
            <a:noFill/>
            <a:miter lim="800000"/>
            <a:headEnd/>
            <a:tailEnd/>
          </a:ln>
          <a:effectLst/>
        </p:spPr>
        <p:txBody>
          <a:bodyPr>
            <a:spAutoFit/>
          </a:bodyPr>
          <a:lstStyle/>
          <a:p>
            <a:pPr marL="234950" indent="-234950">
              <a:buFontTx/>
              <a:buChar char="•"/>
            </a:pPr>
            <a:r>
              <a:rPr lang="en-US" altLang="en-US" sz="2000" b="1">
                <a:solidFill>
                  <a:srgbClr val="16027C"/>
                </a:solidFill>
              </a:rPr>
              <a:t>One bit is encoded for each carrier wave change</a:t>
            </a:r>
          </a:p>
        </p:txBody>
      </p:sp>
      <p:sp>
        <p:nvSpPr>
          <p:cNvPr id="192518" name="Text Box 6"/>
          <p:cNvSpPr txBox="1">
            <a:spLocks noChangeArrowheads="1"/>
          </p:cNvSpPr>
          <p:nvPr/>
        </p:nvSpPr>
        <p:spPr bwMode="auto">
          <a:xfrm>
            <a:off x="804863" y="3151188"/>
            <a:ext cx="2846387" cy="1846262"/>
          </a:xfrm>
          <a:prstGeom prst="rect">
            <a:avLst/>
          </a:prstGeom>
          <a:noFill/>
          <a:ln w="9525">
            <a:noFill/>
            <a:miter lim="800000"/>
            <a:headEnd/>
            <a:tailEnd/>
          </a:ln>
          <a:effectLst/>
        </p:spPr>
        <p:txBody>
          <a:bodyPr>
            <a:spAutoFit/>
          </a:bodyPr>
          <a:lstStyle/>
          <a:p>
            <a:pPr marL="293688" indent="-293688">
              <a:lnSpc>
                <a:spcPct val="90000"/>
              </a:lnSpc>
              <a:spcBef>
                <a:spcPct val="20000"/>
              </a:spcBef>
              <a:spcAft>
                <a:spcPct val="15000"/>
              </a:spcAft>
              <a:buFontTx/>
              <a:buChar char="–"/>
            </a:pPr>
            <a:r>
              <a:rPr lang="en-US" altLang="en-US" sz="2000" b="1">
                <a:solidFill>
                  <a:srgbClr val="16027C"/>
                </a:solidFill>
              </a:rPr>
              <a:t>A high amplitude means a bit value of 1</a:t>
            </a:r>
          </a:p>
          <a:p>
            <a:pPr marL="293688" indent="-293688">
              <a:lnSpc>
                <a:spcPct val="90000"/>
              </a:lnSpc>
              <a:spcBef>
                <a:spcPct val="20000"/>
              </a:spcBef>
              <a:spcAft>
                <a:spcPct val="15000"/>
              </a:spcAft>
              <a:buFontTx/>
              <a:buChar char="–"/>
            </a:pPr>
            <a:r>
              <a:rPr lang="en-US" altLang="en-US" sz="2000" b="1">
                <a:solidFill>
                  <a:srgbClr val="16027C"/>
                </a:solidFill>
              </a:rPr>
              <a:t>Low amplitude means a bit value of 0</a:t>
            </a:r>
          </a:p>
        </p:txBody>
      </p:sp>
      <p:sp>
        <p:nvSpPr>
          <p:cNvPr id="192519" name="Rectangle 8"/>
          <p:cNvSpPr>
            <a:spLocks noChangeArrowheads="1"/>
          </p:cNvSpPr>
          <p:nvPr/>
        </p:nvSpPr>
        <p:spPr bwMode="auto">
          <a:xfrm>
            <a:off x="969963" y="5646738"/>
            <a:ext cx="7548562" cy="396875"/>
          </a:xfrm>
          <a:prstGeom prst="rect">
            <a:avLst/>
          </a:prstGeom>
          <a:noFill/>
          <a:ln w="9525">
            <a:noFill/>
            <a:miter lim="800000"/>
            <a:headEnd/>
            <a:tailEnd/>
          </a:ln>
          <a:effectLst/>
        </p:spPr>
        <p:txBody>
          <a:bodyPr wrap="none">
            <a:spAutoFit/>
          </a:bodyPr>
          <a:lstStyle/>
          <a:p>
            <a:pPr>
              <a:buFontTx/>
              <a:buChar char="•"/>
            </a:pPr>
            <a:r>
              <a:rPr lang="en-US" altLang="en-US" sz="2000" b="1">
                <a:solidFill>
                  <a:srgbClr val="16027C"/>
                </a:solidFill>
              </a:rPr>
              <a:t>  More susceptible noise than the other modulation methods</a:t>
            </a:r>
          </a:p>
        </p:txBody>
      </p:sp>
      <p:sp>
        <p:nvSpPr>
          <p:cNvPr id="9" name="Date Placeholder 8"/>
          <p:cNvSpPr>
            <a:spLocks noGrp="1"/>
          </p:cNvSpPr>
          <p:nvPr>
            <p:ph type="dt" sz="half" idx="10"/>
          </p:nvPr>
        </p:nvSpPr>
        <p:spPr/>
        <p:txBody>
          <a:bodyPr/>
          <a:lstStyle/>
          <a:p>
            <a:pPr>
              <a:defRPr/>
            </a:pPr>
            <a:fld id="{55D15AC2-ABE4-4BBF-A312-69CEFB2305FA}"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152C5BE4-7365-4006-912C-E16D50FF3AA0}" type="slidenum">
              <a:rPr lang="en-US" altLang="en-US" smtClean="0"/>
              <a:pPr/>
              <a:t>206</a:t>
            </a:fld>
            <a:endParaRPr lang="en-US" altLang="en-US"/>
          </a:p>
        </p:txBody>
      </p:sp>
    </p:spTree>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38438" y="2446338"/>
            <a:ext cx="6134100" cy="3548062"/>
          </a:xfrm>
          <a:prstGeom prst="rect">
            <a:avLst/>
          </a:prstGeom>
          <a:noFill/>
          <a:ln w="9525">
            <a:noFill/>
            <a:miter lim="800000"/>
            <a:headEnd/>
            <a:tailEnd/>
          </a:ln>
        </p:spPr>
      </p:pic>
      <p:sp>
        <p:nvSpPr>
          <p:cNvPr id="194563" name="Rectangle 7"/>
          <p:cNvSpPr>
            <a:spLocks noGrp="1"/>
          </p:cNvSpPr>
          <p:nvPr>
            <p:ph type="title"/>
          </p:nvPr>
        </p:nvSpPr>
        <p:spPr/>
        <p:txBody>
          <a:bodyPr/>
          <a:lstStyle/>
          <a:p>
            <a:r>
              <a:rPr lang="en-US" altLang="en-US"/>
              <a:t>Frequency Modulation (FM)</a:t>
            </a:r>
          </a:p>
        </p:txBody>
      </p:sp>
      <p:sp>
        <p:nvSpPr>
          <p:cNvPr id="194564" name="Rectangle 4"/>
          <p:cNvSpPr>
            <a:spLocks noChangeArrowheads="1"/>
          </p:cNvSpPr>
          <p:nvPr/>
        </p:nvSpPr>
        <p:spPr bwMode="auto">
          <a:xfrm>
            <a:off x="584200" y="1238250"/>
            <a:ext cx="8415338" cy="457200"/>
          </a:xfrm>
          <a:prstGeom prst="rect">
            <a:avLst/>
          </a:prstGeom>
          <a:noFill/>
          <a:ln w="9525">
            <a:noFill/>
            <a:miter lim="800000"/>
            <a:headEnd/>
            <a:tailEnd/>
          </a:ln>
          <a:effectLst/>
        </p:spPr>
        <p:txBody>
          <a:bodyPr wrap="none">
            <a:spAutoFit/>
          </a:bodyPr>
          <a:lstStyle/>
          <a:p>
            <a:pPr>
              <a:buFontTx/>
              <a:buChar char="•"/>
            </a:pPr>
            <a:r>
              <a:rPr lang="en-US" altLang="en-US" sz="2400" b="1">
                <a:solidFill>
                  <a:srgbClr val="16027C"/>
                </a:solidFill>
              </a:rPr>
              <a:t>  Changing the frequency of carrier wave to encode data</a:t>
            </a:r>
          </a:p>
        </p:txBody>
      </p:sp>
      <p:sp>
        <p:nvSpPr>
          <p:cNvPr id="194565" name="Rectangle 5"/>
          <p:cNvSpPr>
            <a:spLocks noChangeArrowheads="1"/>
          </p:cNvSpPr>
          <p:nvPr/>
        </p:nvSpPr>
        <p:spPr bwMode="auto">
          <a:xfrm>
            <a:off x="604838" y="1789113"/>
            <a:ext cx="8166100" cy="396875"/>
          </a:xfrm>
          <a:prstGeom prst="rect">
            <a:avLst/>
          </a:prstGeom>
          <a:noFill/>
          <a:ln w="9525">
            <a:noFill/>
            <a:miter lim="800000"/>
            <a:headEnd/>
            <a:tailEnd/>
          </a:ln>
          <a:effectLst/>
        </p:spPr>
        <p:txBody>
          <a:bodyPr>
            <a:spAutoFit/>
          </a:bodyPr>
          <a:lstStyle/>
          <a:p>
            <a:pPr marL="234950" indent="-234950">
              <a:buFontTx/>
              <a:buChar char="•"/>
            </a:pPr>
            <a:r>
              <a:rPr lang="en-US" altLang="en-US" sz="2000" b="1">
                <a:solidFill>
                  <a:srgbClr val="16027C"/>
                </a:solidFill>
              </a:rPr>
              <a:t>One bit is encoded for each carrier wave change</a:t>
            </a:r>
          </a:p>
        </p:txBody>
      </p:sp>
      <p:sp>
        <p:nvSpPr>
          <p:cNvPr id="194566" name="Text Box 6"/>
          <p:cNvSpPr txBox="1">
            <a:spLocks noChangeArrowheads="1"/>
          </p:cNvSpPr>
          <p:nvPr/>
        </p:nvSpPr>
        <p:spPr bwMode="auto">
          <a:xfrm>
            <a:off x="760413" y="2206625"/>
            <a:ext cx="2722562" cy="2941638"/>
          </a:xfrm>
          <a:prstGeom prst="rect">
            <a:avLst/>
          </a:prstGeom>
          <a:noFill/>
          <a:ln w="9525">
            <a:noFill/>
            <a:miter lim="800000"/>
            <a:headEnd/>
            <a:tailEnd/>
          </a:ln>
          <a:effectLst/>
        </p:spPr>
        <p:txBody>
          <a:bodyPr>
            <a:spAutoFit/>
          </a:bodyPr>
          <a:lstStyle/>
          <a:p>
            <a:pPr marL="234950" indent="-234950">
              <a:spcBef>
                <a:spcPct val="20000"/>
              </a:spcBef>
              <a:spcAft>
                <a:spcPct val="15000"/>
              </a:spcAft>
              <a:buFontTx/>
              <a:buChar char="–"/>
            </a:pPr>
            <a:r>
              <a:rPr lang="en-US" altLang="en-US" sz="2000" b="1">
                <a:solidFill>
                  <a:srgbClr val="16027C"/>
                </a:solidFill>
              </a:rPr>
              <a:t>Changing carrier wave to a higher frequency encodes a bit value of 1</a:t>
            </a:r>
          </a:p>
          <a:p>
            <a:pPr marL="234950" indent="-234950">
              <a:spcBef>
                <a:spcPct val="20000"/>
              </a:spcBef>
              <a:spcAft>
                <a:spcPct val="15000"/>
              </a:spcAft>
              <a:buFontTx/>
              <a:buChar char="–"/>
            </a:pPr>
            <a:r>
              <a:rPr lang="en-US" altLang="en-US" sz="2000" b="1">
                <a:solidFill>
                  <a:srgbClr val="16027C"/>
                </a:solidFill>
              </a:rPr>
              <a:t>No change in carrier wave frequency means  a bit value of 0</a:t>
            </a:r>
            <a:endParaRPr lang="en-US" altLang="en-US" sz="2800">
              <a:latin typeface="Times New Roman" pitchFamily="18" charset="0"/>
            </a:endParaRPr>
          </a:p>
        </p:txBody>
      </p:sp>
      <p:sp>
        <p:nvSpPr>
          <p:cNvPr id="8" name="Date Placeholder 7"/>
          <p:cNvSpPr>
            <a:spLocks noGrp="1"/>
          </p:cNvSpPr>
          <p:nvPr>
            <p:ph type="dt" sz="half" idx="10"/>
          </p:nvPr>
        </p:nvSpPr>
        <p:spPr/>
        <p:txBody>
          <a:bodyPr/>
          <a:lstStyle/>
          <a:p>
            <a:pPr>
              <a:defRPr/>
            </a:pPr>
            <a:fld id="{81BF540D-210A-407A-97B8-D783392816AB}"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152C5BE4-7365-4006-912C-E16D50FF3AA0}" type="slidenum">
              <a:rPr lang="en-US" altLang="en-US" smtClean="0"/>
              <a:pPr/>
              <a:t>207</a:t>
            </a:fld>
            <a:endParaRPr lang="en-US" altLang="en-US"/>
          </a:p>
        </p:txBody>
      </p:sp>
    </p:spTree>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14575" y="2524125"/>
            <a:ext cx="6450013" cy="3659188"/>
          </a:xfrm>
          <a:prstGeom prst="rect">
            <a:avLst/>
          </a:prstGeom>
          <a:noFill/>
          <a:ln w="9525">
            <a:noFill/>
            <a:miter lim="800000"/>
            <a:headEnd/>
            <a:tailEnd/>
          </a:ln>
        </p:spPr>
      </p:pic>
      <p:sp>
        <p:nvSpPr>
          <p:cNvPr id="196611" name="Rectangle 7"/>
          <p:cNvSpPr>
            <a:spLocks noGrp="1"/>
          </p:cNvSpPr>
          <p:nvPr>
            <p:ph type="title"/>
          </p:nvPr>
        </p:nvSpPr>
        <p:spPr/>
        <p:txBody>
          <a:bodyPr/>
          <a:lstStyle/>
          <a:p>
            <a:r>
              <a:rPr lang="en-US" altLang="en-US"/>
              <a:t>Phase Modulation (PM)</a:t>
            </a:r>
          </a:p>
        </p:txBody>
      </p:sp>
      <p:sp>
        <p:nvSpPr>
          <p:cNvPr id="196612" name="Rectangle 4"/>
          <p:cNvSpPr>
            <a:spLocks noChangeArrowheads="1"/>
          </p:cNvSpPr>
          <p:nvPr/>
        </p:nvSpPr>
        <p:spPr bwMode="auto">
          <a:xfrm>
            <a:off x="623888" y="1298575"/>
            <a:ext cx="8380412" cy="457200"/>
          </a:xfrm>
          <a:prstGeom prst="rect">
            <a:avLst/>
          </a:prstGeom>
          <a:noFill/>
          <a:ln w="9525">
            <a:noFill/>
            <a:miter lim="800000"/>
            <a:headEnd/>
            <a:tailEnd/>
          </a:ln>
          <a:effectLst/>
        </p:spPr>
        <p:txBody>
          <a:bodyPr wrap="none">
            <a:spAutoFit/>
          </a:bodyPr>
          <a:lstStyle/>
          <a:p>
            <a:pPr>
              <a:buFontTx/>
              <a:buChar char="•"/>
            </a:pPr>
            <a:r>
              <a:rPr lang="en-US" altLang="en-US" sz="2400" b="1">
                <a:solidFill>
                  <a:srgbClr val="16027C"/>
                </a:solidFill>
              </a:rPr>
              <a:t>  Changing the phase of the carrier wave to encode data</a:t>
            </a:r>
          </a:p>
        </p:txBody>
      </p:sp>
      <p:sp>
        <p:nvSpPr>
          <p:cNvPr id="196613" name="Rectangle 5"/>
          <p:cNvSpPr>
            <a:spLocks noChangeArrowheads="1"/>
          </p:cNvSpPr>
          <p:nvPr/>
        </p:nvSpPr>
        <p:spPr bwMode="auto">
          <a:xfrm>
            <a:off x="627063" y="1843088"/>
            <a:ext cx="6249987" cy="396875"/>
          </a:xfrm>
          <a:prstGeom prst="rect">
            <a:avLst/>
          </a:prstGeom>
          <a:noFill/>
          <a:ln w="9525">
            <a:noFill/>
            <a:miter lim="800000"/>
            <a:headEnd/>
            <a:tailEnd/>
          </a:ln>
          <a:effectLst/>
        </p:spPr>
        <p:txBody>
          <a:bodyPr wrap="none">
            <a:spAutoFit/>
          </a:bodyPr>
          <a:lstStyle/>
          <a:p>
            <a:pPr>
              <a:buFontTx/>
              <a:buChar char="•"/>
            </a:pPr>
            <a:r>
              <a:rPr lang="en-US" altLang="en-US" sz="2000" b="1">
                <a:solidFill>
                  <a:srgbClr val="16027C"/>
                </a:solidFill>
              </a:rPr>
              <a:t>  One bit is encoded for each carrier wave change</a:t>
            </a:r>
          </a:p>
        </p:txBody>
      </p:sp>
      <p:sp>
        <p:nvSpPr>
          <p:cNvPr id="196614" name="Text Box 6"/>
          <p:cNvSpPr txBox="1">
            <a:spLocks noChangeArrowheads="1"/>
          </p:cNvSpPr>
          <p:nvPr/>
        </p:nvSpPr>
        <p:spPr bwMode="auto">
          <a:xfrm>
            <a:off x="796925" y="2338388"/>
            <a:ext cx="2433638" cy="2941637"/>
          </a:xfrm>
          <a:prstGeom prst="rect">
            <a:avLst/>
          </a:prstGeom>
          <a:noFill/>
          <a:ln w="9525">
            <a:noFill/>
            <a:miter lim="800000"/>
            <a:headEnd/>
            <a:tailEnd/>
          </a:ln>
          <a:effectLst/>
        </p:spPr>
        <p:txBody>
          <a:bodyPr>
            <a:spAutoFit/>
          </a:bodyPr>
          <a:lstStyle/>
          <a:p>
            <a:pPr marL="234950" indent="-234950">
              <a:spcBef>
                <a:spcPct val="20000"/>
              </a:spcBef>
              <a:spcAft>
                <a:spcPct val="15000"/>
              </a:spcAft>
              <a:buFontTx/>
              <a:buChar char="–"/>
            </a:pPr>
            <a:r>
              <a:rPr lang="en-US" altLang="en-US" sz="2000" b="1">
                <a:solidFill>
                  <a:srgbClr val="16027C"/>
                </a:solidFill>
              </a:rPr>
              <a:t>Changing carrier wave’s phase by 180</a:t>
            </a:r>
            <a:r>
              <a:rPr lang="en-US" altLang="en-US" sz="2000" b="1" baseline="30000">
                <a:solidFill>
                  <a:srgbClr val="16027C"/>
                </a:solidFill>
              </a:rPr>
              <a:t>o</a:t>
            </a:r>
            <a:r>
              <a:rPr lang="en-US" altLang="en-US" sz="2000" b="1">
                <a:solidFill>
                  <a:srgbClr val="16027C"/>
                </a:solidFill>
              </a:rPr>
              <a:t> corresponds to a bit value of 1</a:t>
            </a:r>
          </a:p>
          <a:p>
            <a:pPr marL="234950" indent="-234950">
              <a:spcBef>
                <a:spcPct val="20000"/>
              </a:spcBef>
              <a:spcAft>
                <a:spcPct val="15000"/>
              </a:spcAft>
              <a:buFontTx/>
              <a:buChar char="–"/>
            </a:pPr>
            <a:r>
              <a:rPr lang="en-US" altLang="en-US" sz="2000" b="1">
                <a:solidFill>
                  <a:srgbClr val="16027C"/>
                </a:solidFill>
              </a:rPr>
              <a:t>No change in carrier wave’s phase means    a bit value of 0</a:t>
            </a:r>
          </a:p>
        </p:txBody>
      </p:sp>
      <p:sp>
        <p:nvSpPr>
          <p:cNvPr id="8" name="Date Placeholder 7"/>
          <p:cNvSpPr>
            <a:spLocks noGrp="1"/>
          </p:cNvSpPr>
          <p:nvPr>
            <p:ph type="dt" sz="half" idx="10"/>
          </p:nvPr>
        </p:nvSpPr>
        <p:spPr/>
        <p:txBody>
          <a:bodyPr/>
          <a:lstStyle/>
          <a:p>
            <a:pPr>
              <a:defRPr/>
            </a:pPr>
            <a:fld id="{EA157B60-CECE-4B7F-83F7-466449EB6AD7}"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152C5BE4-7365-4006-912C-E16D50FF3AA0}" type="slidenum">
              <a:rPr lang="en-US" altLang="en-US" smtClean="0"/>
              <a:pPr/>
              <a:t>208</a:t>
            </a:fld>
            <a:endParaRPr lang="en-US" altLang="en-US"/>
          </a:p>
        </p:txBody>
      </p:sp>
    </p:spTree>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p:cNvSpPr>
          <p:nvPr>
            <p:ph type="title"/>
          </p:nvPr>
        </p:nvSpPr>
        <p:spPr>
          <a:xfrm>
            <a:off x="352425" y="533400"/>
            <a:ext cx="8328025" cy="762000"/>
          </a:xfrm>
        </p:spPr>
        <p:txBody>
          <a:bodyPr/>
          <a:lstStyle/>
          <a:p>
            <a:r>
              <a:rPr lang="en-US" altLang="en-US"/>
              <a:t>Digital Transmission of Analog Data</a:t>
            </a:r>
          </a:p>
        </p:txBody>
      </p:sp>
      <p:sp>
        <p:nvSpPr>
          <p:cNvPr id="198659" name="Rectangle 7"/>
          <p:cNvSpPr>
            <a:spLocks noGrp="1"/>
          </p:cNvSpPr>
          <p:nvPr>
            <p:ph type="body" idx="1"/>
          </p:nvPr>
        </p:nvSpPr>
        <p:spPr/>
        <p:txBody>
          <a:bodyPr/>
          <a:lstStyle/>
          <a:p>
            <a:r>
              <a:rPr lang="en-US" altLang="en-US"/>
              <a:t>Analog voice data sent over digital network using digital transmission</a:t>
            </a:r>
          </a:p>
          <a:p>
            <a:r>
              <a:rPr lang="en-US" altLang="en-US"/>
              <a:t>Requires a pair of special devices called Codecs - </a:t>
            </a:r>
            <a:r>
              <a:rPr lang="en-US" altLang="en-US" u="sng"/>
              <a:t>Co</a:t>
            </a:r>
            <a:r>
              <a:rPr lang="en-US" altLang="en-US"/>
              <a:t>der/</a:t>
            </a:r>
            <a:r>
              <a:rPr lang="en-US" altLang="en-US" u="sng"/>
              <a:t>dec</a:t>
            </a:r>
            <a:r>
              <a:rPr lang="en-US" altLang="en-US"/>
              <a:t>oders </a:t>
            </a:r>
          </a:p>
          <a:p>
            <a:pPr lvl="1"/>
            <a:r>
              <a:rPr lang="en-US" altLang="en-US"/>
              <a:t>A device that converts an analog voice signal into digital form</a:t>
            </a:r>
          </a:p>
          <a:p>
            <a:pPr lvl="2"/>
            <a:r>
              <a:rPr lang="en-US" altLang="en-US"/>
              <a:t>Also converts it back to analog data at the receiving end</a:t>
            </a:r>
          </a:p>
          <a:p>
            <a:pPr lvl="1"/>
            <a:r>
              <a:rPr lang="en-US" altLang="en-US"/>
              <a:t>Used by the phone system </a:t>
            </a:r>
          </a:p>
          <a:p>
            <a:endParaRPr lang="en-US" altLang="en-US"/>
          </a:p>
        </p:txBody>
      </p:sp>
      <p:sp>
        <p:nvSpPr>
          <p:cNvPr id="5" name="Date Placeholder 4"/>
          <p:cNvSpPr>
            <a:spLocks noGrp="1"/>
          </p:cNvSpPr>
          <p:nvPr>
            <p:ph type="dt" sz="half" idx="10"/>
          </p:nvPr>
        </p:nvSpPr>
        <p:spPr/>
        <p:txBody>
          <a:bodyPr/>
          <a:lstStyle/>
          <a:p>
            <a:pPr>
              <a:defRPr/>
            </a:pPr>
            <a:fld id="{97BFEA5C-8688-4C03-AE5D-1B90D71F3458}"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209</a:t>
            </a:fld>
            <a:endParaRPr lang="en-US" altLang="en-US"/>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Computer Networks - LAN"/>
          <p:cNvPicPr>
            <a:picLocks noChangeAspect="1" noChangeArrowheads="1"/>
          </p:cNvPicPr>
          <p:nvPr/>
        </p:nvPicPr>
        <p:blipFill>
          <a:blip r:embed="rId2"/>
          <a:srcRect/>
          <a:stretch>
            <a:fillRect/>
          </a:stretch>
        </p:blipFill>
        <p:spPr bwMode="auto">
          <a:xfrm>
            <a:off x="1895475" y="685800"/>
            <a:ext cx="5353050" cy="3009900"/>
          </a:xfrm>
          <a:prstGeom prst="rect">
            <a:avLst/>
          </a:prstGeom>
          <a:noFill/>
          <a:ln w="9525">
            <a:noFill/>
            <a:miter lim="800000"/>
            <a:headEnd/>
            <a:tailEnd/>
          </a:ln>
        </p:spPr>
      </p:pic>
      <p:sp>
        <p:nvSpPr>
          <p:cNvPr id="18435" name="Rectangle 2"/>
          <p:cNvSpPr>
            <a:spLocks noGrp="1"/>
          </p:cNvSpPr>
          <p:nvPr>
            <p:ph type="title"/>
          </p:nvPr>
        </p:nvSpPr>
        <p:spPr>
          <a:xfrm>
            <a:off x="495300" y="93663"/>
            <a:ext cx="8229600" cy="1143000"/>
          </a:xfrm>
        </p:spPr>
        <p:txBody>
          <a:bodyPr/>
          <a:lstStyle/>
          <a:p>
            <a:r>
              <a:rPr lang="en-US" altLang="en-US"/>
              <a:t>Local Area Networks</a:t>
            </a:r>
          </a:p>
        </p:txBody>
      </p:sp>
      <p:sp>
        <p:nvSpPr>
          <p:cNvPr id="18437" name="Rectangle 3"/>
          <p:cNvSpPr>
            <a:spLocks noChangeArrowheads="1"/>
          </p:cNvSpPr>
          <p:nvPr/>
        </p:nvSpPr>
        <p:spPr bwMode="auto">
          <a:xfrm>
            <a:off x="506413" y="3586163"/>
            <a:ext cx="8229600" cy="2586037"/>
          </a:xfrm>
          <a:prstGeom prst="rect">
            <a:avLst/>
          </a:prstGeom>
          <a:noFill/>
          <a:ln w="9525">
            <a:noFill/>
            <a:miter lim="800000"/>
            <a:headEnd/>
            <a:tailEnd/>
          </a:ln>
        </p:spPr>
        <p:txBody>
          <a:bodyPr>
            <a:spAutoFit/>
          </a:bodyPr>
          <a:lstStyle/>
          <a:p>
            <a:r>
              <a:rPr lang="en-US" altLang="en-US"/>
              <a:t>A </a:t>
            </a:r>
            <a:r>
              <a:rPr lang="en-US" altLang="en-US" b="1"/>
              <a:t>local area network</a:t>
            </a:r>
            <a:r>
              <a:rPr lang="en-US" altLang="en-US"/>
              <a:t>, or </a:t>
            </a:r>
            <a:r>
              <a:rPr lang="en-US" altLang="en-US" b="1"/>
              <a:t>LAN</a:t>
            </a:r>
            <a:r>
              <a:rPr lang="en-US" altLang="en-US"/>
              <a:t>, consists of a computer network at a single site, typically an individual office building. A LAN is very useful for sharing resources, such as data storage and printers. LANs can be built with relatively inexpensive hardware, such as hubs, network adapters and Ethernet cables.</a:t>
            </a:r>
          </a:p>
          <a:p>
            <a:r>
              <a:rPr lang="en-US" altLang="en-US"/>
              <a:t>The smallest LAN may only use two computers, while larger LANs can accommodate thousands of computers. A LAN typically relies mostly on wired connections for increased speed and security, but wireless connections can also be part of a LAN. High speed and relatively low cost are the defining characteristics of LANs.</a:t>
            </a:r>
          </a:p>
        </p:txBody>
      </p:sp>
      <p:sp>
        <p:nvSpPr>
          <p:cNvPr id="7" name="Date Placeholder 6"/>
          <p:cNvSpPr>
            <a:spLocks noGrp="1"/>
          </p:cNvSpPr>
          <p:nvPr>
            <p:ph type="dt" sz="half" idx="10"/>
          </p:nvPr>
        </p:nvSpPr>
        <p:spPr/>
        <p:txBody>
          <a:bodyPr/>
          <a:lstStyle/>
          <a:p>
            <a:pPr>
              <a:defRPr/>
            </a:pPr>
            <a:fld id="{732B03E3-1733-4FD0-88C4-A9ECC0FAF9ED}"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21</a:t>
            </a:fld>
            <a:endParaRPr lang="en-US" altLang="en-US"/>
          </a:p>
        </p:txBody>
      </p:sp>
    </p:spTree>
  </p:cSld>
  <p:clrMapOvr>
    <a:masterClrMapping/>
  </p:clrMapOvr>
  <p:transition spd="med">
    <p:pull/>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4"/>
          <p:cNvSpPr>
            <a:spLocks noGrp="1"/>
          </p:cNvSpPr>
          <p:nvPr>
            <p:ph type="title"/>
          </p:nvPr>
        </p:nvSpPr>
        <p:spPr/>
        <p:txBody>
          <a:bodyPr/>
          <a:lstStyle/>
          <a:p>
            <a:r>
              <a:rPr lang="en-US" altLang="en-US"/>
              <a:t>Translating from Analog to Digital</a:t>
            </a:r>
          </a:p>
        </p:txBody>
      </p:sp>
      <p:sp>
        <p:nvSpPr>
          <p:cNvPr id="200707" name="Rectangle 5"/>
          <p:cNvSpPr>
            <a:spLocks noGrp="1"/>
          </p:cNvSpPr>
          <p:nvPr>
            <p:ph type="body" idx="1"/>
          </p:nvPr>
        </p:nvSpPr>
        <p:spPr/>
        <p:txBody>
          <a:bodyPr/>
          <a:lstStyle/>
          <a:p>
            <a:r>
              <a:rPr lang="en-US" altLang="en-US" sz="2400"/>
              <a:t>Must be translated into a series of bits before transmission of a digital circuit</a:t>
            </a:r>
          </a:p>
          <a:p>
            <a:r>
              <a:rPr lang="en-US" altLang="en-US" sz="2400"/>
              <a:t>Done by a technique called Pulse Amplitude Modulation (PAM) involving 3 steps:</a:t>
            </a:r>
          </a:p>
          <a:p>
            <a:pPr lvl="1">
              <a:lnSpc>
                <a:spcPct val="80000"/>
              </a:lnSpc>
            </a:pPr>
            <a:r>
              <a:rPr lang="en-US" altLang="en-US" sz="2000"/>
              <a:t>Measuring the signal</a:t>
            </a:r>
          </a:p>
          <a:p>
            <a:pPr lvl="1">
              <a:lnSpc>
                <a:spcPct val="80000"/>
              </a:lnSpc>
            </a:pPr>
            <a:r>
              <a:rPr lang="en-US" altLang="en-US" sz="2000"/>
              <a:t>Encoding the signal as a binary data sample</a:t>
            </a:r>
          </a:p>
          <a:p>
            <a:pPr lvl="1">
              <a:lnSpc>
                <a:spcPct val="80000"/>
              </a:lnSpc>
            </a:pPr>
            <a:r>
              <a:rPr lang="en-US" altLang="en-US" sz="2000"/>
              <a:t>Taking samples of the signal</a:t>
            </a:r>
          </a:p>
          <a:p>
            <a:r>
              <a:rPr lang="en-US" altLang="en-US" sz="2400"/>
              <a:t>Creates a rough (digitized) approximation of original signal</a:t>
            </a:r>
          </a:p>
          <a:p>
            <a:pPr lvl="1"/>
            <a:r>
              <a:rPr lang="en-US" altLang="en-US" sz="2000"/>
              <a:t>Quantizing error: difference between the original signal and approximated signal</a:t>
            </a:r>
          </a:p>
        </p:txBody>
      </p:sp>
      <p:sp>
        <p:nvSpPr>
          <p:cNvPr id="5" name="Date Placeholder 4"/>
          <p:cNvSpPr>
            <a:spLocks noGrp="1"/>
          </p:cNvSpPr>
          <p:nvPr>
            <p:ph type="dt" sz="half" idx="10"/>
          </p:nvPr>
        </p:nvSpPr>
        <p:spPr/>
        <p:txBody>
          <a:bodyPr/>
          <a:lstStyle/>
          <a:p>
            <a:pPr>
              <a:defRPr/>
            </a:pPr>
            <a:fld id="{E426D419-860D-4927-84EF-957B7EA92A09}"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210</a:t>
            </a:fld>
            <a:endParaRPr lang="en-US" altLang="en-US"/>
          </a:p>
        </p:txBody>
      </p:sp>
    </p:spTree>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p:cNvSpPr>
          <p:nvPr>
            <p:ph type="title"/>
          </p:nvPr>
        </p:nvSpPr>
        <p:spPr>
          <a:xfrm>
            <a:off x="652463" y="152400"/>
            <a:ext cx="7772400" cy="1143000"/>
          </a:xfrm>
        </p:spPr>
        <p:txBody>
          <a:bodyPr/>
          <a:lstStyle/>
          <a:p>
            <a:pPr eaLnBrk="1" hangingPunct="1"/>
            <a:r>
              <a:rPr lang="en-US" altLang="en-US" sz="3200"/>
              <a:t>Bandwidth Utilization-</a:t>
            </a:r>
            <a:r>
              <a:rPr lang="en-US" altLang="en-US" sz="4800" b="1"/>
              <a:t>Multiplexing</a:t>
            </a:r>
            <a:endParaRPr lang="en-US" altLang="en-US" sz="3200" b="1"/>
          </a:p>
        </p:txBody>
      </p:sp>
      <p:sp>
        <p:nvSpPr>
          <p:cNvPr id="202755" name="Rectangle 3"/>
          <p:cNvSpPr>
            <a:spLocks noGrp="1"/>
          </p:cNvSpPr>
          <p:nvPr>
            <p:ph type="body" idx="1"/>
          </p:nvPr>
        </p:nvSpPr>
        <p:spPr>
          <a:xfrm>
            <a:off x="685800" y="1568450"/>
            <a:ext cx="8077200" cy="5272088"/>
          </a:xfrm>
        </p:spPr>
        <p:txBody>
          <a:bodyPr/>
          <a:lstStyle/>
          <a:p>
            <a:pPr algn="just" eaLnBrk="1" hangingPunct="1"/>
            <a:r>
              <a:rPr lang="en-US" altLang="en-US" sz="2400"/>
              <a:t>Multiplexing is the set of techniques that allows the simultaneous transmission of multiple signals across a single data link. This is for effective utilization of bandwidth.</a:t>
            </a:r>
          </a:p>
          <a:p>
            <a:pPr algn="just" eaLnBrk="1" hangingPunct="1"/>
            <a:r>
              <a:rPr lang="en-US" altLang="en-US" sz="2400"/>
              <a:t>A </a:t>
            </a:r>
            <a:r>
              <a:rPr lang="en-US" altLang="en-US" sz="2400" b="1"/>
              <a:t>Multiplexer</a:t>
            </a:r>
            <a:r>
              <a:rPr lang="en-US" altLang="en-US" sz="2400"/>
              <a:t> (MUX) is a device that combines several signals into a single signal.</a:t>
            </a:r>
          </a:p>
          <a:p>
            <a:pPr algn="just" eaLnBrk="1" hangingPunct="1"/>
            <a:r>
              <a:rPr lang="en-US" altLang="en-US" sz="2400"/>
              <a:t>A </a:t>
            </a:r>
            <a:r>
              <a:rPr lang="en-US" altLang="en-US" sz="2400" b="1"/>
              <a:t>Demultiplexer</a:t>
            </a:r>
            <a:r>
              <a:rPr lang="en-US" altLang="en-US" sz="2400"/>
              <a:t> (DEMUX) is a device  that performs the inverse operation.</a:t>
            </a:r>
          </a:p>
        </p:txBody>
      </p:sp>
      <p:pic>
        <p:nvPicPr>
          <p:cNvPr id="202756" name="Picture 1"/>
          <p:cNvPicPr>
            <a:picLocks noChangeAspect="1"/>
          </p:cNvPicPr>
          <p:nvPr/>
        </p:nvPicPr>
        <p:blipFill>
          <a:blip r:embed="rId2"/>
          <a:srcRect/>
          <a:stretch>
            <a:fillRect/>
          </a:stretch>
        </p:blipFill>
        <p:spPr bwMode="auto">
          <a:xfrm>
            <a:off x="909638" y="4330700"/>
            <a:ext cx="7324725" cy="19177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EB883C5-28D5-4430-BF86-4F987E613CD8}"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211</a:t>
            </a:fld>
            <a:endParaRPr lang="en-US" altLang="en-US"/>
          </a:p>
        </p:txBody>
      </p:sp>
    </p:spTree>
  </p:cSld>
  <p:clrMapOvr>
    <a:masterClrMapping/>
  </p:clrMapOvr>
  <p:transition spd="slow">
    <p:wip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4"/>
          <p:cNvSpPr>
            <a:spLocks noGrp="1"/>
          </p:cNvSpPr>
          <p:nvPr>
            <p:ph type="title"/>
          </p:nvPr>
        </p:nvSpPr>
        <p:spPr/>
        <p:txBody>
          <a:bodyPr/>
          <a:lstStyle/>
          <a:p>
            <a:r>
              <a:rPr lang="en-US" altLang="en-US"/>
              <a:t>Multiplexing</a:t>
            </a:r>
          </a:p>
        </p:txBody>
      </p:sp>
      <p:sp>
        <p:nvSpPr>
          <p:cNvPr id="203779" name="Rectangle 5"/>
          <p:cNvSpPr>
            <a:spLocks noGrp="1"/>
          </p:cNvSpPr>
          <p:nvPr>
            <p:ph type="body" idx="1"/>
          </p:nvPr>
        </p:nvSpPr>
        <p:spPr/>
        <p:txBody>
          <a:bodyPr/>
          <a:lstStyle/>
          <a:p>
            <a:pPr>
              <a:lnSpc>
                <a:spcPct val="90000"/>
              </a:lnSpc>
            </a:pPr>
            <a:r>
              <a:rPr lang="en-US" altLang="en-US" sz="2400"/>
              <a:t>Breaking up a higher speed circuit into several slower (logical) circuits</a:t>
            </a:r>
          </a:p>
          <a:p>
            <a:pPr lvl="1">
              <a:lnSpc>
                <a:spcPct val="90000"/>
              </a:lnSpc>
            </a:pPr>
            <a:r>
              <a:rPr lang="en-US" altLang="en-US" sz="2000"/>
              <a:t>Several devices can use it at the same time</a:t>
            </a:r>
          </a:p>
          <a:p>
            <a:pPr lvl="1">
              <a:lnSpc>
                <a:spcPct val="90000"/>
              </a:lnSpc>
            </a:pPr>
            <a:r>
              <a:rPr lang="en-US" altLang="en-US" sz="2000"/>
              <a:t>Requires two multiplexer: one to combine; one to separate</a:t>
            </a:r>
          </a:p>
          <a:p>
            <a:pPr>
              <a:lnSpc>
                <a:spcPct val="90000"/>
              </a:lnSpc>
            </a:pPr>
            <a:r>
              <a:rPr lang="en-US" altLang="en-US" sz="2400"/>
              <a:t>Main advantage: cost</a:t>
            </a:r>
          </a:p>
          <a:p>
            <a:pPr lvl="1">
              <a:lnSpc>
                <a:spcPct val="90000"/>
              </a:lnSpc>
            </a:pPr>
            <a:r>
              <a:rPr lang="en-US" altLang="en-US" sz="2000"/>
              <a:t>Fewer network circuits needed</a:t>
            </a:r>
          </a:p>
          <a:p>
            <a:pPr>
              <a:lnSpc>
                <a:spcPct val="90000"/>
              </a:lnSpc>
            </a:pPr>
            <a:r>
              <a:rPr lang="en-US" altLang="en-US" sz="2400"/>
              <a:t>Categories of multiplexing:</a:t>
            </a:r>
          </a:p>
          <a:p>
            <a:pPr lvl="1">
              <a:lnSpc>
                <a:spcPct val="90000"/>
              </a:lnSpc>
            </a:pPr>
            <a:r>
              <a:rPr lang="en-US" altLang="en-US" sz="2000"/>
              <a:t>Frequency division multiplexing (FDM)</a:t>
            </a:r>
          </a:p>
          <a:p>
            <a:pPr lvl="1">
              <a:lnSpc>
                <a:spcPct val="90000"/>
              </a:lnSpc>
            </a:pPr>
            <a:r>
              <a:rPr lang="en-US" altLang="en-US" sz="2000"/>
              <a:t>Time division multiplexing (TDM)</a:t>
            </a:r>
          </a:p>
          <a:p>
            <a:pPr lvl="1">
              <a:lnSpc>
                <a:spcPct val="90000"/>
              </a:lnSpc>
            </a:pPr>
            <a:r>
              <a:rPr lang="en-US" altLang="en-US" sz="2000"/>
              <a:t>Statistical time division multiplexing (STDM) </a:t>
            </a:r>
          </a:p>
          <a:p>
            <a:pPr lvl="1">
              <a:lnSpc>
                <a:spcPct val="90000"/>
              </a:lnSpc>
            </a:pPr>
            <a:r>
              <a:rPr lang="en-US" altLang="en-US" sz="2000"/>
              <a:t>Wavelength division multiplexing (WDM)</a:t>
            </a:r>
          </a:p>
        </p:txBody>
      </p:sp>
      <p:sp>
        <p:nvSpPr>
          <p:cNvPr id="5" name="Date Placeholder 4"/>
          <p:cNvSpPr>
            <a:spLocks noGrp="1"/>
          </p:cNvSpPr>
          <p:nvPr>
            <p:ph type="dt" sz="half" idx="10"/>
          </p:nvPr>
        </p:nvSpPr>
        <p:spPr/>
        <p:txBody>
          <a:bodyPr/>
          <a:lstStyle/>
          <a:p>
            <a:pPr>
              <a:defRPr/>
            </a:pPr>
            <a:fld id="{857EA35D-6C67-45A8-9FAB-6F1D96B22810}"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212</a:t>
            </a:fld>
            <a:endParaRPr lang="en-US" altLang="en-US"/>
          </a:p>
        </p:txBody>
      </p:sp>
    </p:spTree>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990600" y="90488"/>
            <a:ext cx="4876800" cy="579437"/>
          </a:xfrm>
          <a:prstGeom prst="rect">
            <a:avLst/>
          </a:prstGeom>
          <a:noFill/>
          <a:ln w="9525">
            <a:noFill/>
            <a:miter lim="800000"/>
            <a:headEnd/>
            <a:tailEnd/>
          </a:ln>
        </p:spPr>
        <p:txBody>
          <a:bodyPr>
            <a:spAutoFit/>
          </a:bodyPr>
          <a:lstStyle/>
          <a:p>
            <a:r>
              <a:rPr lang="en-US" altLang="en-US" sz="3200">
                <a:solidFill>
                  <a:schemeClr val="tx2"/>
                </a:solidFill>
                <a:latin typeface="Times New Roman" pitchFamily="18" charset="0"/>
              </a:rPr>
              <a:t>Categories of Multiplexing</a:t>
            </a:r>
          </a:p>
        </p:txBody>
      </p:sp>
      <p:pic>
        <p:nvPicPr>
          <p:cNvPr id="205827" name="Picture 10"/>
          <p:cNvPicPr>
            <a:picLocks noChangeAspect="1" noChangeArrowheads="1"/>
          </p:cNvPicPr>
          <p:nvPr/>
        </p:nvPicPr>
        <p:blipFill>
          <a:blip r:embed="rId2"/>
          <a:srcRect/>
          <a:stretch>
            <a:fillRect/>
          </a:stretch>
        </p:blipFill>
        <p:spPr bwMode="auto">
          <a:xfrm>
            <a:off x="255588" y="1066800"/>
            <a:ext cx="8631237" cy="388937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8645723-F21C-47A2-A700-9F23B8FD367E}"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E28CD728-1C26-4145-A39F-AFD8F67D00F2}" type="slidenum">
              <a:rPr lang="en-US" altLang="en-US" smtClean="0"/>
              <a:pPr/>
              <a:t>213</a:t>
            </a:fld>
            <a:endParaRPr lang="en-US" altLang="en-US"/>
          </a:p>
        </p:txBody>
      </p:sp>
    </p:spTree>
  </p:cSld>
  <p:clrMapOvr>
    <a:masterClrMapping/>
  </p:clrMapOvr>
  <p:transition spd="slow">
    <p:wip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981200" y="644526"/>
            <a:ext cx="5500688" cy="369887"/>
          </a:xfrm>
          <a:prstGeom prst="rect">
            <a:avLst/>
          </a:prstGeom>
          <a:noFill/>
          <a:ln w="9525">
            <a:noFill/>
            <a:miter lim="800000"/>
            <a:headEnd/>
            <a:tailEnd/>
          </a:ln>
        </p:spPr>
        <p:txBody>
          <a:bodyPr>
            <a:spAutoFit/>
          </a:bodyPr>
          <a:lstStyle/>
          <a:p>
            <a:pPr algn="ctr" eaLnBrk="1" hangingPunct="1"/>
            <a:r>
              <a:rPr lang="en-US" altLang="en-US" sz="1800" b="1" baseline="0" dirty="0">
                <a:solidFill>
                  <a:srgbClr val="000000"/>
                </a:solidFill>
              </a:rPr>
              <a:t>AN EXAMPLE OF MULTIPLEXING</a:t>
            </a:r>
          </a:p>
        </p:txBody>
      </p:sp>
      <p:pic>
        <p:nvPicPr>
          <p:cNvPr id="116739" name="Picture 10"/>
          <p:cNvPicPr>
            <a:picLocks noChangeAspect="1" noChangeArrowheads="1"/>
          </p:cNvPicPr>
          <p:nvPr/>
        </p:nvPicPr>
        <p:blipFill>
          <a:blip r:embed="rId2"/>
          <a:srcRect/>
          <a:stretch>
            <a:fillRect/>
          </a:stretch>
        </p:blipFill>
        <p:spPr bwMode="auto">
          <a:xfrm>
            <a:off x="1404144" y="2215297"/>
            <a:ext cx="6335712" cy="3538538"/>
          </a:xfrm>
          <a:prstGeom prst="rect">
            <a:avLst/>
          </a:prstGeom>
          <a:noFill/>
          <a:ln w="9525">
            <a:noFill/>
            <a:miter lim="800000"/>
            <a:headEnd/>
            <a:tailEnd/>
          </a:ln>
        </p:spPr>
      </p:pic>
      <p:sp>
        <p:nvSpPr>
          <p:cNvPr id="3" name="Date Placeholder 2"/>
          <p:cNvSpPr>
            <a:spLocks noGrp="1"/>
          </p:cNvSpPr>
          <p:nvPr>
            <p:ph type="dt" sz="quarter" idx="10"/>
          </p:nvPr>
        </p:nvSpPr>
        <p:spPr/>
        <p:txBody>
          <a:bodyPr/>
          <a:lstStyle/>
          <a:p>
            <a:pPr>
              <a:defRPr/>
            </a:pPr>
            <a:fld id="{11FD517E-E1CE-42BA-8CA7-3D103A1F6E92}" type="datetime1">
              <a:rPr lang="en-US" smtClean="0"/>
              <a:pPr>
                <a:defRPr/>
              </a:pPr>
              <a:t>3/14/2024</a:t>
            </a:fld>
            <a:endParaRPr lang="en-US"/>
          </a:p>
        </p:txBody>
      </p:sp>
      <p:sp>
        <p:nvSpPr>
          <p:cNvPr id="116741" name="Slide Number Placeholder 3"/>
          <p:cNvSpPr>
            <a:spLocks noGrp="1"/>
          </p:cNvSpPr>
          <p:nvPr>
            <p:ph type="sldNum" sz="quarter" idx="12"/>
          </p:nvPr>
        </p:nvSpPr>
        <p:spPr bwMode="auto">
          <a:noFill/>
          <a:ln>
            <a:miter lim="800000"/>
            <a:headEnd/>
            <a:tailEnd/>
          </a:ln>
        </p:spPr>
        <p:txBody>
          <a:bodyPr/>
          <a:lstStyle/>
          <a:p>
            <a:fld id="{52BD6F05-0311-4ECB-A3DF-5BDE78BD70B5}" type="slidenum">
              <a:rPr lang="en-US" altLang="en-US" smtClean="0"/>
              <a:pPr/>
              <a:t>214</a:t>
            </a:fld>
            <a:endParaRPr lang="en-US" altLang="en-US"/>
          </a:p>
        </p:txBody>
      </p:sp>
      <p:sp>
        <p:nvSpPr>
          <p:cNvPr id="6" name="Rectangle 5"/>
          <p:cNvSpPr/>
          <p:nvPr/>
        </p:nvSpPr>
        <p:spPr>
          <a:xfrm>
            <a:off x="1066800" y="1014413"/>
            <a:ext cx="7934325" cy="923330"/>
          </a:xfrm>
          <a:prstGeom prst="rect">
            <a:avLst/>
          </a:prstGeom>
        </p:spPr>
        <p:txBody>
          <a:bodyPr>
            <a:spAutoFit/>
          </a:bodyPr>
          <a:lstStyle/>
          <a:p>
            <a:pPr eaLnBrk="1" fontAlgn="auto" hangingPunct="1">
              <a:spcBef>
                <a:spcPct val="50000"/>
              </a:spcBef>
              <a:spcAft>
                <a:spcPts val="0"/>
              </a:spcAft>
              <a:defRPr/>
            </a:pPr>
            <a:r>
              <a:rPr lang="en-US" altLang="en-US" b="0" i="0" baseline="0" dirty="0">
                <a:solidFill>
                  <a:prstClr val="black"/>
                </a:solidFill>
                <a:latin typeface="Times New Roman" panose="02020603050405020304" pitchFamily="18" charset="0"/>
                <a:cs typeface="Times New Roman" panose="02020603050405020304" pitchFamily="18" charset="0"/>
              </a:rPr>
              <a:t>Assume that a voice channel occupies a bandwidth of 4 KHz. We need to combine three voice channels into a link with a bandwidth of 12 KHz, from 20 to 32 KHz. Show the configuration using the frequency domain without the use of guard bands.</a:t>
            </a:r>
          </a:p>
        </p:txBody>
      </p:sp>
    </p:spTree>
  </p:cSld>
  <p:clrMapOvr>
    <a:masterClrMapping/>
  </p:clrMapOvr>
  <p:transition spd="slow">
    <p:wip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1"/>
          <p:cNvPicPr>
            <a:picLocks noChangeAspect="1"/>
          </p:cNvPicPr>
          <p:nvPr/>
        </p:nvPicPr>
        <p:blipFill>
          <a:blip r:embed="rId2"/>
          <a:srcRect/>
          <a:stretch>
            <a:fillRect/>
          </a:stretch>
        </p:blipFill>
        <p:spPr bwMode="auto">
          <a:xfrm>
            <a:off x="800100" y="314325"/>
            <a:ext cx="7543800" cy="5248275"/>
          </a:xfrm>
          <a:prstGeom prst="rect">
            <a:avLst/>
          </a:prstGeom>
          <a:noFill/>
          <a:ln w="9525">
            <a:noFill/>
            <a:miter lim="800000"/>
            <a:headEnd/>
            <a:tailEnd/>
          </a:ln>
        </p:spPr>
      </p:pic>
      <p:sp>
        <p:nvSpPr>
          <p:cNvPr id="3" name="Date Placeholder 2"/>
          <p:cNvSpPr>
            <a:spLocks noGrp="1"/>
          </p:cNvSpPr>
          <p:nvPr>
            <p:ph type="dt" sz="half" idx="10"/>
          </p:nvPr>
        </p:nvSpPr>
        <p:spPr/>
        <p:txBody>
          <a:bodyPr/>
          <a:lstStyle/>
          <a:p>
            <a:pPr>
              <a:defRPr/>
            </a:pPr>
            <a:fld id="{90040530-E298-41B2-8B3A-B6E0FE51FDBD}" type="datetime1">
              <a:rPr lang="en-US" smtClean="0"/>
              <a:pPr>
                <a:defRPr/>
              </a:pPr>
              <a:t>3/14/2024</a:t>
            </a:fld>
            <a:endParaRPr lang="en-US"/>
          </a:p>
        </p:txBody>
      </p:sp>
      <p:sp>
        <p:nvSpPr>
          <p:cNvPr id="4" name="Slide Number Placeholder 3"/>
          <p:cNvSpPr>
            <a:spLocks noGrp="1"/>
          </p:cNvSpPr>
          <p:nvPr>
            <p:ph type="sldNum" sz="quarter" idx="12"/>
          </p:nvPr>
        </p:nvSpPr>
        <p:spPr/>
        <p:txBody>
          <a:bodyPr/>
          <a:lstStyle/>
          <a:p>
            <a:fld id="{E28CD728-1C26-4145-A39F-AFD8F67D00F2}" type="slidenum">
              <a:rPr lang="en-US" altLang="en-US" smtClean="0"/>
              <a:pPr/>
              <a:t>215</a:t>
            </a:fld>
            <a:endParaRPr lang="en-US" altLang="en-US"/>
          </a:p>
        </p:txBody>
      </p:sp>
      <p:sp>
        <p:nvSpPr>
          <p:cNvPr id="5" name="Rectangle 4"/>
          <p:cNvSpPr/>
          <p:nvPr/>
        </p:nvSpPr>
        <p:spPr>
          <a:xfrm>
            <a:off x="1143000" y="5791200"/>
            <a:ext cx="3980577" cy="369332"/>
          </a:xfrm>
          <a:prstGeom prst="rect">
            <a:avLst/>
          </a:prstGeom>
        </p:spPr>
        <p:txBody>
          <a:bodyPr wrap="none">
            <a:spAutoFit/>
          </a:bodyPr>
          <a:lstStyle/>
          <a:p>
            <a:r>
              <a:rPr lang="en-US" b="1" dirty="0"/>
              <a:t>Used in TV and radio transmission</a:t>
            </a:r>
          </a:p>
        </p:txBody>
      </p:sp>
    </p:spTree>
  </p:cSld>
  <p:clrMapOvr>
    <a:masterClrMapping/>
  </p:clrMapOvr>
  <p:transition spd="slow">
    <p:wip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1"/>
          <p:cNvPicPr>
            <a:picLocks noChangeAspect="1"/>
          </p:cNvPicPr>
          <p:nvPr/>
        </p:nvPicPr>
        <p:blipFill>
          <a:blip r:embed="rId2"/>
          <a:srcRect/>
          <a:stretch>
            <a:fillRect/>
          </a:stretch>
        </p:blipFill>
        <p:spPr bwMode="auto">
          <a:xfrm>
            <a:off x="274638" y="28575"/>
            <a:ext cx="8382000" cy="3733800"/>
          </a:xfrm>
          <a:prstGeom prst="rect">
            <a:avLst/>
          </a:prstGeom>
          <a:noFill/>
          <a:ln w="9525">
            <a:noFill/>
            <a:miter lim="800000"/>
            <a:headEnd/>
            <a:tailEnd/>
          </a:ln>
        </p:spPr>
      </p:pic>
      <p:pic>
        <p:nvPicPr>
          <p:cNvPr id="207875" name="Picture 2"/>
          <p:cNvPicPr>
            <a:picLocks noChangeAspect="1"/>
          </p:cNvPicPr>
          <p:nvPr/>
        </p:nvPicPr>
        <p:blipFill>
          <a:blip r:embed="rId3"/>
          <a:srcRect/>
          <a:stretch>
            <a:fillRect/>
          </a:stretch>
        </p:blipFill>
        <p:spPr bwMode="auto">
          <a:xfrm>
            <a:off x="838200" y="3762375"/>
            <a:ext cx="6765925" cy="2566988"/>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E6F7AC9C-5A8A-4883-B736-319D4C1552A7}"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E28CD728-1C26-4145-A39F-AFD8F67D00F2}" type="slidenum">
              <a:rPr lang="en-US" altLang="en-US" smtClean="0"/>
              <a:pPr/>
              <a:t>216</a:t>
            </a:fld>
            <a:endParaRPr lang="en-US" altLang="en-US"/>
          </a:p>
        </p:txBody>
      </p:sp>
    </p:spTree>
  </p:cSld>
  <p:clrMapOvr>
    <a:masterClrMapping/>
  </p:clrMapOvr>
  <p:transition spd="slow">
    <p:wip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p:cNvSpPr>
          <p:nvPr>
            <p:ph type="title"/>
          </p:nvPr>
        </p:nvSpPr>
        <p:spPr>
          <a:xfrm>
            <a:off x="609600" y="46038"/>
            <a:ext cx="7772400" cy="1143000"/>
          </a:xfrm>
        </p:spPr>
        <p:txBody>
          <a:bodyPr/>
          <a:lstStyle/>
          <a:p>
            <a:pPr eaLnBrk="1" hangingPunct="1"/>
            <a:r>
              <a:rPr lang="en-US" altLang="en-US" sz="3200" b="1"/>
              <a:t>Wavelength-division Multiplexing (WDM)</a:t>
            </a:r>
          </a:p>
        </p:txBody>
      </p:sp>
      <p:sp>
        <p:nvSpPr>
          <p:cNvPr id="208899" name="Rectangle 3"/>
          <p:cNvSpPr>
            <a:spLocks noGrp="1"/>
          </p:cNvSpPr>
          <p:nvPr>
            <p:ph type="body" idx="1"/>
          </p:nvPr>
        </p:nvSpPr>
        <p:spPr>
          <a:xfrm>
            <a:off x="762000" y="903288"/>
            <a:ext cx="7772400" cy="4114800"/>
          </a:xfrm>
        </p:spPr>
        <p:txBody>
          <a:bodyPr/>
          <a:lstStyle/>
          <a:p>
            <a:pPr eaLnBrk="1" hangingPunct="1"/>
            <a:r>
              <a:rPr lang="en-US" altLang="en-US" sz="2400" dirty="0"/>
              <a:t>Wave-division multiplexing is conceptually the same as FDM, except that multiplexing and </a:t>
            </a:r>
            <a:r>
              <a:rPr lang="en-US" altLang="en-US" sz="2400" dirty="0" err="1"/>
              <a:t>demultiplexing</a:t>
            </a:r>
            <a:r>
              <a:rPr lang="en-US" altLang="en-US" sz="2400" dirty="0"/>
              <a:t> involve light signals transmitted through fiber-optic channels.</a:t>
            </a:r>
          </a:p>
          <a:p>
            <a:pPr eaLnBrk="1" hangingPunct="1"/>
            <a:r>
              <a:rPr lang="en-US" altLang="en-US" sz="2400" dirty="0"/>
              <a:t>The purpose is to combine multiple light sources into one single light at the multiplexer and do the reverse at the </a:t>
            </a:r>
            <a:r>
              <a:rPr lang="en-US" altLang="en-US" sz="2400" dirty="0" err="1"/>
              <a:t>demultiplexer</a:t>
            </a:r>
            <a:r>
              <a:rPr lang="en-US" altLang="en-US" sz="2400" dirty="0"/>
              <a:t>.</a:t>
            </a:r>
          </a:p>
          <a:p>
            <a:pPr eaLnBrk="1" hangingPunct="1"/>
            <a:r>
              <a:rPr lang="en-US" altLang="en-US" sz="2400" dirty="0"/>
              <a:t>Combining and splitting of light sources are easily handled by a prism.</a:t>
            </a:r>
          </a:p>
          <a:p>
            <a:pPr eaLnBrk="1" hangingPunct="1"/>
            <a:r>
              <a:rPr lang="en-US" altLang="en-US" sz="2400" dirty="0"/>
              <a:t>Used in Optical Networks.</a:t>
            </a:r>
          </a:p>
        </p:txBody>
      </p:sp>
      <p:pic>
        <p:nvPicPr>
          <p:cNvPr id="208900" name="Picture 1"/>
          <p:cNvPicPr>
            <a:picLocks noChangeAspect="1"/>
          </p:cNvPicPr>
          <p:nvPr/>
        </p:nvPicPr>
        <p:blipFill>
          <a:blip r:embed="rId2"/>
          <a:srcRect/>
          <a:stretch>
            <a:fillRect/>
          </a:stretch>
        </p:blipFill>
        <p:spPr bwMode="auto">
          <a:xfrm>
            <a:off x="931863" y="4408487"/>
            <a:ext cx="7432675" cy="214471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11D94FB6-4CF8-4EA4-B53E-AACD631C3845}"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217</a:t>
            </a:fld>
            <a:endParaRPr lang="en-US" altLang="en-US"/>
          </a:p>
        </p:txBody>
      </p:sp>
    </p:spTree>
  </p:cSld>
  <p:clrMapOvr>
    <a:masterClrMapping/>
  </p:clrMapOvr>
  <p:transition spd="slow">
    <p:wip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p:cNvSpPr>
          <p:nvPr>
            <p:ph type="title"/>
          </p:nvPr>
        </p:nvSpPr>
        <p:spPr/>
        <p:txBody>
          <a:bodyPr/>
          <a:lstStyle/>
          <a:p>
            <a:pPr eaLnBrk="1" hangingPunct="1"/>
            <a:r>
              <a:rPr lang="en-US" altLang="en-US" sz="3600" b="1"/>
              <a:t>Time-division Multiplexing (TDM)</a:t>
            </a:r>
          </a:p>
        </p:txBody>
      </p:sp>
      <p:sp>
        <p:nvSpPr>
          <p:cNvPr id="209923" name="Rectangle 3"/>
          <p:cNvSpPr>
            <a:spLocks noGrp="1"/>
          </p:cNvSpPr>
          <p:nvPr>
            <p:ph type="body" sz="half" idx="1"/>
          </p:nvPr>
        </p:nvSpPr>
        <p:spPr>
          <a:xfrm>
            <a:off x="685800" y="1752600"/>
            <a:ext cx="7543800" cy="1676400"/>
          </a:xfrm>
        </p:spPr>
        <p:txBody>
          <a:bodyPr/>
          <a:lstStyle/>
          <a:p>
            <a:pPr algn="just" eaLnBrk="1" hangingPunct="1"/>
            <a:r>
              <a:rPr lang="en-US" altLang="en-US" sz="2400"/>
              <a:t>Time-division multiplexing (TDM) is a digital process that can be applied when the data rate capacity of the transmission medium is greater than the data rate required by the sending and receiving devices. </a:t>
            </a:r>
          </a:p>
        </p:txBody>
      </p:sp>
      <p:graphicFrame>
        <p:nvGraphicFramePr>
          <p:cNvPr id="209924" name="Object 4"/>
          <p:cNvGraphicFramePr>
            <a:graphicFrameLocks noGrp="1" noChangeAspect="1"/>
          </p:cNvGraphicFramePr>
          <p:nvPr>
            <p:ph sz="half" idx="2"/>
          </p:nvPr>
        </p:nvGraphicFramePr>
        <p:xfrm>
          <a:off x="990600" y="3429000"/>
          <a:ext cx="6934200" cy="2411413"/>
        </p:xfrm>
        <a:graphic>
          <a:graphicData uri="http://schemas.openxmlformats.org/presentationml/2006/ole">
            <mc:AlternateContent xmlns:mc="http://schemas.openxmlformats.org/markup-compatibility/2006">
              <mc:Choice xmlns:v="urn:schemas-microsoft-com:vml" Requires="v">
                <p:oleObj name="Bitmap Image" r:id="rId2" imgW="5761905" imgH="2495238" progId="PBrush">
                  <p:embed/>
                </p:oleObj>
              </mc:Choice>
              <mc:Fallback>
                <p:oleObj name="Bitmap Image" r:id="rId2" imgW="5761905" imgH="2495238" progId="PBrush">
                  <p:embed/>
                  <p:pic>
                    <p:nvPicPr>
                      <p:cNvPr id="20992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429000"/>
                        <a:ext cx="6934200" cy="241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pPr>
              <a:defRPr/>
            </a:pPr>
            <a:fld id="{A9EF4447-F5FD-46F3-BD40-F3C4016E19BA}"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49319AC2-4F7B-406D-AA6C-1A83824A4530}" type="slidenum">
              <a:rPr lang="en-US" altLang="en-US" smtClean="0"/>
              <a:pPr/>
              <a:t>218</a:t>
            </a:fld>
            <a:endParaRPr lang="en-US" altLang="en-US"/>
          </a:p>
        </p:txBody>
      </p:sp>
    </p:spTree>
  </p:cSld>
  <p:clrMapOvr>
    <a:masterClrMapping/>
  </p:clrMapOvr>
  <p:transition spd="slow">
    <p:wip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990600" y="90488"/>
            <a:ext cx="4876800" cy="519112"/>
          </a:xfrm>
          <a:prstGeom prst="rect">
            <a:avLst/>
          </a:prstGeom>
          <a:noFill/>
          <a:ln w="9525">
            <a:noFill/>
            <a:miter lim="800000"/>
            <a:headEnd/>
            <a:tailEnd/>
          </a:ln>
        </p:spPr>
        <p:txBody>
          <a:bodyPr>
            <a:spAutoFit/>
          </a:bodyPr>
          <a:lstStyle/>
          <a:p>
            <a:pPr algn="ctr"/>
            <a:r>
              <a:rPr lang="en-US" altLang="en-US" sz="2800" b="1" i="1">
                <a:latin typeface="Times New Roman" pitchFamily="18" charset="0"/>
              </a:rPr>
              <a:t>TDM</a:t>
            </a:r>
          </a:p>
        </p:txBody>
      </p:sp>
      <p:sp>
        <p:nvSpPr>
          <p:cNvPr id="210948" name="Text Box 11"/>
          <p:cNvSpPr txBox="1">
            <a:spLocks noChangeArrowheads="1"/>
          </p:cNvSpPr>
          <p:nvPr/>
        </p:nvSpPr>
        <p:spPr bwMode="auto">
          <a:xfrm>
            <a:off x="533400" y="4953000"/>
            <a:ext cx="8001000" cy="1681163"/>
          </a:xfrm>
          <a:prstGeom prst="rect">
            <a:avLst/>
          </a:prstGeom>
          <a:noFill/>
          <a:ln w="9525">
            <a:noFill/>
            <a:miter lim="800000"/>
            <a:headEnd/>
            <a:tailEnd/>
          </a:ln>
        </p:spPr>
        <p:txBody>
          <a:bodyPr>
            <a:spAutoFit/>
          </a:bodyPr>
          <a:lstStyle/>
          <a:p>
            <a:pPr eaLnBrk="1" hangingPunct="1">
              <a:spcBef>
                <a:spcPts val="1200"/>
              </a:spcBef>
              <a:spcAft>
                <a:spcPts val="1000"/>
              </a:spcAft>
            </a:pPr>
            <a:r>
              <a:rPr lang="en-US" altLang="en-US" sz="3200" b="1" i="1">
                <a:latin typeface="Times New Roman" pitchFamily="18" charset="0"/>
              </a:rPr>
              <a:t>TDM is a digital multiplexing technique to combine data.</a:t>
            </a:r>
          </a:p>
          <a:p>
            <a:pPr eaLnBrk="1" hangingPunct="1"/>
            <a:endParaRPr lang="en-US" altLang="en-US" sz="3200">
              <a:latin typeface="Times New Roman" pitchFamily="18" charset="0"/>
            </a:endParaRPr>
          </a:p>
        </p:txBody>
      </p:sp>
      <p:pic>
        <p:nvPicPr>
          <p:cNvPr id="5" name="Picture 10"/>
          <p:cNvPicPr>
            <a:picLocks noChangeAspect="1" noChangeArrowheads="1"/>
          </p:cNvPicPr>
          <p:nvPr/>
        </p:nvPicPr>
        <p:blipFill>
          <a:blip r:embed="rId2"/>
          <a:srcRect/>
          <a:stretch>
            <a:fillRect/>
          </a:stretch>
        </p:blipFill>
        <p:spPr bwMode="auto">
          <a:xfrm>
            <a:off x="381000" y="1143000"/>
            <a:ext cx="8235950" cy="292258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8A7BDA8-D4BD-4984-A666-6CE83D57F8A6}"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E28CD728-1C26-4145-A39F-AFD8F67D00F2}" type="slidenum">
              <a:rPr lang="en-US" altLang="en-US" smtClean="0"/>
              <a:pPr/>
              <a:t>219</a:t>
            </a:fld>
            <a:endParaRPr lang="en-US" alt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a:defRPr/>
            </a:pPr>
            <a:r>
              <a:rPr lang="en-US" dirty="0">
                <a:solidFill>
                  <a:srgbClr val="0000FF"/>
                </a:solidFill>
              </a:rPr>
              <a:t>Metropolitan Area Networks </a:t>
            </a:r>
            <a:r>
              <a:rPr lang="en-US" sz="3600" dirty="0">
                <a:solidFill>
                  <a:srgbClr val="0000FF"/>
                </a:solidFill>
              </a:rPr>
              <a:t>- Cable TV</a:t>
            </a:r>
            <a:endParaRPr lang="en-US" dirty="0">
              <a:solidFill>
                <a:srgbClr val="0000FF"/>
              </a:solidFill>
            </a:endParaRPr>
          </a:p>
        </p:txBody>
      </p:sp>
      <p:pic>
        <p:nvPicPr>
          <p:cNvPr id="19459" name="Picture 4" descr="1-08"/>
          <p:cNvPicPr>
            <a:picLocks noChangeAspect="1" noChangeArrowheads="1"/>
          </p:cNvPicPr>
          <p:nvPr/>
        </p:nvPicPr>
        <p:blipFill>
          <a:blip r:embed="rId2" cstate="print"/>
          <a:srcRect/>
          <a:stretch>
            <a:fillRect/>
          </a:stretch>
        </p:blipFill>
        <p:spPr bwMode="auto">
          <a:xfrm>
            <a:off x="1905000" y="1552575"/>
            <a:ext cx="4686300" cy="2341563"/>
          </a:xfrm>
          <a:prstGeom prst="rect">
            <a:avLst/>
          </a:prstGeom>
          <a:noFill/>
          <a:ln w="9525">
            <a:noFill/>
            <a:miter lim="800000"/>
            <a:headEnd/>
            <a:tailEnd/>
          </a:ln>
        </p:spPr>
      </p:pic>
      <p:sp>
        <p:nvSpPr>
          <p:cNvPr id="19461" name="Rectangle 1"/>
          <p:cNvSpPr>
            <a:spLocks noChangeArrowheads="1"/>
          </p:cNvSpPr>
          <p:nvPr/>
        </p:nvSpPr>
        <p:spPr bwMode="auto">
          <a:xfrm>
            <a:off x="395288" y="4095750"/>
            <a:ext cx="8420100" cy="2030413"/>
          </a:xfrm>
          <a:prstGeom prst="rect">
            <a:avLst/>
          </a:prstGeom>
          <a:noFill/>
          <a:ln w="9525">
            <a:noFill/>
            <a:miter lim="800000"/>
            <a:headEnd/>
            <a:tailEnd/>
          </a:ln>
        </p:spPr>
        <p:txBody>
          <a:bodyPr>
            <a:spAutoFit/>
          </a:bodyPr>
          <a:lstStyle/>
          <a:p>
            <a:r>
              <a:rPr lang="en-US" altLang="en-US">
                <a:latin typeface="Open Sans"/>
              </a:rPr>
              <a:t>A </a:t>
            </a:r>
            <a:r>
              <a:rPr lang="en-US" altLang="en-US" b="1">
                <a:latin typeface="Open Sans"/>
              </a:rPr>
              <a:t>metropolitan area network</a:t>
            </a:r>
            <a:r>
              <a:rPr lang="en-US" altLang="en-US">
                <a:latin typeface="Open Sans"/>
              </a:rPr>
              <a:t>, or </a:t>
            </a:r>
            <a:r>
              <a:rPr lang="en-US" altLang="en-US" b="1">
                <a:latin typeface="Open Sans"/>
              </a:rPr>
              <a:t>MAN</a:t>
            </a:r>
            <a:r>
              <a:rPr lang="en-US" altLang="en-US">
                <a:latin typeface="Open Sans"/>
              </a:rPr>
              <a:t>, consists of a computer network across an entire city, college campus or small region. A MAN is larger than a LAN, which is typically limited to a single building or site. Depending on the configuration, this type of network can cover an area from several miles to tens of miles. A MAN is often used to connect several LANs together to form a bigger network. When this type of network is specifically designed for a college campus, it is sometimes referred to as a campus area network, or CAN.</a:t>
            </a:r>
            <a:endParaRPr lang="en-US" altLang="en-US"/>
          </a:p>
        </p:txBody>
      </p:sp>
      <p:sp>
        <p:nvSpPr>
          <p:cNvPr id="6" name="Date Placeholder 5"/>
          <p:cNvSpPr>
            <a:spLocks noGrp="1"/>
          </p:cNvSpPr>
          <p:nvPr>
            <p:ph type="dt" sz="half" idx="10"/>
          </p:nvPr>
        </p:nvSpPr>
        <p:spPr/>
        <p:txBody>
          <a:bodyPr/>
          <a:lstStyle/>
          <a:p>
            <a:pPr>
              <a:defRPr/>
            </a:pPr>
            <a:fld id="{3543924D-F65B-425D-8333-BE5D59F05CF7}"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22</a:t>
            </a:fld>
            <a:endParaRPr lang="en-US" altLang="en-US"/>
          </a:p>
        </p:txBody>
      </p:sp>
    </p:spTree>
  </p:cSld>
  <p:clrMapOvr>
    <a:masterClrMapping/>
  </p:clrMapOvr>
  <p:transition spd="med">
    <p:pull/>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p:nvPr>
        </p:nvSpPr>
        <p:spPr/>
        <p:txBody>
          <a:bodyPr/>
          <a:lstStyle/>
          <a:p>
            <a:pPr eaLnBrk="1" hangingPunct="1"/>
            <a:r>
              <a:rPr lang="en-US" altLang="en-US" sz="4000" b="1">
                <a:solidFill>
                  <a:srgbClr val="0000FF"/>
                </a:solidFill>
              </a:rPr>
              <a:t>Time-division Multiplexing (TDM)</a:t>
            </a:r>
          </a:p>
        </p:txBody>
      </p:sp>
      <p:sp>
        <p:nvSpPr>
          <p:cNvPr id="14339" name="Rectangle 3"/>
          <p:cNvSpPr>
            <a:spLocks noGrp="1" noChangeArrowheads="1"/>
          </p:cNvSpPr>
          <p:nvPr>
            <p:ph type="body" idx="1"/>
          </p:nvPr>
        </p:nvSpPr>
        <p:spPr/>
        <p:txBody>
          <a:bodyPr/>
          <a:lstStyle/>
          <a:p>
            <a:pPr marL="0" indent="0" algn="just" eaLnBrk="1" hangingPunct="1">
              <a:buFont typeface="Arial" pitchFamily="34" charset="0"/>
              <a:buNone/>
              <a:defRPr/>
            </a:pPr>
            <a:r>
              <a:rPr lang="en-US" altLang="en-US" dirty="0"/>
              <a:t>TDM can be implemented in two ways: </a:t>
            </a:r>
          </a:p>
          <a:p>
            <a:pPr marL="514350" indent="-514350" algn="just" eaLnBrk="1" hangingPunct="1">
              <a:buFont typeface="Arial" pitchFamily="34" charset="0"/>
              <a:buAutoNum type="alphaLcParenR"/>
              <a:defRPr/>
            </a:pPr>
            <a:r>
              <a:rPr lang="en-US" altLang="en-US" b="1" dirty="0"/>
              <a:t>Synchronous TDM </a:t>
            </a:r>
          </a:p>
          <a:p>
            <a:pPr marL="514350" indent="-514350" algn="just" eaLnBrk="1" hangingPunct="1">
              <a:buFont typeface="Arial" pitchFamily="34" charset="0"/>
              <a:buAutoNum type="alphaLcParenR"/>
              <a:defRPr/>
            </a:pPr>
            <a:r>
              <a:rPr lang="en-US" altLang="en-US" b="1" dirty="0"/>
              <a:t>Asynchronous (statistical) TDM</a:t>
            </a:r>
            <a:r>
              <a:rPr lang="en-US" altLang="en-US" dirty="0"/>
              <a:t>.</a:t>
            </a:r>
          </a:p>
          <a:p>
            <a:pPr marL="514350" indent="-514350" algn="just" eaLnBrk="1" hangingPunct="1">
              <a:buFont typeface="Arial" pitchFamily="34" charset="0"/>
              <a:buAutoNum type="alphaLcParenR"/>
              <a:defRPr/>
            </a:pPr>
            <a:endParaRPr lang="en-US" altLang="en-US" dirty="0"/>
          </a:p>
          <a:p>
            <a:pPr algn="just" eaLnBrk="1" hangingPunct="1">
              <a:defRPr/>
            </a:pPr>
            <a:r>
              <a:rPr lang="en-US" altLang="en-US" b="1" dirty="0"/>
              <a:t>In synchronous time-division </a:t>
            </a:r>
            <a:r>
              <a:rPr lang="en-US" altLang="en-US" dirty="0"/>
              <a:t>multiplexing, the term synchronous means that the multiplexer allocates exactly the  same time slot to each device at all times, whether or not a device has anything to transmit.</a:t>
            </a:r>
          </a:p>
        </p:txBody>
      </p:sp>
      <p:sp>
        <p:nvSpPr>
          <p:cNvPr id="4" name="Date Placeholder 3"/>
          <p:cNvSpPr>
            <a:spLocks noGrp="1"/>
          </p:cNvSpPr>
          <p:nvPr>
            <p:ph type="dt" sz="half" idx="10"/>
          </p:nvPr>
        </p:nvSpPr>
        <p:spPr/>
        <p:txBody>
          <a:bodyPr/>
          <a:lstStyle/>
          <a:p>
            <a:pPr>
              <a:defRPr/>
            </a:pPr>
            <a:fld id="{AF134B05-B3D8-42F8-B869-C5FA3E025E0D}"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220</a:t>
            </a:fld>
            <a:endParaRPr lang="en-US" altLang="en-US"/>
          </a:p>
        </p:txBody>
      </p:sp>
    </p:spTree>
  </p:cSld>
  <p:clrMapOvr>
    <a:masterClrMapping/>
  </p:clrMapOvr>
  <p:transition spd="slow">
    <p:wip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974725" y="1371600"/>
            <a:ext cx="7696200" cy="4800600"/>
          </a:xfrm>
          <a:prstGeom prst="rect">
            <a:avLst/>
          </a:prstGeom>
          <a:noFill/>
          <a:ln w="9525">
            <a:noFill/>
            <a:miter lim="800000"/>
            <a:headEnd/>
            <a:tailEnd/>
          </a:ln>
        </p:spPr>
      </p:pic>
      <p:sp>
        <p:nvSpPr>
          <p:cNvPr id="212995" name="Rectangle 7"/>
          <p:cNvSpPr>
            <a:spLocks noGrp="1"/>
          </p:cNvSpPr>
          <p:nvPr>
            <p:ph type="title"/>
          </p:nvPr>
        </p:nvSpPr>
        <p:spPr>
          <a:xfrm>
            <a:off x="473075" y="-25400"/>
            <a:ext cx="8229600" cy="1143000"/>
          </a:xfrm>
        </p:spPr>
        <p:txBody>
          <a:bodyPr/>
          <a:lstStyle/>
          <a:p>
            <a:r>
              <a:rPr lang="en-US" altLang="en-US" b="1"/>
              <a:t>Time Division Multiplexing</a:t>
            </a:r>
          </a:p>
        </p:txBody>
      </p:sp>
      <p:sp>
        <p:nvSpPr>
          <p:cNvPr id="212996" name="Rectangle 4"/>
          <p:cNvSpPr>
            <a:spLocks noChangeArrowheads="1"/>
          </p:cNvSpPr>
          <p:nvPr/>
        </p:nvSpPr>
        <p:spPr bwMode="auto">
          <a:xfrm>
            <a:off x="4008438" y="1358900"/>
            <a:ext cx="3889375" cy="396875"/>
          </a:xfrm>
          <a:prstGeom prst="rect">
            <a:avLst/>
          </a:prstGeom>
          <a:noFill/>
          <a:ln w="9525">
            <a:noFill/>
            <a:miter lim="800000"/>
            <a:headEnd/>
            <a:tailEnd/>
          </a:ln>
          <a:effectLst/>
        </p:spPr>
        <p:txBody>
          <a:bodyPr wrap="none">
            <a:spAutoFit/>
          </a:bodyPr>
          <a:lstStyle/>
          <a:p>
            <a:r>
              <a:rPr lang="en-US" altLang="en-US" sz="2000" b="1">
                <a:solidFill>
                  <a:srgbClr val="16027C"/>
                </a:solidFill>
              </a:rPr>
              <a:t>Dividing the circuit “vertically”</a:t>
            </a:r>
          </a:p>
        </p:txBody>
      </p:sp>
      <p:sp>
        <p:nvSpPr>
          <p:cNvPr id="212997" name="Rectangle 5"/>
          <p:cNvSpPr>
            <a:spLocks noChangeArrowheads="1"/>
          </p:cNvSpPr>
          <p:nvPr/>
        </p:nvSpPr>
        <p:spPr bwMode="auto">
          <a:xfrm>
            <a:off x="476250" y="3171825"/>
            <a:ext cx="3797300" cy="1647825"/>
          </a:xfrm>
          <a:prstGeom prst="rect">
            <a:avLst/>
          </a:prstGeom>
          <a:noFill/>
          <a:ln w="9525">
            <a:noFill/>
            <a:miter lim="800000"/>
            <a:headEnd/>
            <a:tailEnd/>
          </a:ln>
          <a:effectLst/>
        </p:spPr>
        <p:txBody>
          <a:bodyPr>
            <a:spAutoFit/>
          </a:bodyPr>
          <a:lstStyle/>
          <a:p>
            <a:pPr marL="234950" indent="-234950">
              <a:lnSpc>
                <a:spcPct val="85000"/>
              </a:lnSpc>
              <a:spcAft>
                <a:spcPct val="50000"/>
              </a:spcAft>
              <a:buFontTx/>
              <a:buChar char="•"/>
            </a:pPr>
            <a:r>
              <a:rPr lang="en-US" altLang="en-US" sz="2400" b="1">
                <a:solidFill>
                  <a:srgbClr val="16027C"/>
                </a:solidFill>
              </a:rPr>
              <a:t>Allows multiple channels to be used by allowing the channels to send data by taking turns</a:t>
            </a:r>
          </a:p>
        </p:txBody>
      </p:sp>
      <p:sp>
        <p:nvSpPr>
          <p:cNvPr id="212998" name="Rectangle 6"/>
          <p:cNvSpPr>
            <a:spLocks noChangeArrowheads="1"/>
          </p:cNvSpPr>
          <p:nvPr/>
        </p:nvSpPr>
        <p:spPr bwMode="auto">
          <a:xfrm>
            <a:off x="3414713" y="5133975"/>
            <a:ext cx="3678237" cy="1006475"/>
          </a:xfrm>
          <a:prstGeom prst="rect">
            <a:avLst/>
          </a:prstGeom>
          <a:noFill/>
          <a:ln w="9525">
            <a:noFill/>
            <a:miter lim="800000"/>
            <a:headEnd/>
            <a:tailEnd/>
          </a:ln>
          <a:effectLst/>
        </p:spPr>
        <p:txBody>
          <a:bodyPr>
            <a:spAutoFit/>
          </a:bodyPr>
          <a:lstStyle/>
          <a:p>
            <a:r>
              <a:rPr lang="en-US" altLang="en-US" sz="2000" b="1">
                <a:solidFill>
                  <a:srgbClr val="16027C"/>
                </a:solidFill>
              </a:rPr>
              <a:t>4 terminals sharing a circuit, with each terminal sending one character at a time</a:t>
            </a:r>
          </a:p>
        </p:txBody>
      </p:sp>
      <p:sp>
        <p:nvSpPr>
          <p:cNvPr id="8" name="Date Placeholder 7"/>
          <p:cNvSpPr>
            <a:spLocks noGrp="1"/>
          </p:cNvSpPr>
          <p:nvPr>
            <p:ph type="dt" sz="half" idx="10"/>
          </p:nvPr>
        </p:nvSpPr>
        <p:spPr/>
        <p:txBody>
          <a:bodyPr/>
          <a:lstStyle/>
          <a:p>
            <a:pPr>
              <a:defRPr/>
            </a:pPr>
            <a:fld id="{FE43CB11-2D07-49E4-9D6A-CF8A003342FB}"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152C5BE4-7365-4006-912C-E16D50FF3AA0}" type="slidenum">
              <a:rPr lang="en-US" altLang="en-US" smtClean="0"/>
              <a:pPr/>
              <a:t>221</a:t>
            </a:fld>
            <a:endParaRPr lang="en-US" altLang="en-US"/>
          </a:p>
        </p:txBody>
      </p:sp>
    </p:spTree>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Number Placeholder 5"/>
          <p:cNvSpPr>
            <a:spLocks noGrp="1"/>
          </p:cNvSpPr>
          <p:nvPr>
            <p:ph type="sldNum" sz="quarter" idx="12"/>
          </p:nvPr>
        </p:nvSpPr>
        <p:spPr bwMode="auto">
          <a:noFill/>
          <a:ln>
            <a:miter lim="800000"/>
            <a:headEnd/>
            <a:tailEnd/>
          </a:ln>
        </p:spPr>
        <p:txBody>
          <a:bodyPr/>
          <a:lstStyle/>
          <a:p>
            <a:fld id="{B7AB936E-35F4-4900-9940-27CAD16A047F}" type="slidenum">
              <a:rPr lang="en-GB" altLang="zh-CN" sz="1400">
                <a:solidFill>
                  <a:schemeClr val="bg2"/>
                </a:solidFill>
                <a:latin typeface="Arial" pitchFamily="34" charset="0"/>
              </a:rPr>
              <a:pPr/>
              <a:t>222</a:t>
            </a:fld>
            <a:endParaRPr lang="en-GB" altLang="zh-CN" sz="1400">
              <a:solidFill>
                <a:schemeClr val="bg2"/>
              </a:solidFill>
              <a:latin typeface="Arial" pitchFamily="34" charset="0"/>
            </a:endParaRPr>
          </a:p>
        </p:txBody>
      </p:sp>
      <p:sp>
        <p:nvSpPr>
          <p:cNvPr id="215043" name="Rectangle 2"/>
          <p:cNvSpPr>
            <a:spLocks noGrp="1"/>
          </p:cNvSpPr>
          <p:nvPr>
            <p:ph type="title"/>
          </p:nvPr>
        </p:nvSpPr>
        <p:spPr/>
        <p:txBody>
          <a:bodyPr/>
          <a:lstStyle/>
          <a:p>
            <a:r>
              <a:rPr lang="en-US" altLang="zh-CN"/>
              <a:t>FDM vs TDM</a:t>
            </a:r>
          </a:p>
        </p:txBody>
      </p:sp>
      <p:pic>
        <p:nvPicPr>
          <p:cNvPr id="215044" name="Picture 3"/>
          <p:cNvPicPr>
            <a:picLocks noChangeAspect="1" noChangeArrowheads="1"/>
          </p:cNvPicPr>
          <p:nvPr/>
        </p:nvPicPr>
        <p:blipFill>
          <a:blip r:embed="rId2"/>
          <a:srcRect t="46677" b="11218"/>
          <a:stretch>
            <a:fillRect/>
          </a:stretch>
        </p:blipFill>
        <p:spPr bwMode="auto">
          <a:xfrm>
            <a:off x="3962400" y="2895600"/>
            <a:ext cx="4953000" cy="3494087"/>
          </a:xfrm>
          <a:prstGeom prst="rect">
            <a:avLst/>
          </a:prstGeom>
          <a:noFill/>
          <a:ln w="9525">
            <a:noFill/>
            <a:miter lim="800000"/>
            <a:headEnd/>
            <a:tailEnd/>
          </a:ln>
        </p:spPr>
      </p:pic>
      <p:pic>
        <p:nvPicPr>
          <p:cNvPr id="215045" name="Picture 4"/>
          <p:cNvPicPr>
            <a:picLocks noChangeAspect="1" noChangeArrowheads="1"/>
          </p:cNvPicPr>
          <p:nvPr/>
        </p:nvPicPr>
        <p:blipFill>
          <a:blip r:embed="rId3"/>
          <a:srcRect b="58864"/>
          <a:stretch>
            <a:fillRect/>
          </a:stretch>
        </p:blipFill>
        <p:spPr bwMode="auto">
          <a:xfrm>
            <a:off x="0" y="1219200"/>
            <a:ext cx="4724400" cy="3255963"/>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D2C27B88-9F7E-4601-B84B-A8CBB401FED3}" type="datetime1">
              <a:rPr lang="en-US" smtClean="0"/>
              <a:pPr>
                <a:defRPr/>
              </a:pPr>
              <a:t>3/14/2024</a:t>
            </a:fld>
            <a:endParaRPr lang="en-US"/>
          </a:p>
        </p:txBody>
      </p:sp>
    </p:spTree>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5"/>
          <p:cNvSpPr>
            <a:spLocks noGrp="1"/>
          </p:cNvSpPr>
          <p:nvPr>
            <p:ph type="sldNum" sz="quarter" idx="12"/>
          </p:nvPr>
        </p:nvSpPr>
        <p:spPr bwMode="auto">
          <a:noFill/>
          <a:ln>
            <a:miter lim="800000"/>
            <a:headEnd/>
            <a:tailEnd/>
          </a:ln>
        </p:spPr>
        <p:txBody>
          <a:bodyPr/>
          <a:lstStyle/>
          <a:p>
            <a:fld id="{E58C38E7-1541-46F0-A950-99BF1A92C2E3}" type="slidenum">
              <a:rPr lang="en-GB" altLang="zh-CN" sz="1400">
                <a:solidFill>
                  <a:schemeClr val="bg2"/>
                </a:solidFill>
                <a:latin typeface="Arial" pitchFamily="34" charset="0"/>
              </a:rPr>
              <a:pPr/>
              <a:t>223</a:t>
            </a:fld>
            <a:endParaRPr lang="en-GB" altLang="zh-CN" sz="1400">
              <a:solidFill>
                <a:schemeClr val="bg2"/>
              </a:solidFill>
              <a:latin typeface="Arial" pitchFamily="34" charset="0"/>
            </a:endParaRPr>
          </a:p>
        </p:txBody>
      </p:sp>
      <p:sp>
        <p:nvSpPr>
          <p:cNvPr id="216067" name="Rectangle 2"/>
          <p:cNvSpPr>
            <a:spLocks noGrp="1"/>
          </p:cNvSpPr>
          <p:nvPr>
            <p:ph type="title"/>
          </p:nvPr>
        </p:nvSpPr>
        <p:spPr/>
        <p:txBody>
          <a:bodyPr/>
          <a:lstStyle/>
          <a:p>
            <a:r>
              <a:rPr lang="en-US" altLang="zh-CN" b="1"/>
              <a:t>Synchronous Time Division Multiplexing</a:t>
            </a:r>
          </a:p>
        </p:txBody>
      </p:sp>
      <p:sp>
        <p:nvSpPr>
          <p:cNvPr id="216068" name="Rectangle 3"/>
          <p:cNvSpPr>
            <a:spLocks noGrp="1"/>
          </p:cNvSpPr>
          <p:nvPr>
            <p:ph type="body" idx="1"/>
          </p:nvPr>
        </p:nvSpPr>
        <p:spPr/>
        <p:txBody>
          <a:bodyPr/>
          <a:lstStyle/>
          <a:p>
            <a:r>
              <a:rPr lang="en-US" altLang="zh-CN" dirty="0"/>
              <a:t>Data rate of medium exceeds data rate of digital signal to be transmitted</a:t>
            </a:r>
          </a:p>
          <a:p>
            <a:r>
              <a:rPr lang="en-US" altLang="zh-CN" dirty="0"/>
              <a:t>Multiple digital signals interleaved in time</a:t>
            </a:r>
          </a:p>
          <a:p>
            <a:pPr lvl="1"/>
            <a:r>
              <a:rPr lang="en-US" altLang="zh-CN" dirty="0"/>
              <a:t>Can be at the bit level or in blocks</a:t>
            </a:r>
          </a:p>
          <a:p>
            <a:r>
              <a:rPr lang="en-US" altLang="zh-CN" dirty="0"/>
              <a:t>Time slots pre-assigned to sources and fixed</a:t>
            </a:r>
          </a:p>
          <a:p>
            <a:r>
              <a:rPr lang="en-US" altLang="zh-CN" dirty="0"/>
              <a:t>Time slots allocated even if no data</a:t>
            </a:r>
          </a:p>
          <a:p>
            <a:r>
              <a:rPr lang="en-US" altLang="zh-CN" dirty="0"/>
              <a:t>Time slots do not have to be evenly distributed amongst sources</a:t>
            </a:r>
          </a:p>
          <a:p>
            <a:r>
              <a:rPr lang="en-US" dirty="0"/>
              <a:t>SONET/SDH, and ISDN</a:t>
            </a:r>
            <a:endParaRPr lang="en-US" altLang="zh-CN" dirty="0"/>
          </a:p>
        </p:txBody>
      </p:sp>
      <p:sp>
        <p:nvSpPr>
          <p:cNvPr id="6" name="Date Placeholder 5"/>
          <p:cNvSpPr>
            <a:spLocks noGrp="1"/>
          </p:cNvSpPr>
          <p:nvPr>
            <p:ph type="dt" sz="half" idx="10"/>
          </p:nvPr>
        </p:nvSpPr>
        <p:spPr/>
        <p:txBody>
          <a:bodyPr/>
          <a:lstStyle/>
          <a:p>
            <a:pPr>
              <a:defRPr/>
            </a:pPr>
            <a:fld id="{28260510-D079-4B4F-B02D-F3131D7916B3}" type="datetime1">
              <a:rPr lang="en-US" smtClean="0"/>
              <a:pPr>
                <a:defRPr/>
              </a:pPr>
              <a:t>3/14/2024</a:t>
            </a:fld>
            <a:endParaRPr lang="en-US"/>
          </a:p>
        </p:txBody>
      </p:sp>
    </p:spTree>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33600" y="350838"/>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defRPr/>
            </a:pPr>
            <a:r>
              <a:rPr lang="en-US" altLang="en-US" dirty="0">
                <a:latin typeface="+mn-lt"/>
              </a:rPr>
              <a:t>Use of </a:t>
            </a:r>
            <a:r>
              <a:rPr lang="en-US" altLang="en-US" b="1" dirty="0">
                <a:latin typeface="+mn-lt"/>
              </a:rPr>
              <a:t>TDM frames</a:t>
            </a:r>
          </a:p>
        </p:txBody>
      </p:sp>
      <p:pic>
        <p:nvPicPr>
          <p:cNvPr id="217091" name="Picture 10"/>
          <p:cNvPicPr>
            <a:picLocks noChangeAspect="1" noChangeArrowheads="1"/>
          </p:cNvPicPr>
          <p:nvPr/>
        </p:nvPicPr>
        <p:blipFill>
          <a:blip r:embed="rId2"/>
          <a:srcRect/>
          <a:stretch>
            <a:fillRect/>
          </a:stretch>
        </p:blipFill>
        <p:spPr bwMode="auto">
          <a:xfrm>
            <a:off x="608013" y="3276600"/>
            <a:ext cx="8080375" cy="3044825"/>
          </a:xfrm>
          <a:prstGeom prst="rect">
            <a:avLst/>
          </a:prstGeom>
          <a:noFill/>
          <a:ln w="9525">
            <a:noFill/>
            <a:miter lim="800000"/>
            <a:headEnd/>
            <a:tailEnd/>
          </a:ln>
        </p:spPr>
      </p:pic>
      <p:sp>
        <p:nvSpPr>
          <p:cNvPr id="2" name="Rectangle 1"/>
          <p:cNvSpPr/>
          <p:nvPr/>
        </p:nvSpPr>
        <p:spPr>
          <a:xfrm>
            <a:off x="485775" y="841375"/>
            <a:ext cx="8534400" cy="2584450"/>
          </a:xfrm>
          <a:prstGeom prst="rect">
            <a:avLst/>
          </a:prstGeom>
        </p:spPr>
        <p:txBody>
          <a:bodyPr>
            <a:spAutoFit/>
          </a:bodyPr>
          <a:lstStyle/>
          <a:p>
            <a:pPr eaLnBrk="1" hangingPunct="1">
              <a:defRPr/>
            </a:pPr>
            <a:r>
              <a:rPr lang="en-US" altLang="en-US" sz="2400" dirty="0">
                <a:latin typeface="+mn-lt"/>
              </a:rPr>
              <a:t>Frames</a:t>
            </a:r>
          </a:p>
          <a:p>
            <a:pPr eaLnBrk="1" hangingPunct="1">
              <a:defRPr/>
            </a:pPr>
            <a:r>
              <a:rPr lang="en-US" altLang="en-US" sz="2400" dirty="0">
                <a:latin typeface="+mn-lt"/>
              </a:rPr>
              <a:t>     Time slots are grouped into frames. A frame consists of a one complete cycle of time slots, including one or more slots dedicated to each sending device.</a:t>
            </a:r>
          </a:p>
          <a:p>
            <a:pPr eaLnBrk="1" hangingPunct="1">
              <a:defRPr/>
            </a:pPr>
            <a:r>
              <a:rPr lang="en-US" sz="2400" b="1" i="1" dirty="0">
                <a:effectLst>
                  <a:outerShdw blurRad="38100" dist="38100" dir="2700000" algn="tl">
                    <a:srgbClr val="C0C0C0"/>
                  </a:outerShdw>
                </a:effectLst>
                <a:latin typeface="+mn-lt"/>
              </a:rPr>
              <a:t>In a TDM, the data rate of the link is n times faster, and the unit duration is n times shorter.</a:t>
            </a:r>
          </a:p>
          <a:p>
            <a:pPr eaLnBrk="1" hangingPunct="1">
              <a:defRPr/>
            </a:pPr>
            <a:endParaRPr lang="en-US" altLang="en-US" sz="1600" dirty="0">
              <a:latin typeface="+mn-lt"/>
            </a:endParaRPr>
          </a:p>
        </p:txBody>
      </p:sp>
      <p:cxnSp>
        <p:nvCxnSpPr>
          <p:cNvPr id="9" name="Straight Arrow Connector 8"/>
          <p:cNvCxnSpPr/>
          <p:nvPr/>
        </p:nvCxnSpPr>
        <p:spPr>
          <a:xfrm>
            <a:off x="7162800" y="3505200"/>
            <a:ext cx="1219200" cy="15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24800" y="3810000"/>
            <a:ext cx="457200" cy="158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43800" y="3124200"/>
            <a:ext cx="453970" cy="369332"/>
          </a:xfrm>
          <a:prstGeom prst="rect">
            <a:avLst/>
          </a:prstGeom>
          <a:noFill/>
        </p:spPr>
        <p:txBody>
          <a:bodyPr wrap="none" rtlCol="0">
            <a:spAutoFit/>
          </a:bodyPr>
          <a:lstStyle/>
          <a:p>
            <a:r>
              <a:rPr lang="en-US" b="1" dirty="0">
                <a:solidFill>
                  <a:srgbClr val="FF0000"/>
                </a:solidFill>
              </a:rPr>
              <a:t>3T</a:t>
            </a:r>
          </a:p>
        </p:txBody>
      </p:sp>
      <p:sp>
        <p:nvSpPr>
          <p:cNvPr id="13" name="TextBox 12"/>
          <p:cNvSpPr txBox="1"/>
          <p:nvPr/>
        </p:nvSpPr>
        <p:spPr>
          <a:xfrm>
            <a:off x="8001000" y="3505200"/>
            <a:ext cx="325730" cy="369332"/>
          </a:xfrm>
          <a:prstGeom prst="rect">
            <a:avLst/>
          </a:prstGeom>
          <a:noFill/>
        </p:spPr>
        <p:txBody>
          <a:bodyPr wrap="none" rtlCol="0">
            <a:spAutoFit/>
          </a:bodyPr>
          <a:lstStyle/>
          <a:p>
            <a:r>
              <a:rPr lang="en-US" b="1" dirty="0">
                <a:solidFill>
                  <a:srgbClr val="00B050"/>
                </a:solidFill>
              </a:rPr>
              <a:t>T</a:t>
            </a:r>
          </a:p>
        </p:txBody>
      </p:sp>
      <p:sp>
        <p:nvSpPr>
          <p:cNvPr id="10" name="Date Placeholder 9"/>
          <p:cNvSpPr>
            <a:spLocks noGrp="1"/>
          </p:cNvSpPr>
          <p:nvPr>
            <p:ph type="dt" sz="half" idx="10"/>
          </p:nvPr>
        </p:nvSpPr>
        <p:spPr/>
        <p:txBody>
          <a:bodyPr/>
          <a:lstStyle/>
          <a:p>
            <a:pPr>
              <a:defRPr/>
            </a:pPr>
            <a:fld id="{652B6492-1306-4930-819F-434071251654}" type="datetime1">
              <a:rPr lang="en-US" smtClean="0"/>
              <a:pPr>
                <a:defRPr/>
              </a:pPr>
              <a:t>3/14/2024</a:t>
            </a:fld>
            <a:endParaRPr lang="en-US"/>
          </a:p>
        </p:txBody>
      </p:sp>
      <p:sp>
        <p:nvSpPr>
          <p:cNvPr id="14" name="Slide Number Placeholder 13"/>
          <p:cNvSpPr>
            <a:spLocks noGrp="1"/>
          </p:cNvSpPr>
          <p:nvPr>
            <p:ph type="sldNum" sz="quarter" idx="12"/>
          </p:nvPr>
        </p:nvSpPr>
        <p:spPr/>
        <p:txBody>
          <a:bodyPr/>
          <a:lstStyle/>
          <a:p>
            <a:fld id="{E28CD728-1C26-4145-A39F-AFD8F67D00F2}" type="slidenum">
              <a:rPr lang="en-US" altLang="en-US" smtClean="0"/>
              <a:pPr/>
              <a:t>224</a:t>
            </a:fld>
            <a:endParaRPr lang="en-US" altLang="en-US"/>
          </a:p>
        </p:txBody>
      </p:sp>
    </p:spTree>
  </p:cSld>
  <p:clrMapOvr>
    <a:masterClrMapping/>
  </p:clrMapOvr>
  <p:transition spd="slow">
    <p:wip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6" name="Picture 2"/>
          <p:cNvPicPr>
            <a:picLocks noChangeAspect="1" noChangeArrowheads="1"/>
          </p:cNvPicPr>
          <p:nvPr/>
        </p:nvPicPr>
        <p:blipFill>
          <a:blip r:embed="rId2"/>
          <a:srcRect/>
          <a:stretch>
            <a:fillRect/>
          </a:stretch>
        </p:blipFill>
        <p:spPr bwMode="auto">
          <a:xfrm>
            <a:off x="533400" y="457200"/>
            <a:ext cx="7843917" cy="56388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pPr>
              <a:defRPr/>
            </a:pPr>
            <a:fld id="{E3A466CD-C05E-457B-BA94-FB9E1E357467}" type="datetime1">
              <a:rPr lang="en-US" smtClean="0"/>
              <a:pPr>
                <a:defRPr/>
              </a:pPr>
              <a:t>3/14/2024</a:t>
            </a:fld>
            <a:endParaRPr lang="en-US"/>
          </a:p>
        </p:txBody>
      </p:sp>
      <p:sp>
        <p:nvSpPr>
          <p:cNvPr id="4" name="Slide Number Placeholder 3"/>
          <p:cNvSpPr>
            <a:spLocks noGrp="1"/>
          </p:cNvSpPr>
          <p:nvPr>
            <p:ph type="sldNum" sz="quarter" idx="12"/>
          </p:nvPr>
        </p:nvSpPr>
        <p:spPr/>
        <p:txBody>
          <a:bodyPr/>
          <a:lstStyle/>
          <a:p>
            <a:fld id="{E28CD728-1C26-4145-A39F-AFD8F67D00F2}" type="slidenum">
              <a:rPr lang="en-US" altLang="en-US" smtClean="0"/>
              <a:pPr/>
              <a:t>225</a:t>
            </a:fld>
            <a:endParaRPr lang="en-US" altLang="en-US"/>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50" name="Picture 2"/>
          <p:cNvPicPr>
            <a:picLocks noChangeAspect="1" noChangeArrowheads="1"/>
          </p:cNvPicPr>
          <p:nvPr/>
        </p:nvPicPr>
        <p:blipFill>
          <a:blip r:embed="rId2"/>
          <a:srcRect/>
          <a:stretch>
            <a:fillRect/>
          </a:stretch>
        </p:blipFill>
        <p:spPr bwMode="auto">
          <a:xfrm>
            <a:off x="533400" y="457200"/>
            <a:ext cx="8296081" cy="57912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pPr>
              <a:defRPr/>
            </a:pPr>
            <a:fld id="{63BE00B4-2299-4C0E-B93C-09E8BFC14EB3}" type="datetime1">
              <a:rPr lang="en-US" smtClean="0"/>
              <a:pPr>
                <a:defRPr/>
              </a:pPr>
              <a:t>3/14/2024</a:t>
            </a:fld>
            <a:endParaRPr lang="en-US"/>
          </a:p>
        </p:txBody>
      </p:sp>
      <p:sp>
        <p:nvSpPr>
          <p:cNvPr id="4" name="Slide Number Placeholder 3"/>
          <p:cNvSpPr>
            <a:spLocks noGrp="1"/>
          </p:cNvSpPr>
          <p:nvPr>
            <p:ph type="sldNum" sz="quarter" idx="12"/>
          </p:nvPr>
        </p:nvSpPr>
        <p:spPr/>
        <p:txBody>
          <a:bodyPr/>
          <a:lstStyle/>
          <a:p>
            <a:fld id="{E28CD728-1C26-4145-A39F-AFD8F67D00F2}" type="slidenum">
              <a:rPr lang="en-US" altLang="en-US" smtClean="0"/>
              <a:pPr/>
              <a:t>226</a:t>
            </a:fld>
            <a:endParaRPr lang="en-US" alt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5"/>
          <p:cNvSpPr>
            <a:spLocks noGrp="1"/>
          </p:cNvSpPr>
          <p:nvPr>
            <p:ph type="sldNum" sz="quarter" idx="12"/>
          </p:nvPr>
        </p:nvSpPr>
        <p:spPr bwMode="auto">
          <a:noFill/>
          <a:ln>
            <a:miter lim="800000"/>
            <a:headEnd/>
            <a:tailEnd/>
          </a:ln>
        </p:spPr>
        <p:txBody>
          <a:bodyPr/>
          <a:lstStyle/>
          <a:p>
            <a:fld id="{11C3E0F0-0C44-4954-A795-FEC1DA4D574F}" type="slidenum">
              <a:rPr lang="en-GB" altLang="zh-CN" sz="1400">
                <a:solidFill>
                  <a:schemeClr val="bg2"/>
                </a:solidFill>
                <a:latin typeface="Arial" pitchFamily="34" charset="0"/>
              </a:rPr>
              <a:pPr/>
              <a:t>227</a:t>
            </a:fld>
            <a:endParaRPr lang="en-GB" altLang="zh-CN" sz="1400">
              <a:solidFill>
                <a:schemeClr val="bg2"/>
              </a:solidFill>
              <a:latin typeface="Arial" pitchFamily="34" charset="0"/>
            </a:endParaRPr>
          </a:p>
        </p:txBody>
      </p:sp>
      <p:sp>
        <p:nvSpPr>
          <p:cNvPr id="218115" name="Rectangle 2"/>
          <p:cNvSpPr>
            <a:spLocks noGrp="1"/>
          </p:cNvSpPr>
          <p:nvPr>
            <p:ph type="title"/>
          </p:nvPr>
        </p:nvSpPr>
        <p:spPr/>
        <p:txBody>
          <a:bodyPr/>
          <a:lstStyle/>
          <a:p>
            <a:r>
              <a:rPr lang="en-US" altLang="en-US" b="1"/>
              <a:t>Asynchronous</a:t>
            </a:r>
            <a:r>
              <a:rPr lang="en-US" altLang="zh-CN" b="1"/>
              <a:t> / Statistical TDM</a:t>
            </a:r>
          </a:p>
        </p:txBody>
      </p:sp>
      <p:sp>
        <p:nvSpPr>
          <p:cNvPr id="218116" name="Rectangle 3"/>
          <p:cNvSpPr>
            <a:spLocks noGrp="1"/>
          </p:cNvSpPr>
          <p:nvPr>
            <p:ph type="body" idx="1"/>
          </p:nvPr>
        </p:nvSpPr>
        <p:spPr>
          <a:xfrm>
            <a:off x="457200" y="1295400"/>
            <a:ext cx="8229600" cy="4525963"/>
          </a:xfrm>
        </p:spPr>
        <p:txBody>
          <a:bodyPr/>
          <a:lstStyle/>
          <a:p>
            <a:r>
              <a:rPr lang="en-US" altLang="zh-CN" dirty="0"/>
              <a:t>In Synchronous TDM many slots are wasted</a:t>
            </a:r>
          </a:p>
          <a:p>
            <a:r>
              <a:rPr lang="en-US" altLang="zh-CN" dirty="0"/>
              <a:t>Statistical TDM allocates time slots </a:t>
            </a:r>
            <a:r>
              <a:rPr lang="en-US" altLang="zh-CN" b="1" dirty="0"/>
              <a:t>dynamically</a:t>
            </a:r>
            <a:r>
              <a:rPr lang="en-US" altLang="zh-CN" dirty="0"/>
              <a:t> based on demand</a:t>
            </a:r>
          </a:p>
          <a:p>
            <a:r>
              <a:rPr lang="en-US" altLang="zh-CN" dirty="0"/>
              <a:t>Multiplexer scans input lines and collects data until frame full</a:t>
            </a:r>
          </a:p>
          <a:p>
            <a:r>
              <a:rPr lang="en-US" altLang="zh-CN" dirty="0"/>
              <a:t>Data rate on line lower than aggregate rates of input lines</a:t>
            </a:r>
          </a:p>
          <a:p>
            <a:r>
              <a:rPr lang="en-US" altLang="zh-CN" dirty="0"/>
              <a:t>HIPERLAN/2</a:t>
            </a:r>
          </a:p>
          <a:p>
            <a:r>
              <a:rPr lang="en-US" altLang="zh-CN" dirty="0"/>
              <a:t>Dynamic synchronous transfer mode</a:t>
            </a:r>
          </a:p>
          <a:p>
            <a:r>
              <a:rPr lang="en-US" altLang="zh-CN" dirty="0"/>
              <a:t>IEEE 802.16a</a:t>
            </a:r>
          </a:p>
        </p:txBody>
      </p:sp>
      <p:sp>
        <p:nvSpPr>
          <p:cNvPr id="6" name="Date Placeholder 5"/>
          <p:cNvSpPr>
            <a:spLocks noGrp="1"/>
          </p:cNvSpPr>
          <p:nvPr>
            <p:ph type="dt" sz="half" idx="10"/>
          </p:nvPr>
        </p:nvSpPr>
        <p:spPr/>
        <p:txBody>
          <a:bodyPr/>
          <a:lstStyle/>
          <a:p>
            <a:pPr>
              <a:defRPr/>
            </a:pPr>
            <a:fld id="{02DC52BF-EB40-4FC7-A4B6-50AED482B960}" type="datetime1">
              <a:rPr lang="en-US" smtClean="0"/>
              <a:pPr>
                <a:defRPr/>
              </a:pPr>
              <a:t>3/14/2024</a:t>
            </a:fld>
            <a:endParaRPr lang="en-US"/>
          </a:p>
        </p:txBody>
      </p:sp>
    </p:spTree>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5"/>
          <p:cNvSpPr>
            <a:spLocks noGrp="1"/>
          </p:cNvSpPr>
          <p:nvPr>
            <p:ph type="sldNum" sz="quarter" idx="12"/>
          </p:nvPr>
        </p:nvSpPr>
        <p:spPr bwMode="auto">
          <a:noFill/>
          <a:ln>
            <a:miter lim="800000"/>
            <a:headEnd/>
            <a:tailEnd/>
          </a:ln>
        </p:spPr>
        <p:txBody>
          <a:bodyPr/>
          <a:lstStyle/>
          <a:p>
            <a:fld id="{8E83891D-2F5A-477B-8647-95B792D25376}" type="slidenum">
              <a:rPr lang="en-GB" altLang="zh-CN" sz="1400">
                <a:solidFill>
                  <a:schemeClr val="bg2"/>
                </a:solidFill>
                <a:latin typeface="Arial" pitchFamily="34" charset="0"/>
              </a:rPr>
              <a:pPr/>
              <a:t>228</a:t>
            </a:fld>
            <a:endParaRPr lang="en-GB" altLang="zh-CN" sz="1400">
              <a:solidFill>
                <a:schemeClr val="bg2"/>
              </a:solidFill>
              <a:latin typeface="Arial" pitchFamily="34" charset="0"/>
            </a:endParaRPr>
          </a:p>
        </p:txBody>
      </p:sp>
      <p:sp>
        <p:nvSpPr>
          <p:cNvPr id="219139" name="Rectangle 2"/>
          <p:cNvSpPr>
            <a:spLocks noGrp="1"/>
          </p:cNvSpPr>
          <p:nvPr>
            <p:ph type="title"/>
          </p:nvPr>
        </p:nvSpPr>
        <p:spPr/>
        <p:txBody>
          <a:bodyPr/>
          <a:lstStyle/>
          <a:p>
            <a:r>
              <a:rPr lang="en-US" altLang="zh-CN" sz="3200"/>
              <a:t>Synchronous TDM vs. Statistical TDM</a:t>
            </a:r>
          </a:p>
        </p:txBody>
      </p:sp>
      <p:pic>
        <p:nvPicPr>
          <p:cNvPr id="219140" name="Picture 4"/>
          <p:cNvPicPr>
            <a:picLocks noChangeAspect="1" noChangeArrowheads="1"/>
          </p:cNvPicPr>
          <p:nvPr/>
        </p:nvPicPr>
        <p:blipFill>
          <a:blip r:embed="rId2"/>
          <a:srcRect/>
          <a:stretch>
            <a:fillRect/>
          </a:stretch>
        </p:blipFill>
        <p:spPr bwMode="auto">
          <a:xfrm>
            <a:off x="228600" y="1219200"/>
            <a:ext cx="8739188" cy="5199063"/>
          </a:xfrm>
          <a:prstGeom prst="rect">
            <a:avLst/>
          </a:prstGeom>
          <a:noFill/>
          <a:ln w="9525">
            <a:noFill/>
            <a:miter lim="800000"/>
            <a:headEnd/>
            <a:tailEnd/>
          </a:ln>
        </p:spPr>
      </p:pic>
      <p:sp>
        <p:nvSpPr>
          <p:cNvPr id="219141" name="Line 5"/>
          <p:cNvSpPr>
            <a:spLocks noChangeShapeType="1"/>
          </p:cNvSpPr>
          <p:nvPr/>
        </p:nvSpPr>
        <p:spPr bwMode="auto">
          <a:xfrm>
            <a:off x="4419600" y="4562475"/>
            <a:ext cx="533400" cy="0"/>
          </a:xfrm>
          <a:prstGeom prst="line">
            <a:avLst/>
          </a:prstGeom>
          <a:noFill/>
          <a:ln w="19050">
            <a:solidFill>
              <a:schemeClr val="tx1"/>
            </a:solidFill>
            <a:round/>
            <a:headEnd/>
            <a:tailEnd/>
          </a:ln>
        </p:spPr>
        <p:txBody>
          <a:bodyPr lIns="90000" tIns="46800" rIns="90000" bIns="46800"/>
          <a:lstStyle/>
          <a:p>
            <a:endParaRPr lang="en-US"/>
          </a:p>
        </p:txBody>
      </p:sp>
      <p:sp>
        <p:nvSpPr>
          <p:cNvPr id="219142" name="Line 6"/>
          <p:cNvSpPr>
            <a:spLocks noChangeShapeType="1"/>
          </p:cNvSpPr>
          <p:nvPr/>
        </p:nvSpPr>
        <p:spPr bwMode="auto">
          <a:xfrm>
            <a:off x="4419600" y="4943475"/>
            <a:ext cx="533400" cy="0"/>
          </a:xfrm>
          <a:prstGeom prst="line">
            <a:avLst/>
          </a:prstGeom>
          <a:noFill/>
          <a:ln w="19050">
            <a:solidFill>
              <a:schemeClr val="tx1"/>
            </a:solidFill>
            <a:round/>
            <a:headEnd/>
            <a:tailEnd/>
          </a:ln>
        </p:spPr>
        <p:txBody>
          <a:bodyPr lIns="90000" tIns="46800" rIns="90000" bIns="46800"/>
          <a:lstStyle/>
          <a:p>
            <a:endParaRPr lang="en-US"/>
          </a:p>
        </p:txBody>
      </p:sp>
      <p:sp>
        <p:nvSpPr>
          <p:cNvPr id="8" name="Date Placeholder 7"/>
          <p:cNvSpPr>
            <a:spLocks noGrp="1"/>
          </p:cNvSpPr>
          <p:nvPr>
            <p:ph type="dt" sz="half" idx="10"/>
          </p:nvPr>
        </p:nvSpPr>
        <p:spPr/>
        <p:txBody>
          <a:bodyPr/>
          <a:lstStyle/>
          <a:p>
            <a:pPr>
              <a:defRPr/>
            </a:pPr>
            <a:fld id="{F1623B37-FD78-4B62-8852-8825C47255B8}" type="datetime1">
              <a:rPr lang="en-US" smtClean="0"/>
              <a:pPr>
                <a:defRPr/>
              </a:pPr>
              <a:t>3/14/2024</a:t>
            </a:fld>
            <a:endParaRPr lang="en-US"/>
          </a:p>
        </p:txBody>
      </p:sp>
    </p:spTree>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a:t>Some Applications of Multiplexing</a:t>
            </a:r>
            <a:endParaRPr lang="en-US" dirty="0"/>
          </a:p>
          <a:p>
            <a:pPr>
              <a:buNone/>
            </a:pPr>
            <a:r>
              <a:rPr lang="en-US" dirty="0"/>
              <a:t>1. Communication system</a:t>
            </a:r>
          </a:p>
          <a:p>
            <a:pPr>
              <a:buNone/>
            </a:pPr>
            <a:r>
              <a:rPr lang="en-US" dirty="0"/>
              <a:t>2. Computer memory</a:t>
            </a:r>
          </a:p>
          <a:p>
            <a:pPr>
              <a:buNone/>
            </a:pPr>
            <a:r>
              <a:rPr lang="en-US" dirty="0"/>
              <a:t>3. Telephone systems</a:t>
            </a:r>
          </a:p>
          <a:p>
            <a:pPr>
              <a:buNone/>
            </a:pPr>
            <a:r>
              <a:rPr lang="en-US" dirty="0"/>
              <a:t>4. TV broadcasting</a:t>
            </a:r>
          </a:p>
          <a:p>
            <a:pPr>
              <a:buNone/>
            </a:pPr>
            <a:r>
              <a:rPr lang="en-US" dirty="0"/>
              <a:t>5. Telemetry</a:t>
            </a:r>
          </a:p>
          <a:p>
            <a:pPr>
              <a:buNone/>
            </a:pPr>
            <a:r>
              <a:rPr lang="en-US" dirty="0"/>
              <a:t>6. Satellites</a:t>
            </a:r>
          </a:p>
          <a:p>
            <a:endParaRPr lang="en-US" dirty="0"/>
          </a:p>
        </p:txBody>
      </p:sp>
      <p:sp>
        <p:nvSpPr>
          <p:cNvPr id="4" name="Date Placeholder 3"/>
          <p:cNvSpPr>
            <a:spLocks noGrp="1"/>
          </p:cNvSpPr>
          <p:nvPr>
            <p:ph type="dt" sz="half" idx="10"/>
          </p:nvPr>
        </p:nvSpPr>
        <p:spPr/>
        <p:txBody>
          <a:bodyPr/>
          <a:lstStyle/>
          <a:p>
            <a:pPr>
              <a:defRPr/>
            </a:pPr>
            <a:fld id="{70C92A2C-DDA6-44E0-8993-A924EF5E2D1D}"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229</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a:lstStyle/>
          <a:p>
            <a:r>
              <a:rPr lang="en-US" altLang="en-US">
                <a:solidFill>
                  <a:srgbClr val="0000FF"/>
                </a:solidFill>
              </a:rPr>
              <a:t>Wide Area Networks</a:t>
            </a:r>
          </a:p>
        </p:txBody>
      </p:sp>
      <p:sp>
        <p:nvSpPr>
          <p:cNvPr id="20483" name="Rectangle 3"/>
          <p:cNvSpPr>
            <a:spLocks noGrp="1"/>
          </p:cNvSpPr>
          <p:nvPr>
            <p:ph type="body" idx="1"/>
          </p:nvPr>
        </p:nvSpPr>
        <p:spPr>
          <a:xfrm>
            <a:off x="498475" y="1617663"/>
            <a:ext cx="8229600" cy="4525962"/>
          </a:xfrm>
        </p:spPr>
        <p:txBody>
          <a:bodyPr/>
          <a:lstStyle/>
          <a:p>
            <a:pPr algn="just"/>
            <a:r>
              <a:rPr lang="en-US" altLang="en-US" sz="2000"/>
              <a:t>A computer </a:t>
            </a:r>
            <a:r>
              <a:rPr lang="en-US" altLang="en-US" sz="2000" b="1"/>
              <a:t>network</a:t>
            </a:r>
            <a:r>
              <a:rPr lang="en-US" altLang="en-US" sz="2000"/>
              <a:t> that spans a relatively large geographical area, generally having a radius of more than 1 km. . Typically, a </a:t>
            </a:r>
            <a:r>
              <a:rPr lang="en-US" altLang="en-US" sz="2000" b="1"/>
              <a:t>WAN</a:t>
            </a:r>
            <a:r>
              <a:rPr lang="en-US" altLang="en-US" sz="2000"/>
              <a:t> consists of two or more local-area </a:t>
            </a:r>
            <a:r>
              <a:rPr lang="en-US" altLang="en-US" sz="2000" b="1"/>
              <a:t>networks</a:t>
            </a:r>
            <a:r>
              <a:rPr lang="en-US" altLang="en-US" sz="2000"/>
              <a:t> (LANs). Computers connected to a </a:t>
            </a:r>
            <a:r>
              <a:rPr lang="en-US" altLang="en-US" sz="2000" b="1"/>
              <a:t>wide-area network</a:t>
            </a:r>
            <a:r>
              <a:rPr lang="en-US" altLang="en-US" sz="2000"/>
              <a:t> are often connected through public </a:t>
            </a:r>
            <a:r>
              <a:rPr lang="en-US" altLang="en-US" sz="2000" b="1"/>
              <a:t>networks</a:t>
            </a:r>
            <a:r>
              <a:rPr lang="en-US" altLang="en-US" sz="2000"/>
              <a:t>, such as the telephone system. They can also be connected through leased lines or satellites.</a:t>
            </a:r>
          </a:p>
        </p:txBody>
      </p:sp>
      <p:pic>
        <p:nvPicPr>
          <p:cNvPr id="20484" name="Picture 4" descr="1-09"/>
          <p:cNvPicPr>
            <a:picLocks noChangeAspect="1" noChangeArrowheads="1"/>
          </p:cNvPicPr>
          <p:nvPr/>
        </p:nvPicPr>
        <p:blipFill>
          <a:blip r:embed="rId2"/>
          <a:srcRect/>
          <a:stretch>
            <a:fillRect/>
          </a:stretch>
        </p:blipFill>
        <p:spPr bwMode="auto">
          <a:xfrm>
            <a:off x="2362200" y="3879850"/>
            <a:ext cx="5254625" cy="197643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72ACC81A-B331-434E-9E4C-8D216614E9EF}"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23</a:t>
            </a:fld>
            <a:endParaRPr lang="en-US" altLang="en-US"/>
          </a:p>
        </p:txBody>
      </p:sp>
    </p:spTree>
  </p:cSld>
  <p:clrMapOvr>
    <a:masterClrMapping/>
  </p:clrMapOvr>
  <p:transition spd="med">
    <p:pull/>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b="1"/>
              <a:t>Switching</a:t>
            </a:r>
            <a:r>
              <a:rPr lang="en-US" altLang="en-US" sz="2800" b="1"/>
              <a:t>-Introduction</a:t>
            </a:r>
            <a:endParaRPr lang="en-US" altLang="en-US" b="1"/>
          </a:p>
        </p:txBody>
      </p:sp>
      <p:pic>
        <p:nvPicPr>
          <p:cNvPr id="220163" name="Picture 6"/>
          <p:cNvPicPr>
            <a:picLocks noChangeAspect="1" noChangeArrowheads="1"/>
          </p:cNvPicPr>
          <p:nvPr/>
        </p:nvPicPr>
        <p:blipFill>
          <a:blip r:embed="rId2"/>
          <a:srcRect/>
          <a:stretch>
            <a:fillRect/>
          </a:stretch>
        </p:blipFill>
        <p:spPr bwMode="auto">
          <a:xfrm>
            <a:off x="685800" y="1905000"/>
            <a:ext cx="7620000" cy="37465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a:defRPr/>
            </a:pPr>
            <a:fld id="{A31EE642-A759-4925-AB9B-303B6AD129EE}"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230</a:t>
            </a:fld>
            <a:endParaRPr lang="en-US" altLang="en-US"/>
          </a:p>
        </p:txBody>
      </p:sp>
    </p:spTree>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p:cNvSpPr>
          <p:nvPr>
            <p:ph type="title"/>
          </p:nvPr>
        </p:nvSpPr>
        <p:spPr>
          <a:xfrm>
            <a:off x="685800" y="246063"/>
            <a:ext cx="7772400" cy="685800"/>
          </a:xfrm>
        </p:spPr>
        <p:txBody>
          <a:bodyPr/>
          <a:lstStyle/>
          <a:p>
            <a:r>
              <a:rPr lang="en-US" altLang="en-US" b="1"/>
              <a:t>Switching </a:t>
            </a:r>
          </a:p>
        </p:txBody>
      </p:sp>
      <p:sp>
        <p:nvSpPr>
          <p:cNvPr id="33795" name="Rectangle 3"/>
          <p:cNvSpPr>
            <a:spLocks noChangeArrowheads="1"/>
          </p:cNvSpPr>
          <p:nvPr/>
        </p:nvSpPr>
        <p:spPr bwMode="auto">
          <a:xfrm>
            <a:off x="673100" y="3195638"/>
            <a:ext cx="8001000"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defRPr/>
            </a:pPr>
            <a:r>
              <a:rPr lang="en-US" altLang="en-US" sz="2400" dirty="0">
                <a:latin typeface="+mn-lt"/>
              </a:rPr>
              <a:t>In large networks there might be multiple paths linking sender and receiver. Information may be switched as it travels through various communication channels. There are three typical switching techniques available for digital traffic. </a:t>
            </a:r>
          </a:p>
          <a:p>
            <a:pPr eaLnBrk="1" hangingPunct="1">
              <a:defRPr/>
            </a:pPr>
            <a:endParaRPr lang="en-US" altLang="en-US" sz="2400" dirty="0">
              <a:latin typeface="+mn-lt"/>
            </a:endParaRPr>
          </a:p>
          <a:p>
            <a:pPr lvl="1">
              <a:buFontTx/>
              <a:buChar char="•"/>
              <a:defRPr/>
            </a:pPr>
            <a:r>
              <a:rPr lang="en-US" altLang="en-US" sz="2400" b="1" dirty="0">
                <a:latin typeface="+mn-lt"/>
              </a:rPr>
              <a:t>    Circuit Switching  </a:t>
            </a:r>
          </a:p>
          <a:p>
            <a:pPr lvl="1">
              <a:buFontTx/>
              <a:buChar char="•"/>
              <a:defRPr/>
            </a:pPr>
            <a:r>
              <a:rPr lang="en-US" altLang="en-US" sz="2400" b="1" dirty="0">
                <a:latin typeface="+mn-lt"/>
              </a:rPr>
              <a:t>    Message Switching </a:t>
            </a:r>
          </a:p>
          <a:p>
            <a:pPr lvl="1">
              <a:buFontTx/>
              <a:buChar char="•"/>
              <a:defRPr/>
            </a:pPr>
            <a:r>
              <a:rPr lang="en-US" altLang="en-US" sz="2400" b="1" dirty="0">
                <a:latin typeface="+mn-lt"/>
              </a:rPr>
              <a:t>    Packet Switching </a:t>
            </a:r>
          </a:p>
          <a:p>
            <a:pPr>
              <a:defRPr/>
            </a:pPr>
            <a:endParaRPr lang="en-US" altLang="en-US" sz="4000" dirty="0">
              <a:latin typeface="+mn-lt"/>
            </a:endParaRPr>
          </a:p>
        </p:txBody>
      </p:sp>
      <p:pic>
        <p:nvPicPr>
          <p:cNvPr id="221188" name="Picture 4"/>
          <p:cNvPicPr>
            <a:picLocks noChangeAspect="1" noChangeArrowheads="1"/>
          </p:cNvPicPr>
          <p:nvPr/>
        </p:nvPicPr>
        <p:blipFill>
          <a:blip r:embed="rId2"/>
          <a:srcRect t="27440"/>
          <a:stretch>
            <a:fillRect/>
          </a:stretch>
        </p:blipFill>
        <p:spPr bwMode="auto">
          <a:xfrm>
            <a:off x="676275" y="1143000"/>
            <a:ext cx="7620000" cy="1960563"/>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pPr>
              <a:defRPr/>
            </a:pPr>
            <a:fld id="{F26F375A-80CE-4F1E-B307-8D9209D3F0EC}"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152C5BE4-7365-4006-912C-E16D50FF3AA0}" type="slidenum">
              <a:rPr lang="en-US" altLang="en-US" smtClean="0"/>
              <a:pPr/>
              <a:t>231</a:t>
            </a:fld>
            <a:endParaRPr lang="en-US" altLang="en-US"/>
          </a:p>
        </p:txBody>
      </p:sp>
    </p:spTree>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Taxonomy of Switched Networks</a:t>
            </a:r>
          </a:p>
        </p:txBody>
      </p:sp>
      <p:pic>
        <p:nvPicPr>
          <p:cNvPr id="222211" name="Picture 6"/>
          <p:cNvPicPr>
            <a:picLocks noChangeAspect="1" noChangeArrowheads="1"/>
          </p:cNvPicPr>
          <p:nvPr/>
        </p:nvPicPr>
        <p:blipFill>
          <a:blip r:embed="rId2"/>
          <a:srcRect/>
          <a:stretch>
            <a:fillRect/>
          </a:stretch>
        </p:blipFill>
        <p:spPr bwMode="auto">
          <a:xfrm>
            <a:off x="407988" y="2209800"/>
            <a:ext cx="8328025" cy="34163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a:defRPr/>
            </a:pPr>
            <a:fld id="{CFA09B7D-96F5-498C-B88C-CDB2152A6678}"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232</a:t>
            </a:fld>
            <a:endParaRPr lang="en-US" altLang="en-US"/>
          </a:p>
        </p:txBody>
      </p:sp>
    </p:spTree>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p:cNvSpPr>
          <p:nvPr>
            <p:ph type="title"/>
          </p:nvPr>
        </p:nvSpPr>
        <p:spPr>
          <a:xfrm>
            <a:off x="762000" y="381000"/>
            <a:ext cx="7772400" cy="685800"/>
          </a:xfrm>
        </p:spPr>
        <p:txBody>
          <a:bodyPr/>
          <a:lstStyle/>
          <a:p>
            <a:r>
              <a:rPr lang="en-US" altLang="en-US" b="1"/>
              <a:t>Circuit Switching</a:t>
            </a:r>
          </a:p>
        </p:txBody>
      </p:sp>
      <p:sp>
        <p:nvSpPr>
          <p:cNvPr id="223235" name="Rectangle 3"/>
          <p:cNvSpPr>
            <a:spLocks noGrp="1"/>
          </p:cNvSpPr>
          <p:nvPr>
            <p:ph type="body" idx="1"/>
          </p:nvPr>
        </p:nvSpPr>
        <p:spPr>
          <a:xfrm>
            <a:off x="782638" y="1257300"/>
            <a:ext cx="7772400" cy="5257800"/>
          </a:xfrm>
        </p:spPr>
        <p:txBody>
          <a:bodyPr/>
          <a:lstStyle/>
          <a:p>
            <a:pPr algn="just"/>
            <a:r>
              <a:rPr lang="en-US" altLang="en-US" sz="1800" b="1"/>
              <a:t>Circuit switching</a:t>
            </a:r>
            <a:r>
              <a:rPr lang="en-US" altLang="en-US" sz="1800"/>
              <a:t> is a technique that directly connects the sender and the receiver in an unbroken path.</a:t>
            </a:r>
          </a:p>
          <a:p>
            <a:pPr algn="just"/>
            <a:r>
              <a:rPr lang="en-US" altLang="en-US" sz="1600" b="1"/>
              <a:t>Phase 1-Connection Establishment</a:t>
            </a:r>
          </a:p>
          <a:p>
            <a:pPr lvl="1" algn="just"/>
            <a:r>
              <a:rPr lang="en-US" altLang="en-US" sz="1600"/>
              <a:t>With this type of switching technique, once a connection is established, a dedicated path exists between both ends until the connection is terminated.</a:t>
            </a:r>
          </a:p>
          <a:p>
            <a:pPr lvl="1" algn="just"/>
            <a:r>
              <a:rPr lang="en-US" altLang="en-US" sz="1600"/>
              <a:t>Routing decisions must be made when the circuit is first established, but there are no decisions made after that time. </a:t>
            </a:r>
          </a:p>
          <a:p>
            <a:pPr algn="just"/>
            <a:r>
              <a:rPr lang="en-US" altLang="en-US" sz="1600" b="1"/>
              <a:t>Phase 2- Data Transfer</a:t>
            </a:r>
          </a:p>
          <a:p>
            <a:pPr lvl="1" algn="just"/>
            <a:r>
              <a:rPr lang="en-US" altLang="en-US" sz="1600"/>
              <a:t>Once the connection has been initiated and completed to the destination device, the destination device must acknowledge that it is ready and willing to carry on a transfer.</a:t>
            </a:r>
          </a:p>
          <a:p>
            <a:pPr algn="just"/>
            <a:r>
              <a:rPr lang="en-US" altLang="en-US" sz="1600" b="1"/>
              <a:t>Phase 3- Connection Termination</a:t>
            </a:r>
          </a:p>
          <a:p>
            <a:pPr lvl="1" algn="just"/>
            <a:r>
              <a:rPr lang="en-US" altLang="en-US" sz="1600"/>
              <a:t>After Data Transfer is complete, the Resources reserved during setup are released.</a:t>
            </a:r>
          </a:p>
          <a:p>
            <a:pPr algn="just"/>
            <a:r>
              <a:rPr lang="en-US" altLang="en-US" sz="1600" b="1"/>
              <a:t>Circuit switching</a:t>
            </a:r>
            <a:r>
              <a:rPr lang="en-US" altLang="en-US" sz="1600" i="1"/>
              <a:t> </a:t>
            </a:r>
            <a:r>
              <a:rPr lang="en-US" altLang="en-US" sz="1600"/>
              <a:t>in a network operates almost the same way as  the telephone system works.</a:t>
            </a:r>
          </a:p>
          <a:p>
            <a:pPr algn="just"/>
            <a:r>
              <a:rPr lang="en-US" altLang="en-US" sz="1600"/>
              <a:t>A complete end-to-end path must exist before communication can take place.</a:t>
            </a:r>
          </a:p>
          <a:p>
            <a:pPr algn="just"/>
            <a:r>
              <a:rPr lang="en-US" altLang="en-US" sz="1600"/>
              <a:t>The computer initiating the data transfer must ask for a connection to the destination.</a:t>
            </a:r>
          </a:p>
          <a:p>
            <a:pPr algn="just">
              <a:spcBef>
                <a:spcPct val="0"/>
              </a:spcBef>
              <a:buFontTx/>
              <a:buNone/>
            </a:pPr>
            <a:endParaRPr lang="en-US" altLang="en-US" sz="1800"/>
          </a:p>
          <a:p>
            <a:pPr algn="just"/>
            <a:endParaRPr lang="en-US" altLang="en-US" sz="2400"/>
          </a:p>
        </p:txBody>
      </p:sp>
      <p:sp>
        <p:nvSpPr>
          <p:cNvPr id="5" name="Date Placeholder 4"/>
          <p:cNvSpPr>
            <a:spLocks noGrp="1"/>
          </p:cNvSpPr>
          <p:nvPr>
            <p:ph type="dt" sz="half" idx="10"/>
          </p:nvPr>
        </p:nvSpPr>
        <p:spPr/>
        <p:txBody>
          <a:bodyPr/>
          <a:lstStyle/>
          <a:p>
            <a:pPr>
              <a:defRPr/>
            </a:pPr>
            <a:fld id="{85921CCE-D033-471E-9F8C-34BFF0EDECCD}"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233</a:t>
            </a:fld>
            <a:endParaRPr lang="en-US" altLang="en-US"/>
          </a:p>
        </p:txBody>
      </p:sp>
    </p:spTree>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p:cNvSpPr>
          <p:nvPr>
            <p:ph type="title"/>
          </p:nvPr>
        </p:nvSpPr>
        <p:spPr>
          <a:xfrm>
            <a:off x="1828800" y="304800"/>
            <a:ext cx="5486400" cy="533400"/>
          </a:xfrm>
        </p:spPr>
        <p:txBody>
          <a:bodyPr/>
          <a:lstStyle/>
          <a:p>
            <a:r>
              <a:rPr lang="en-US" altLang="en-US"/>
              <a:t>Circuit Switching</a:t>
            </a:r>
          </a:p>
        </p:txBody>
      </p:sp>
      <p:sp>
        <p:nvSpPr>
          <p:cNvPr id="224259" name="Rectangle 3"/>
          <p:cNvSpPr>
            <a:spLocks noGrp="1"/>
          </p:cNvSpPr>
          <p:nvPr>
            <p:ph type="body" idx="1"/>
          </p:nvPr>
        </p:nvSpPr>
        <p:spPr>
          <a:xfrm>
            <a:off x="609600" y="1752600"/>
            <a:ext cx="8077200" cy="4114800"/>
          </a:xfrm>
        </p:spPr>
        <p:txBody>
          <a:bodyPr/>
          <a:lstStyle/>
          <a:p>
            <a:endParaRPr lang="en-US" altLang="en-US" sz="2400"/>
          </a:p>
          <a:p>
            <a:endParaRPr lang="en-US" altLang="en-US" sz="2400"/>
          </a:p>
          <a:p>
            <a:endParaRPr lang="en-US" altLang="en-US" sz="2400"/>
          </a:p>
          <a:p>
            <a:endParaRPr lang="en-US" altLang="en-US" sz="2400"/>
          </a:p>
        </p:txBody>
      </p:sp>
      <p:pic>
        <p:nvPicPr>
          <p:cNvPr id="224260" name="Picture 6"/>
          <p:cNvPicPr>
            <a:picLocks noChangeAspect="1" noChangeArrowheads="1"/>
          </p:cNvPicPr>
          <p:nvPr/>
        </p:nvPicPr>
        <p:blipFill>
          <a:blip r:embed="rId2"/>
          <a:srcRect/>
          <a:stretch>
            <a:fillRect/>
          </a:stretch>
        </p:blipFill>
        <p:spPr bwMode="auto">
          <a:xfrm>
            <a:off x="585788" y="1295400"/>
            <a:ext cx="7532687" cy="2830513"/>
          </a:xfrm>
          <a:prstGeom prst="rect">
            <a:avLst/>
          </a:prstGeom>
          <a:noFill/>
          <a:ln w="9525">
            <a:noFill/>
            <a:miter lim="800000"/>
            <a:headEnd/>
            <a:tailEnd/>
          </a:ln>
          <a:effectLst/>
        </p:spPr>
      </p:pic>
      <p:sp>
        <p:nvSpPr>
          <p:cNvPr id="144389" name="Rectangle 11"/>
          <p:cNvSpPr>
            <a:spLocks noChangeArrowheads="1"/>
          </p:cNvSpPr>
          <p:nvPr/>
        </p:nvSpPr>
        <p:spPr bwMode="auto">
          <a:xfrm>
            <a:off x="533400" y="4870450"/>
            <a:ext cx="8077200" cy="13843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n-US" altLang="en-US" sz="2800" b="1" dirty="0">
                <a:latin typeface="+mn-lt"/>
              </a:rPr>
              <a:t>A circuit-switched network is made of a set of switches connected by physical links, in which  each link is divided into </a:t>
            </a:r>
            <a:r>
              <a:rPr lang="en-US" altLang="en-US" sz="2800" b="1" i="1" dirty="0">
                <a:latin typeface="+mn-lt"/>
              </a:rPr>
              <a:t>n</a:t>
            </a:r>
            <a:r>
              <a:rPr lang="en-US" altLang="en-US" sz="2800" b="1" dirty="0">
                <a:latin typeface="+mn-lt"/>
              </a:rPr>
              <a:t> channels  by using FDM or TDM</a:t>
            </a:r>
          </a:p>
        </p:txBody>
      </p:sp>
      <p:sp>
        <p:nvSpPr>
          <p:cNvPr id="7" name="Date Placeholder 6"/>
          <p:cNvSpPr>
            <a:spLocks noGrp="1"/>
          </p:cNvSpPr>
          <p:nvPr>
            <p:ph type="dt" sz="half" idx="10"/>
          </p:nvPr>
        </p:nvSpPr>
        <p:spPr/>
        <p:txBody>
          <a:bodyPr/>
          <a:lstStyle/>
          <a:p>
            <a:pPr>
              <a:defRPr/>
            </a:pPr>
            <a:fld id="{8E21AB8A-49DC-4B70-810C-ABD32DDD8D93}"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234</a:t>
            </a:fld>
            <a:endParaRPr lang="en-US" altLang="en-US"/>
          </a:p>
        </p:txBody>
      </p:sp>
    </p:spTree>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p:cNvSpPr>
          <p:nvPr>
            <p:ph type="title"/>
          </p:nvPr>
        </p:nvSpPr>
        <p:spPr>
          <a:xfrm>
            <a:off x="762000" y="304800"/>
            <a:ext cx="7772400" cy="762000"/>
          </a:xfrm>
        </p:spPr>
        <p:txBody>
          <a:bodyPr/>
          <a:lstStyle/>
          <a:p>
            <a:r>
              <a:rPr lang="en-US" altLang="en-US"/>
              <a:t>Circuit switching</a:t>
            </a:r>
          </a:p>
        </p:txBody>
      </p:sp>
      <p:sp>
        <p:nvSpPr>
          <p:cNvPr id="37891" name="Rectangle 3"/>
          <p:cNvSpPr>
            <a:spLocks noChangeArrowheads="1"/>
          </p:cNvSpPr>
          <p:nvPr/>
        </p:nvSpPr>
        <p:spPr bwMode="auto">
          <a:xfrm>
            <a:off x="457200" y="1371600"/>
            <a:ext cx="8229600"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just" eaLnBrk="1" hangingPunct="1">
              <a:defRPr/>
            </a:pPr>
            <a:r>
              <a:rPr lang="en-US" altLang="en-US" sz="2400" b="1" dirty="0">
                <a:latin typeface="+mn-lt"/>
              </a:rPr>
              <a:t>Advantages:</a:t>
            </a:r>
            <a:r>
              <a:rPr lang="en-US" altLang="en-US" sz="2400" dirty="0">
                <a:latin typeface="+mn-lt"/>
              </a:rPr>
              <a:t> </a:t>
            </a:r>
          </a:p>
          <a:p>
            <a:pPr lvl="1" algn="just">
              <a:buFontTx/>
              <a:buChar char="•"/>
              <a:defRPr/>
            </a:pPr>
            <a:r>
              <a:rPr lang="en-US" altLang="en-US" sz="2400" dirty="0">
                <a:latin typeface="+mn-lt"/>
              </a:rPr>
              <a:t> The communication channel (once established) is dedicated. </a:t>
            </a:r>
          </a:p>
          <a:p>
            <a:pPr algn="just">
              <a:defRPr/>
            </a:pPr>
            <a:endParaRPr lang="en-US" altLang="en-US" sz="2400" dirty="0">
              <a:latin typeface="+mn-lt"/>
            </a:endParaRPr>
          </a:p>
          <a:p>
            <a:pPr algn="just">
              <a:defRPr/>
            </a:pPr>
            <a:r>
              <a:rPr lang="en-US" altLang="en-US" sz="2400" b="1" dirty="0">
                <a:latin typeface="+mn-lt"/>
              </a:rPr>
              <a:t>Disadvantages: </a:t>
            </a:r>
            <a:endParaRPr lang="en-US" altLang="en-US" sz="2400" dirty="0">
              <a:latin typeface="+mn-lt"/>
            </a:endParaRPr>
          </a:p>
          <a:p>
            <a:pPr lvl="1" algn="just">
              <a:buFontTx/>
              <a:buChar char="•"/>
              <a:defRPr/>
            </a:pPr>
            <a:r>
              <a:rPr lang="en-US" altLang="en-US" sz="2400" dirty="0">
                <a:latin typeface="+mn-lt"/>
              </a:rPr>
              <a:t>  Possible long wait to establish a connection, (10 seconds,   </a:t>
            </a:r>
          </a:p>
          <a:p>
            <a:pPr lvl="1" algn="just">
              <a:defRPr/>
            </a:pPr>
            <a:r>
              <a:rPr lang="en-US" altLang="en-US" sz="2400" dirty="0">
                <a:latin typeface="+mn-lt"/>
              </a:rPr>
              <a:t>   more on long- distance or international calls) during which  </a:t>
            </a:r>
          </a:p>
          <a:p>
            <a:pPr lvl="1" algn="just">
              <a:defRPr/>
            </a:pPr>
            <a:r>
              <a:rPr lang="en-US" altLang="en-US" sz="2400" dirty="0">
                <a:latin typeface="+mn-lt"/>
              </a:rPr>
              <a:t>   no data can be transmitted. </a:t>
            </a:r>
          </a:p>
          <a:p>
            <a:pPr lvl="1" algn="just">
              <a:buFontTx/>
              <a:buChar char="•"/>
              <a:defRPr/>
            </a:pPr>
            <a:r>
              <a:rPr lang="en-US" altLang="en-US" sz="2400" dirty="0">
                <a:latin typeface="+mn-lt"/>
              </a:rPr>
              <a:t>  More expensive than any other switching techniques,   </a:t>
            </a:r>
          </a:p>
          <a:p>
            <a:pPr lvl="1" algn="just">
              <a:defRPr/>
            </a:pPr>
            <a:r>
              <a:rPr lang="en-US" altLang="en-US" sz="2400" dirty="0">
                <a:latin typeface="+mn-lt"/>
              </a:rPr>
              <a:t>   because a dedicated path is required for each connection. </a:t>
            </a:r>
          </a:p>
          <a:p>
            <a:pPr lvl="1" algn="just">
              <a:buFontTx/>
              <a:buChar char="•"/>
              <a:defRPr/>
            </a:pPr>
            <a:r>
              <a:rPr lang="en-US" altLang="en-US" sz="2400" dirty="0">
                <a:latin typeface="+mn-lt"/>
              </a:rPr>
              <a:t>  Inefficient use of the communication channel, because the </a:t>
            </a:r>
          </a:p>
          <a:p>
            <a:pPr lvl="1" algn="just">
              <a:defRPr/>
            </a:pPr>
            <a:r>
              <a:rPr lang="en-US" altLang="en-US" sz="2400" dirty="0">
                <a:latin typeface="+mn-lt"/>
              </a:rPr>
              <a:t>   channel is not used when the connected systems are not  </a:t>
            </a:r>
          </a:p>
          <a:p>
            <a:pPr lvl="1" algn="just">
              <a:defRPr/>
            </a:pPr>
            <a:r>
              <a:rPr lang="en-US" altLang="en-US" sz="2400" dirty="0">
                <a:latin typeface="+mn-lt"/>
              </a:rPr>
              <a:t>   using it.</a:t>
            </a:r>
          </a:p>
        </p:txBody>
      </p:sp>
      <p:sp>
        <p:nvSpPr>
          <p:cNvPr id="5" name="Date Placeholder 4"/>
          <p:cNvSpPr>
            <a:spLocks noGrp="1"/>
          </p:cNvSpPr>
          <p:nvPr>
            <p:ph type="dt" sz="half" idx="10"/>
          </p:nvPr>
        </p:nvSpPr>
        <p:spPr/>
        <p:txBody>
          <a:bodyPr/>
          <a:lstStyle/>
          <a:p>
            <a:pPr>
              <a:defRPr/>
            </a:pPr>
            <a:fld id="{2B880EB4-7330-4EDD-AD7F-F1EF0015DB2C}"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235</a:t>
            </a:fld>
            <a:endParaRPr lang="en-US" altLang="en-US"/>
          </a:p>
        </p:txBody>
      </p:sp>
    </p:spTree>
  </p:cSld>
  <p:clrMapOvr>
    <a:masterClrMapping/>
  </p:clrMapOvr>
  <p:transition spd="slow"/>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t>Delay in a Circuit-Switched Network</a:t>
            </a:r>
          </a:p>
        </p:txBody>
      </p:sp>
      <p:pic>
        <p:nvPicPr>
          <p:cNvPr id="132099" name="Picture 6"/>
          <p:cNvPicPr>
            <a:picLocks noChangeAspect="1" noChangeArrowheads="1"/>
          </p:cNvPicPr>
          <p:nvPr/>
        </p:nvPicPr>
        <p:blipFill>
          <a:blip r:embed="rId2"/>
          <a:srcRect/>
          <a:stretch>
            <a:fillRect/>
          </a:stretch>
        </p:blipFill>
        <p:spPr bwMode="auto">
          <a:xfrm>
            <a:off x="1219200" y="2133600"/>
            <a:ext cx="7425825" cy="3095626"/>
          </a:xfrm>
          <a:prstGeom prst="rect">
            <a:avLst/>
          </a:prstGeom>
          <a:noFill/>
          <a:ln w="9525">
            <a:noFill/>
            <a:miter lim="800000"/>
            <a:headEnd/>
            <a:tailEnd/>
          </a:ln>
        </p:spPr>
      </p:pic>
      <p:sp>
        <p:nvSpPr>
          <p:cNvPr id="132100" name="Picture 3"/>
          <p:cNvSpPr>
            <a:spLocks noChangeAspect="1"/>
          </p:cNvSpPr>
          <p:nvPr/>
        </p:nvSpPr>
        <p:spPr bwMode="auto">
          <a:xfrm>
            <a:off x="1236663" y="5667375"/>
            <a:ext cx="6605587" cy="1343025"/>
          </a:xfrm>
          <a:prstGeom prst="rect">
            <a:avLst/>
          </a:prstGeom>
          <a:noFill/>
          <a:ln w="9525">
            <a:noFill/>
            <a:miter lim="800000"/>
            <a:headEnd/>
            <a:tailEnd/>
          </a:ln>
        </p:spPr>
        <p:txBody>
          <a:bodyPr/>
          <a:lstStyle/>
          <a:p>
            <a:endParaRPr lang="en-US"/>
          </a:p>
        </p:txBody>
      </p:sp>
      <p:sp>
        <p:nvSpPr>
          <p:cNvPr id="3" name="Date Placeholder 2"/>
          <p:cNvSpPr>
            <a:spLocks noGrp="1"/>
          </p:cNvSpPr>
          <p:nvPr>
            <p:ph type="dt" sz="quarter" idx="10"/>
          </p:nvPr>
        </p:nvSpPr>
        <p:spPr/>
        <p:txBody>
          <a:bodyPr/>
          <a:lstStyle/>
          <a:p>
            <a:pPr>
              <a:defRPr/>
            </a:pPr>
            <a:fld id="{D929B6D5-CB09-4188-B568-7AD2BBC6B746}" type="datetime1">
              <a:rPr lang="en-US" smtClean="0"/>
              <a:pPr>
                <a:defRPr/>
              </a:pPr>
              <a:t>3/14/2024</a:t>
            </a:fld>
            <a:endParaRPr lang="en-US"/>
          </a:p>
        </p:txBody>
      </p:sp>
      <p:sp>
        <p:nvSpPr>
          <p:cNvPr id="132102" name="Slide Number Placeholder 3"/>
          <p:cNvSpPr>
            <a:spLocks noGrp="1"/>
          </p:cNvSpPr>
          <p:nvPr>
            <p:ph type="sldNum" sz="quarter" idx="12"/>
          </p:nvPr>
        </p:nvSpPr>
        <p:spPr bwMode="auto">
          <a:noFill/>
          <a:ln>
            <a:miter lim="800000"/>
            <a:headEnd/>
            <a:tailEnd/>
          </a:ln>
        </p:spPr>
        <p:txBody>
          <a:bodyPr/>
          <a:lstStyle/>
          <a:p>
            <a:fld id="{985220A9-0953-4055-A5EB-FAF70893E805}" type="slidenum">
              <a:rPr lang="en-US" altLang="en-US" smtClean="0"/>
              <a:pPr/>
              <a:t>236</a:t>
            </a:fld>
            <a:endParaRPr lang="en-US" altLang="en-US"/>
          </a:p>
        </p:txBody>
      </p:sp>
      <p:sp>
        <p:nvSpPr>
          <p:cNvPr id="7" name="Left Brace 6"/>
          <p:cNvSpPr/>
          <p:nvPr/>
        </p:nvSpPr>
        <p:spPr>
          <a:xfrm>
            <a:off x="1981200" y="4054502"/>
            <a:ext cx="76200" cy="3048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dirty="0"/>
          </a:p>
        </p:txBody>
      </p:sp>
      <p:cxnSp>
        <p:nvCxnSpPr>
          <p:cNvPr id="9" name="Straight Arrow Connector 8"/>
          <p:cNvCxnSpPr>
            <a:stCxn id="7" idx="1"/>
          </p:cNvCxnSpPr>
          <p:nvPr/>
        </p:nvCxnSpPr>
        <p:spPr>
          <a:xfrm rot="10800000">
            <a:off x="914400" y="4130702"/>
            <a:ext cx="10668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296" y="3810000"/>
            <a:ext cx="1447800" cy="707886"/>
          </a:xfrm>
          <a:prstGeom prst="rect">
            <a:avLst/>
          </a:prstGeom>
          <a:noFill/>
        </p:spPr>
        <p:txBody>
          <a:bodyPr wrap="square" rtlCol="0">
            <a:spAutoFit/>
          </a:bodyPr>
          <a:lstStyle/>
          <a:p>
            <a:r>
              <a:rPr lang="en-US" sz="1000" b="1" dirty="0">
                <a:solidFill>
                  <a:srgbClr val="FF0000"/>
                </a:solidFill>
              </a:rPr>
              <a:t>Propagation delay</a:t>
            </a:r>
          </a:p>
          <a:p>
            <a:r>
              <a:rPr lang="en-US" sz="1000" dirty="0">
                <a:solidFill>
                  <a:srgbClr val="FF0000"/>
                </a:solidFill>
              </a:rPr>
              <a:t> (slope of data transfer/transmission line)</a:t>
            </a:r>
          </a:p>
        </p:txBody>
      </p:sp>
      <p:sp>
        <p:nvSpPr>
          <p:cNvPr id="11" name="Left Brace 10"/>
          <p:cNvSpPr/>
          <p:nvPr/>
        </p:nvSpPr>
        <p:spPr>
          <a:xfrm>
            <a:off x="1981200" y="3240155"/>
            <a:ext cx="76200" cy="762000"/>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dirty="0"/>
          </a:p>
        </p:txBody>
      </p:sp>
      <p:cxnSp>
        <p:nvCxnSpPr>
          <p:cNvPr id="13" name="Straight Arrow Connector 12"/>
          <p:cNvCxnSpPr>
            <a:stCxn id="11" idx="1"/>
          </p:cNvCxnSpPr>
          <p:nvPr/>
        </p:nvCxnSpPr>
        <p:spPr>
          <a:xfrm rot="10800000">
            <a:off x="762000" y="2819401"/>
            <a:ext cx="1219200" cy="80175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804" y="2590800"/>
            <a:ext cx="1313180" cy="246221"/>
          </a:xfrm>
          <a:prstGeom prst="rect">
            <a:avLst/>
          </a:prstGeom>
          <a:noFill/>
        </p:spPr>
        <p:txBody>
          <a:bodyPr wrap="none" rtlCol="0">
            <a:spAutoFit/>
          </a:bodyPr>
          <a:lstStyle/>
          <a:p>
            <a:r>
              <a:rPr lang="en-US" sz="1000" b="1" dirty="0">
                <a:solidFill>
                  <a:srgbClr val="00B0F0"/>
                </a:solidFill>
              </a:rPr>
              <a:t>Transmission time</a:t>
            </a:r>
          </a:p>
        </p:txBody>
      </p:sp>
      <p:sp>
        <p:nvSpPr>
          <p:cNvPr id="16" name="TextBox 15"/>
          <p:cNvSpPr txBox="1"/>
          <p:nvPr/>
        </p:nvSpPr>
        <p:spPr>
          <a:xfrm>
            <a:off x="-30712" y="5715000"/>
            <a:ext cx="9272667" cy="369332"/>
          </a:xfrm>
          <a:prstGeom prst="rect">
            <a:avLst/>
          </a:prstGeom>
          <a:noFill/>
        </p:spPr>
        <p:txBody>
          <a:bodyPr wrap="none" rtlCol="0">
            <a:spAutoFit/>
          </a:bodyPr>
          <a:lstStyle/>
          <a:p>
            <a:r>
              <a:rPr lang="en-US" b="1" dirty="0"/>
              <a:t>Total Delay= Connect </a:t>
            </a:r>
            <a:r>
              <a:rPr lang="en-US" b="1" dirty="0" err="1"/>
              <a:t>time+Transmission</a:t>
            </a:r>
            <a:r>
              <a:rPr lang="en-US" b="1" dirty="0"/>
              <a:t> </a:t>
            </a:r>
            <a:r>
              <a:rPr lang="en-US" b="1" dirty="0" err="1"/>
              <a:t>time+Propagation</a:t>
            </a:r>
            <a:r>
              <a:rPr lang="en-US" b="1" dirty="0"/>
              <a:t> </a:t>
            </a:r>
            <a:r>
              <a:rPr lang="en-US" b="1" dirty="0" err="1"/>
              <a:t>delay+Disconnect</a:t>
            </a:r>
            <a:r>
              <a:rPr lang="en-US" b="1" dirty="0"/>
              <a:t> time</a:t>
            </a:r>
          </a:p>
        </p:txBody>
      </p:sp>
    </p:spTree>
  </p:cSld>
  <p:clrMapOvr>
    <a:masterClrMapping/>
  </p:clrMapOvr>
  <p:transition spd="slow">
    <p:wip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p:cNvSpPr>
          <p:nvPr>
            <p:ph type="title"/>
          </p:nvPr>
        </p:nvSpPr>
        <p:spPr>
          <a:xfrm>
            <a:off x="1600200" y="152400"/>
            <a:ext cx="5791200" cy="609600"/>
          </a:xfrm>
        </p:spPr>
        <p:txBody>
          <a:bodyPr/>
          <a:lstStyle/>
          <a:p>
            <a:r>
              <a:rPr lang="en-US" altLang="en-US" sz="4000" b="1"/>
              <a:t>Message Switching</a:t>
            </a:r>
          </a:p>
        </p:txBody>
      </p:sp>
      <p:sp>
        <p:nvSpPr>
          <p:cNvPr id="226307" name="Rectangle 3"/>
          <p:cNvSpPr>
            <a:spLocks noGrp="1"/>
          </p:cNvSpPr>
          <p:nvPr>
            <p:ph type="body" idx="1"/>
          </p:nvPr>
        </p:nvSpPr>
        <p:spPr>
          <a:xfrm>
            <a:off x="377825" y="762000"/>
            <a:ext cx="8615363" cy="5715000"/>
          </a:xfrm>
        </p:spPr>
        <p:txBody>
          <a:bodyPr/>
          <a:lstStyle/>
          <a:p>
            <a:pPr algn="just"/>
            <a:r>
              <a:rPr lang="en-US" altLang="en-US" sz="1800"/>
              <a:t>With message switching there is no need to establish a dedicated path between two stations.</a:t>
            </a:r>
          </a:p>
          <a:p>
            <a:pPr algn="just"/>
            <a:r>
              <a:rPr lang="en-US" altLang="en-US" sz="1800"/>
              <a:t>When a station sends a message, the destination address is appended to the message.</a:t>
            </a:r>
          </a:p>
          <a:p>
            <a:pPr algn="just"/>
            <a:r>
              <a:rPr lang="en-US" altLang="en-US" sz="1800"/>
              <a:t>The message is then transmitted through the network, in its entirety, from node to node.</a:t>
            </a:r>
          </a:p>
          <a:p>
            <a:pPr algn="just"/>
            <a:r>
              <a:rPr lang="en-US" altLang="en-US" sz="1800"/>
              <a:t>Each node receives the entire message, stores it in its entirety on disk, and then transmits the message to the next node.</a:t>
            </a:r>
          </a:p>
          <a:p>
            <a:pPr algn="just"/>
            <a:r>
              <a:rPr lang="en-US" altLang="en-US" sz="1800"/>
              <a:t>This type of network is called a </a:t>
            </a:r>
            <a:r>
              <a:rPr lang="en-US" altLang="en-US" sz="2000" b="1">
                <a:solidFill>
                  <a:srgbClr val="0000FF"/>
                </a:solidFill>
              </a:rPr>
              <a:t>store-and-forward network</a:t>
            </a:r>
            <a:r>
              <a:rPr lang="en-US" altLang="en-US" sz="1800"/>
              <a:t>.</a:t>
            </a:r>
          </a:p>
          <a:p>
            <a:pPr algn="just"/>
            <a:r>
              <a:rPr lang="en-US" altLang="en-US" sz="1800"/>
              <a:t>A message-switching node is typically a general-purpose computer. The device needs sufficient secondary-storage capacity to store the incoming messages, which could be long. A time delay is introduced using this type of scheme due to store- and-forward time, plus the time required to find the next node in the transmission path. </a:t>
            </a:r>
          </a:p>
          <a:p>
            <a:pPr algn="just"/>
            <a:endParaRPr lang="en-US" altLang="en-US" sz="2000"/>
          </a:p>
        </p:txBody>
      </p:sp>
      <p:pic>
        <p:nvPicPr>
          <p:cNvPr id="226308" name="Picture 4" descr="Message Switching"/>
          <p:cNvPicPr>
            <a:picLocks noChangeAspect="1" noChangeArrowheads="1"/>
          </p:cNvPicPr>
          <p:nvPr/>
        </p:nvPicPr>
        <p:blipFill>
          <a:blip r:embed="rId2"/>
          <a:srcRect/>
          <a:stretch>
            <a:fillRect/>
          </a:stretch>
        </p:blipFill>
        <p:spPr bwMode="auto">
          <a:xfrm>
            <a:off x="2006600" y="4387850"/>
            <a:ext cx="5003800" cy="21463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B486118-82BE-419B-98F6-B5EBE52A58E2}"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237</a:t>
            </a:fld>
            <a:endParaRPr lang="en-US" altLang="en-US"/>
          </a:p>
        </p:txBody>
      </p:sp>
    </p:spTree>
  </p:cSld>
  <p:clrMapOvr>
    <a:masterClrMapping/>
  </p:clrMapOvr>
  <p:transition spd="slow"/>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p:nvPr>
        </p:nvSpPr>
        <p:spPr>
          <a:xfrm>
            <a:off x="685800" y="152400"/>
            <a:ext cx="7772400" cy="762000"/>
          </a:xfrm>
        </p:spPr>
        <p:txBody>
          <a:bodyPr/>
          <a:lstStyle/>
          <a:p>
            <a:r>
              <a:rPr lang="en-US" altLang="en-US" b="1"/>
              <a:t>Message Switching</a:t>
            </a:r>
          </a:p>
        </p:txBody>
      </p:sp>
      <p:sp>
        <p:nvSpPr>
          <p:cNvPr id="41987" name="Rectangle 3"/>
          <p:cNvSpPr>
            <a:spLocks noChangeArrowheads="1"/>
          </p:cNvSpPr>
          <p:nvPr/>
        </p:nvSpPr>
        <p:spPr bwMode="auto">
          <a:xfrm>
            <a:off x="381000" y="1019175"/>
            <a:ext cx="8610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a:defRPr sz="3200">
                <a:solidFill>
                  <a:schemeClr val="tx1"/>
                </a:solidFill>
                <a:latin typeface="Times New Roman" panose="02020603050405020304" pitchFamily="18" charset="0"/>
              </a:defRPr>
            </a:lvl2pPr>
            <a:lvl3pPr>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defRPr/>
            </a:pPr>
            <a:r>
              <a:rPr lang="en-US" sz="2400" b="1" i="1" dirty="0">
                <a:solidFill>
                  <a:srgbClr val="0000FF"/>
                </a:solidFill>
                <a:latin typeface="+mn-lt"/>
              </a:rPr>
              <a:t>Advantages:</a:t>
            </a:r>
            <a:r>
              <a:rPr lang="en-US" sz="2400" dirty="0">
                <a:solidFill>
                  <a:srgbClr val="0000FF"/>
                </a:solidFill>
                <a:latin typeface="+mn-lt"/>
              </a:rPr>
              <a:t> </a:t>
            </a:r>
          </a:p>
          <a:p>
            <a:pPr marL="457200" indent="-457200">
              <a:buFont typeface="Arial" panose="020B0604020202020204" pitchFamily="34" charset="0"/>
              <a:buChar char="•"/>
              <a:defRPr/>
            </a:pPr>
            <a:r>
              <a:rPr lang="en-US" sz="2400" dirty="0">
                <a:latin typeface="+mn-lt"/>
              </a:rPr>
              <a:t>Channel efficiency can be greater compared to circuit-  switched systems, because more devices are sharing the  channel. </a:t>
            </a:r>
          </a:p>
          <a:p>
            <a:pPr marL="457200" indent="-457200">
              <a:buFont typeface="Arial" panose="020B0604020202020204" pitchFamily="34" charset="0"/>
              <a:buChar char="•"/>
              <a:defRPr/>
            </a:pPr>
            <a:r>
              <a:rPr lang="en-US" sz="2400" dirty="0">
                <a:latin typeface="+mn-lt"/>
              </a:rPr>
              <a:t>Traffic congestion can be reduced, because messages may be temporarily stored in route. </a:t>
            </a:r>
          </a:p>
          <a:p>
            <a:pPr marL="457200" indent="-457200">
              <a:buFont typeface="Arial" panose="020B0604020202020204" pitchFamily="34" charset="0"/>
              <a:buChar char="•"/>
              <a:defRPr/>
            </a:pPr>
            <a:r>
              <a:rPr lang="en-US" sz="2400" dirty="0">
                <a:latin typeface="+mn-lt"/>
              </a:rPr>
              <a:t>Message priorities can be established due to store-and-forward technique. </a:t>
            </a:r>
          </a:p>
          <a:p>
            <a:pPr marL="457200" indent="-457200">
              <a:buFont typeface="Arial" panose="020B0604020202020204" pitchFamily="34" charset="0"/>
              <a:buChar char="•"/>
              <a:defRPr/>
            </a:pPr>
            <a:r>
              <a:rPr lang="en-US" sz="2400" dirty="0">
                <a:latin typeface="+mn-lt"/>
              </a:rPr>
              <a:t>Message broadcasting can be achieved with the use of broadcast address appended in the message. </a:t>
            </a:r>
          </a:p>
          <a:p>
            <a:pPr>
              <a:defRPr/>
            </a:pPr>
            <a:r>
              <a:rPr lang="en-US" sz="2400" b="1" i="1" dirty="0">
                <a:solidFill>
                  <a:srgbClr val="0000FF"/>
                </a:solidFill>
                <a:latin typeface="+mn-lt"/>
              </a:rPr>
              <a:t>Disadvantages</a:t>
            </a:r>
            <a:r>
              <a:rPr lang="en-US" sz="2400" dirty="0">
                <a:solidFill>
                  <a:srgbClr val="0000FF"/>
                </a:solidFill>
                <a:latin typeface="+mn-lt"/>
              </a:rPr>
              <a:t> </a:t>
            </a:r>
          </a:p>
          <a:p>
            <a:pPr marL="457200" indent="-457200">
              <a:buFont typeface="Arial" panose="020B0604020202020204" pitchFamily="34" charset="0"/>
              <a:buChar char="•"/>
              <a:defRPr/>
            </a:pPr>
            <a:r>
              <a:rPr lang="en-US" sz="2400" dirty="0">
                <a:latin typeface="+mn-lt"/>
              </a:rPr>
              <a:t>Message switching is not compatible with interactive applications. </a:t>
            </a:r>
          </a:p>
          <a:p>
            <a:pPr marL="457200" indent="-457200">
              <a:buFont typeface="Arial" panose="020B0604020202020204" pitchFamily="34" charset="0"/>
              <a:buChar char="•"/>
              <a:defRPr/>
            </a:pPr>
            <a:r>
              <a:rPr lang="en-US" sz="2400" dirty="0">
                <a:latin typeface="+mn-lt"/>
              </a:rPr>
              <a:t>Store-and-forward devices are expensive, because they must have large disks to hold potentially long messages.</a:t>
            </a:r>
          </a:p>
          <a:p>
            <a:pPr marL="1028700" lvl="1" indent="-571500" algn="just">
              <a:buFont typeface="Arial" panose="020B0604020202020204" pitchFamily="34" charset="0"/>
              <a:buChar char="•"/>
              <a:defRPr/>
            </a:pPr>
            <a:endParaRPr lang="en-US" altLang="en-US" sz="2800" dirty="0">
              <a:latin typeface="+mn-lt"/>
            </a:endParaRPr>
          </a:p>
        </p:txBody>
      </p:sp>
      <p:sp>
        <p:nvSpPr>
          <p:cNvPr id="5" name="Date Placeholder 4"/>
          <p:cNvSpPr>
            <a:spLocks noGrp="1"/>
          </p:cNvSpPr>
          <p:nvPr>
            <p:ph type="dt" sz="half" idx="10"/>
          </p:nvPr>
        </p:nvSpPr>
        <p:spPr/>
        <p:txBody>
          <a:bodyPr/>
          <a:lstStyle/>
          <a:p>
            <a:pPr>
              <a:defRPr/>
            </a:pPr>
            <a:fld id="{8D10F9DA-6DD6-4686-A9FA-009BB3588524}"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238</a:t>
            </a:fld>
            <a:endParaRPr lang="en-US" altLang="en-US"/>
          </a:p>
        </p:txBody>
      </p:sp>
    </p:spTree>
  </p:cSld>
  <p:clrMapOvr>
    <a:masterClrMapping/>
  </p:clrMapOvr>
  <p:transition spd="slow"/>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62000" y="381000"/>
            <a:ext cx="7772400" cy="838200"/>
          </a:xfrm>
        </p:spPr>
        <p:txBody>
          <a:bodyPr/>
          <a:lstStyle/>
          <a:p>
            <a:r>
              <a:rPr lang="en-US" altLang="en-US"/>
              <a:t>Packet Switching</a:t>
            </a:r>
          </a:p>
        </p:txBody>
      </p:sp>
      <p:sp>
        <p:nvSpPr>
          <p:cNvPr id="38915" name="Rectangle 3"/>
          <p:cNvSpPr>
            <a:spLocks noChangeArrowheads="1"/>
          </p:cNvSpPr>
          <p:nvPr/>
        </p:nvSpPr>
        <p:spPr bwMode="auto">
          <a:xfrm>
            <a:off x="609600" y="1524000"/>
            <a:ext cx="8229600" cy="5447645"/>
          </a:xfrm>
          <a:prstGeom prst="rect">
            <a:avLst/>
          </a:prstGeom>
          <a:noFill/>
          <a:ln w="9525">
            <a:noFill/>
            <a:miter lim="800000"/>
            <a:headEnd/>
            <a:tailEnd/>
          </a:ln>
          <a:effectLst/>
        </p:spPr>
        <p:txBody>
          <a:bodyPr>
            <a:spAutoFit/>
          </a:bodyPr>
          <a:lstStyle/>
          <a:p>
            <a:pPr algn="just" eaLnBrk="1" hangingPunct="1">
              <a:buFontTx/>
              <a:buChar char="•"/>
            </a:pPr>
            <a:r>
              <a:rPr lang="en-US" altLang="en-US" sz="2000" i="1" dirty="0"/>
              <a:t>Packet switching </a:t>
            </a:r>
            <a:r>
              <a:rPr lang="en-US" altLang="en-US" sz="2000" dirty="0"/>
              <a:t>can be seen as a solution that tries to combine the advantages of message and circuit switching and to minimize the  disadvantages of both.  </a:t>
            </a:r>
          </a:p>
          <a:p>
            <a:pPr algn="just" eaLnBrk="1" hangingPunct="1">
              <a:buFontTx/>
              <a:buChar char="•"/>
            </a:pPr>
            <a:r>
              <a:rPr lang="en-US" altLang="en-US" sz="2000" dirty="0"/>
              <a:t>  </a:t>
            </a:r>
            <a:r>
              <a:rPr lang="en-US" altLang="en-US" sz="2400" b="1" dirty="0"/>
              <a:t>There are two methods of packet switching: </a:t>
            </a:r>
            <a:r>
              <a:rPr lang="en-US" altLang="en-US" sz="2400" b="1" dirty="0">
                <a:solidFill>
                  <a:srgbClr val="FF0000"/>
                </a:solidFill>
              </a:rPr>
              <a:t>Datagram and virtual circuit</a:t>
            </a:r>
            <a:r>
              <a:rPr lang="en-US" altLang="en-US" sz="2400" b="1" dirty="0"/>
              <a:t>.</a:t>
            </a:r>
            <a:endParaRPr lang="en-US" altLang="en-US" sz="2000" b="1" dirty="0"/>
          </a:p>
          <a:p>
            <a:pPr algn="just" eaLnBrk="1" hangingPunct="1">
              <a:buFontTx/>
              <a:buChar char="•"/>
            </a:pPr>
            <a:r>
              <a:rPr lang="en-US" altLang="en-US" sz="2000" dirty="0"/>
              <a:t>In both packet switching methods, a message is broken into small parts, called packets. Each packet is tagged with appropriate source and destination addresses. </a:t>
            </a:r>
          </a:p>
          <a:p>
            <a:pPr algn="just" eaLnBrk="1" hangingPunct="1">
              <a:buFontTx/>
              <a:buChar char="•"/>
            </a:pPr>
            <a:r>
              <a:rPr lang="en-US" altLang="en-US" sz="2000" dirty="0"/>
              <a:t>   Since packets have a strictly defined maximum length, they can be stored in main memory instead of disk, therefore access delay and cost are minimized.</a:t>
            </a:r>
          </a:p>
          <a:p>
            <a:pPr algn="just" eaLnBrk="1" hangingPunct="1">
              <a:buFontTx/>
              <a:buChar char="•"/>
            </a:pPr>
            <a:r>
              <a:rPr lang="en-US" altLang="en-US" sz="2000" dirty="0"/>
              <a:t>   Also the transmission speeds, between nodes, are optimized.</a:t>
            </a:r>
          </a:p>
          <a:p>
            <a:pPr algn="just" eaLnBrk="1" hangingPunct="1">
              <a:buFontTx/>
              <a:buChar char="•"/>
            </a:pPr>
            <a:r>
              <a:rPr lang="en-US" altLang="en-US" sz="2000" dirty="0"/>
              <a:t>   With current technology, packets are generally accepted onto the network on a first-come, first-served basis. If the network becomes overloaded, packets are delayed or discarded (``dropped''). </a:t>
            </a:r>
          </a:p>
          <a:p>
            <a:pPr algn="just" eaLnBrk="1" hangingPunct="1"/>
            <a:r>
              <a:rPr lang="en-US" altLang="en-US" sz="2000" dirty="0">
                <a:latin typeface="Georgia" pitchFamily="18" charset="0"/>
              </a:rPr>
              <a:t>The size of the packet can vary from depending on the Network to which it is forwarded. </a:t>
            </a:r>
            <a:endParaRPr lang="en-US" altLang="en-US" sz="3600" dirty="0"/>
          </a:p>
        </p:txBody>
      </p:sp>
      <p:sp>
        <p:nvSpPr>
          <p:cNvPr id="4" name="Date Placeholder 3"/>
          <p:cNvSpPr>
            <a:spLocks noGrp="1"/>
          </p:cNvSpPr>
          <p:nvPr>
            <p:ph type="dt" sz="half" idx="10"/>
          </p:nvPr>
        </p:nvSpPr>
        <p:spPr/>
        <p:txBody>
          <a:bodyPr/>
          <a:lstStyle/>
          <a:p>
            <a:pPr>
              <a:defRPr/>
            </a:pPr>
            <a:fld id="{F7C3BDEC-12D3-4ACB-88BB-E1724E420072}"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152C5BE4-7365-4006-912C-E16D50FF3AA0}" type="slidenum">
              <a:rPr lang="en-US" altLang="en-US" smtClean="0"/>
              <a:pPr/>
              <a:t>239</a:t>
            </a:fld>
            <a:endParaRPr lang="en-US" alt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Wireless Networks</a:t>
            </a:r>
          </a:p>
        </p:txBody>
      </p:sp>
      <p:pic>
        <p:nvPicPr>
          <p:cNvPr id="4" name="Picture 4" descr="1-1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1"/>
            <a:ext cx="4267200"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B5E9A561-DA7B-46FE-8B62-FEC6F6B95252}"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24</a:t>
            </a:fld>
            <a:endParaRPr lang="en-US" dirty="0"/>
          </a:p>
        </p:txBody>
      </p:sp>
      <p:sp>
        <p:nvSpPr>
          <p:cNvPr id="5" name="Rectangle 4"/>
          <p:cNvSpPr/>
          <p:nvPr/>
        </p:nvSpPr>
        <p:spPr>
          <a:xfrm>
            <a:off x="304800" y="5105400"/>
            <a:ext cx="4572000" cy="590931"/>
          </a:xfrm>
          <a:prstGeom prst="rect">
            <a:avLst/>
          </a:prstGeom>
        </p:spPr>
        <p:txBody>
          <a:bodyPr>
            <a:spAutoFit/>
          </a:bodyPr>
          <a:lstStyle/>
          <a:p>
            <a:pPr>
              <a:lnSpc>
                <a:spcPct val="90000"/>
              </a:lnSpc>
            </a:pPr>
            <a:r>
              <a:rPr lang="en-US" altLang="en-US" dirty="0">
                <a:solidFill>
                  <a:schemeClr val="accent2"/>
                </a:solidFill>
              </a:rPr>
              <a:t>(a)</a:t>
            </a:r>
            <a:r>
              <a:rPr lang="en-US" altLang="en-US" dirty="0"/>
              <a:t> Bluetooth configuration</a:t>
            </a:r>
          </a:p>
          <a:p>
            <a:pPr>
              <a:lnSpc>
                <a:spcPct val="90000"/>
              </a:lnSpc>
            </a:pPr>
            <a:r>
              <a:rPr lang="en-US" altLang="en-US" dirty="0">
                <a:solidFill>
                  <a:schemeClr val="accent2"/>
                </a:solidFill>
              </a:rPr>
              <a:t>(b)</a:t>
            </a:r>
            <a:r>
              <a:rPr lang="en-US" altLang="en-US" dirty="0"/>
              <a:t> Wireless LAN</a:t>
            </a:r>
          </a:p>
        </p:txBody>
      </p:sp>
      <p:pic>
        <p:nvPicPr>
          <p:cNvPr id="6" name="Picture 4" descr="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39659"/>
            <a:ext cx="4495800" cy="26895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876800" y="5410200"/>
            <a:ext cx="4572000" cy="590931"/>
          </a:xfrm>
          <a:prstGeom prst="rect">
            <a:avLst/>
          </a:prstGeom>
        </p:spPr>
        <p:txBody>
          <a:bodyPr>
            <a:spAutoFit/>
          </a:bodyPr>
          <a:lstStyle/>
          <a:p>
            <a:pPr>
              <a:lnSpc>
                <a:spcPct val="90000"/>
              </a:lnSpc>
            </a:pPr>
            <a:r>
              <a:rPr lang="en-US" altLang="en-US" dirty="0">
                <a:solidFill>
                  <a:schemeClr val="accent2"/>
                </a:solidFill>
              </a:rPr>
              <a:t>(a)</a:t>
            </a:r>
            <a:r>
              <a:rPr lang="en-US" altLang="en-US" dirty="0"/>
              <a:t> Individual mobile computers</a:t>
            </a:r>
          </a:p>
          <a:p>
            <a:pPr>
              <a:lnSpc>
                <a:spcPct val="90000"/>
              </a:lnSpc>
            </a:pPr>
            <a:r>
              <a:rPr lang="en-US" altLang="en-US" dirty="0">
                <a:solidFill>
                  <a:schemeClr val="accent2"/>
                </a:solidFill>
              </a:rPr>
              <a:t>(b)</a:t>
            </a:r>
            <a:r>
              <a:rPr lang="en-US" altLang="en-US" dirty="0"/>
              <a:t> A flying LAN</a:t>
            </a:r>
          </a:p>
        </p:txBody>
      </p:sp>
    </p:spTree>
    <p:extLst>
      <p:ext uri="{BB962C8B-B14F-4D97-AF65-F5344CB8AC3E}">
        <p14:creationId xmlns:p14="http://schemas.microsoft.com/office/powerpoint/2010/main" val="2407829153"/>
      </p:ext>
    </p:extLst>
  </p:cSld>
  <p:clrMapOvr>
    <a:masterClrMapping/>
  </p:clrMapOvr>
  <p:transition spd="slow">
    <p:wip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228600"/>
            <a:ext cx="7772400" cy="762000"/>
          </a:xfrm>
        </p:spPr>
        <p:txBody>
          <a:bodyPr/>
          <a:lstStyle/>
          <a:p>
            <a:r>
              <a:rPr lang="en-US" altLang="en-US"/>
              <a:t>Packet Switching: Datagram</a:t>
            </a:r>
          </a:p>
        </p:txBody>
      </p:sp>
      <p:sp>
        <p:nvSpPr>
          <p:cNvPr id="62467" name="Rectangle 3"/>
          <p:cNvSpPr>
            <a:spLocks noChangeArrowheads="1"/>
          </p:cNvSpPr>
          <p:nvPr/>
        </p:nvSpPr>
        <p:spPr bwMode="auto">
          <a:xfrm>
            <a:off x="533400" y="838200"/>
            <a:ext cx="83058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eaLnBrk="1" hangingPunct="1">
              <a:spcBef>
                <a:spcPct val="0"/>
              </a:spcBef>
              <a:buFont typeface="Wingdings" panose="05000000000000000000" pitchFamily="2" charset="2"/>
              <a:buChar char="q"/>
              <a:defRPr/>
            </a:pPr>
            <a:r>
              <a:rPr lang="en-US" altLang="en-US" sz="2400" dirty="0"/>
              <a:t>Datagram packet switching is similar to message switching in that each packet is a self-contained unit with complete addressing information attached. This fact allows packets to take a variety of possible paths through the network. </a:t>
            </a:r>
          </a:p>
          <a:p>
            <a:pPr marL="342900" indent="-342900" algn="just" eaLnBrk="1" hangingPunct="1">
              <a:spcBef>
                <a:spcPct val="0"/>
              </a:spcBef>
              <a:buFont typeface="Wingdings" panose="05000000000000000000" pitchFamily="2" charset="2"/>
              <a:buChar char="q"/>
              <a:defRPr/>
            </a:pPr>
            <a:r>
              <a:rPr lang="en-US" altLang="en-US" sz="2400" dirty="0"/>
              <a:t>So the packets, each with the same destination address, do not follow the same route, and they may arrive out of sequence at the exit point node (or the destination). </a:t>
            </a:r>
          </a:p>
          <a:p>
            <a:pPr marL="342900" indent="-342900" algn="just" eaLnBrk="1" hangingPunct="1">
              <a:spcBef>
                <a:spcPct val="0"/>
              </a:spcBef>
              <a:buFont typeface="Wingdings" panose="05000000000000000000" pitchFamily="2" charset="2"/>
              <a:buChar char="q"/>
              <a:defRPr/>
            </a:pPr>
            <a:r>
              <a:rPr lang="en-US" altLang="en-US" sz="2400" dirty="0"/>
              <a:t>Reordering is done at the destination point based on the sequence number of the packets. </a:t>
            </a:r>
          </a:p>
          <a:p>
            <a:pPr eaLnBrk="1" hangingPunct="1">
              <a:spcBef>
                <a:spcPct val="0"/>
              </a:spcBef>
              <a:defRPr/>
            </a:pPr>
            <a:endParaRPr lang="en-US" altLang="en-US" sz="2000" dirty="0"/>
          </a:p>
        </p:txBody>
      </p:sp>
      <p:pic>
        <p:nvPicPr>
          <p:cNvPr id="39940" name="Picture 6"/>
          <p:cNvPicPr>
            <a:picLocks noChangeAspect="1" noChangeArrowheads="1"/>
          </p:cNvPicPr>
          <p:nvPr/>
        </p:nvPicPr>
        <p:blipFill>
          <a:blip r:embed="rId2"/>
          <a:srcRect/>
          <a:stretch>
            <a:fillRect/>
          </a:stretch>
        </p:blipFill>
        <p:spPr bwMode="auto">
          <a:xfrm>
            <a:off x="449263" y="4267200"/>
            <a:ext cx="8474075" cy="214947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a:defRPr/>
            </a:pPr>
            <a:fld id="{4391C77E-F478-4B13-BC2D-8692500C1B6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240</a:t>
            </a:fld>
            <a:endParaRPr lang="en-US" altLang="en-US"/>
          </a:p>
        </p:txBody>
      </p:sp>
    </p:spTree>
  </p:cSld>
  <p:clrMapOvr>
    <a:masterClrMapping/>
  </p:clrMapOvr>
  <p:transition spd="slow">
    <p:wip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Delay Analysis in Datagram Networks</a:t>
            </a:r>
          </a:p>
        </p:txBody>
      </p:sp>
      <p:pic>
        <p:nvPicPr>
          <p:cNvPr id="40963" name="Picture 6"/>
          <p:cNvPicPr>
            <a:picLocks noChangeAspect="1" noChangeArrowheads="1"/>
          </p:cNvPicPr>
          <p:nvPr/>
        </p:nvPicPr>
        <p:blipFill>
          <a:blip r:embed="rId2"/>
          <a:srcRect/>
          <a:stretch>
            <a:fillRect/>
          </a:stretch>
        </p:blipFill>
        <p:spPr bwMode="auto">
          <a:xfrm>
            <a:off x="485775" y="1524000"/>
            <a:ext cx="8172450" cy="3367087"/>
          </a:xfrm>
          <a:prstGeom prst="rect">
            <a:avLst/>
          </a:prstGeom>
          <a:noFill/>
          <a:ln w="9525">
            <a:noFill/>
            <a:miter lim="800000"/>
            <a:headEnd/>
            <a:tailEnd/>
          </a:ln>
          <a:effectLst/>
        </p:spPr>
      </p:pic>
      <p:pic>
        <p:nvPicPr>
          <p:cNvPr id="40964" name="Picture 3"/>
          <p:cNvPicPr>
            <a:picLocks noChangeAspect="1"/>
          </p:cNvPicPr>
          <p:nvPr/>
        </p:nvPicPr>
        <p:blipFill>
          <a:blip r:embed="rId3">
            <a:lum bright="-20000" contrast="40000"/>
          </a:blip>
          <a:srcRect/>
          <a:stretch>
            <a:fillRect/>
          </a:stretch>
        </p:blipFill>
        <p:spPr bwMode="auto">
          <a:xfrm>
            <a:off x="231775" y="5181600"/>
            <a:ext cx="8680450" cy="145891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CCF2B02B-3798-4F34-816C-168D2826F7DF}"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241</a:t>
            </a:fld>
            <a:endParaRPr lang="en-US" altLang="en-US"/>
          </a:p>
        </p:txBody>
      </p:sp>
      <p:cxnSp>
        <p:nvCxnSpPr>
          <p:cNvPr id="8" name="Straight Connector 7"/>
          <p:cNvCxnSpPr/>
          <p:nvPr/>
        </p:nvCxnSpPr>
        <p:spPr>
          <a:xfrm>
            <a:off x="5943600" y="4267200"/>
            <a:ext cx="2057400" cy="158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0200" y="4038600"/>
            <a:ext cx="292068" cy="369332"/>
          </a:xfrm>
          <a:prstGeom prst="rect">
            <a:avLst/>
          </a:prstGeom>
          <a:noFill/>
        </p:spPr>
        <p:txBody>
          <a:bodyPr wrap="none" rtlCol="0">
            <a:spAutoFit/>
          </a:bodyPr>
          <a:lstStyle/>
          <a:p>
            <a:r>
              <a:rPr lang="el-GR" dirty="0">
                <a:solidFill>
                  <a:srgbClr val="FF0000"/>
                </a:solidFill>
                <a:latin typeface="Century Schoolbook" pitchFamily="18" charset="0"/>
              </a:rPr>
              <a:t>τ</a:t>
            </a:r>
            <a:endParaRPr lang="en-US" dirty="0">
              <a:solidFill>
                <a:srgbClr val="FF0000"/>
              </a:solidFill>
              <a:latin typeface="Century Schoolbook" pitchFamily="18" charset="0"/>
            </a:endParaRPr>
          </a:p>
        </p:txBody>
      </p:sp>
      <p:sp>
        <p:nvSpPr>
          <p:cNvPr id="10" name="Left Brace 9"/>
          <p:cNvSpPr/>
          <p:nvPr/>
        </p:nvSpPr>
        <p:spPr>
          <a:xfrm>
            <a:off x="5715000" y="4114800"/>
            <a:ext cx="76200" cy="2286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11" name="TextBox 10"/>
          <p:cNvSpPr txBox="1"/>
          <p:nvPr/>
        </p:nvSpPr>
        <p:spPr>
          <a:xfrm>
            <a:off x="533400" y="2057400"/>
            <a:ext cx="466794" cy="369332"/>
          </a:xfrm>
          <a:prstGeom prst="rect">
            <a:avLst/>
          </a:prstGeom>
          <a:noFill/>
        </p:spPr>
        <p:txBody>
          <a:bodyPr wrap="none" rtlCol="0">
            <a:spAutoFit/>
          </a:bodyPr>
          <a:lstStyle/>
          <a:p>
            <a:r>
              <a:rPr lang="en-US" i="1" dirty="0">
                <a:latin typeface="Times New Roman" pitchFamily="18" charset="0"/>
                <a:cs typeface="Times New Roman" pitchFamily="18" charset="0"/>
              </a:rPr>
              <a:t>(T)</a:t>
            </a:r>
          </a:p>
        </p:txBody>
      </p:sp>
      <p:sp>
        <p:nvSpPr>
          <p:cNvPr id="12" name="TextBox 11"/>
          <p:cNvSpPr txBox="1"/>
          <p:nvPr/>
        </p:nvSpPr>
        <p:spPr>
          <a:xfrm>
            <a:off x="2819400" y="2754868"/>
            <a:ext cx="633507" cy="369332"/>
          </a:xfrm>
          <a:prstGeom prst="rect">
            <a:avLst/>
          </a:prstGeom>
          <a:noFill/>
        </p:spPr>
        <p:txBody>
          <a:bodyPr wrap="none" rtlCol="0">
            <a:spAutoFit/>
          </a:bodyPr>
          <a:lstStyle/>
          <a:p>
            <a:r>
              <a:rPr lang="en-US" i="1" dirty="0"/>
              <a:t>(w1)</a:t>
            </a:r>
          </a:p>
        </p:txBody>
      </p:sp>
      <p:sp>
        <p:nvSpPr>
          <p:cNvPr id="13" name="TextBox 12"/>
          <p:cNvSpPr txBox="1"/>
          <p:nvPr/>
        </p:nvSpPr>
        <p:spPr>
          <a:xfrm>
            <a:off x="4572000" y="3429000"/>
            <a:ext cx="633507" cy="369332"/>
          </a:xfrm>
          <a:prstGeom prst="rect">
            <a:avLst/>
          </a:prstGeom>
          <a:noFill/>
        </p:spPr>
        <p:txBody>
          <a:bodyPr wrap="none" rtlCol="0">
            <a:spAutoFit/>
          </a:bodyPr>
          <a:lstStyle/>
          <a:p>
            <a:r>
              <a:rPr lang="en-US" i="1" dirty="0"/>
              <a:t>(w2)</a:t>
            </a:r>
          </a:p>
        </p:txBody>
      </p:sp>
    </p:spTree>
  </p:cSld>
  <p:clrMapOvr>
    <a:masterClrMapping/>
  </p:clrMapOvr>
  <p:transition spd="slow">
    <p:wip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152400"/>
            <a:ext cx="7772400" cy="1143000"/>
          </a:xfrm>
        </p:spPr>
        <p:txBody>
          <a:bodyPr/>
          <a:lstStyle/>
          <a:p>
            <a:r>
              <a:rPr lang="en-US" altLang="en-US"/>
              <a:t>Packet Switching:Virtual Circuit</a:t>
            </a:r>
          </a:p>
        </p:txBody>
      </p:sp>
      <p:sp>
        <p:nvSpPr>
          <p:cNvPr id="41987" name="Rectangle 3"/>
          <p:cNvSpPr>
            <a:spLocks noChangeArrowheads="1"/>
          </p:cNvSpPr>
          <p:nvPr/>
        </p:nvSpPr>
        <p:spPr bwMode="auto">
          <a:xfrm>
            <a:off x="381000" y="1447800"/>
            <a:ext cx="8610600" cy="5909310"/>
          </a:xfrm>
          <a:prstGeom prst="rect">
            <a:avLst/>
          </a:prstGeom>
          <a:noFill/>
          <a:ln w="9525">
            <a:noFill/>
            <a:miter lim="800000"/>
            <a:headEnd/>
            <a:tailEnd/>
          </a:ln>
          <a:effectLst/>
        </p:spPr>
        <p:txBody>
          <a:bodyPr>
            <a:spAutoFit/>
          </a:bodyPr>
          <a:lstStyle/>
          <a:p>
            <a:pPr eaLnBrk="1" hangingPunct="1">
              <a:buFontTx/>
              <a:buChar char="•"/>
            </a:pPr>
            <a:r>
              <a:rPr lang="en-US" altLang="en-US" sz="1800" dirty="0"/>
              <a:t>   </a:t>
            </a:r>
            <a:r>
              <a:rPr lang="en-US" altLang="en-US" sz="2400" dirty="0"/>
              <a:t>In virtual circuit, the route between stations does not mean that     this is a dedicated path, as in circuit switching. </a:t>
            </a:r>
          </a:p>
          <a:p>
            <a:pPr eaLnBrk="1" hangingPunct="1">
              <a:buFontTx/>
              <a:buChar char="•"/>
            </a:pPr>
            <a:r>
              <a:rPr lang="en-US" altLang="en-US" sz="2400" dirty="0"/>
              <a:t>  A packet is still buffered at each node and queued for output over    a line. </a:t>
            </a:r>
          </a:p>
          <a:p>
            <a:pPr eaLnBrk="1" hangingPunct="1">
              <a:buFontTx/>
              <a:buChar char="•"/>
            </a:pPr>
            <a:r>
              <a:rPr lang="en-US" altLang="en-US" sz="2400" dirty="0"/>
              <a:t>  The difference between virtual circuit and datagram approaches:</a:t>
            </a:r>
          </a:p>
          <a:p>
            <a:pPr eaLnBrk="1" hangingPunct="1">
              <a:buFont typeface="Wingdings" pitchFamily="2" charset="2"/>
              <a:buChar char="Ø"/>
            </a:pPr>
            <a:r>
              <a:rPr lang="en-US" altLang="en-US" sz="2400" dirty="0"/>
              <a:t>  With virtual circuit, the node does not need to make a routing      decision for each packet.</a:t>
            </a:r>
          </a:p>
          <a:p>
            <a:pPr eaLnBrk="1" hangingPunct="1">
              <a:buFont typeface="Wingdings" pitchFamily="2" charset="2"/>
              <a:buChar char="Ø"/>
            </a:pPr>
            <a:r>
              <a:rPr lang="en-US" altLang="en-US" sz="2400" dirty="0"/>
              <a:t>  It is made only once for all packets using that virtual circuit. </a:t>
            </a:r>
          </a:p>
          <a:p>
            <a:pPr eaLnBrk="1" hangingPunct="1"/>
            <a:r>
              <a:rPr lang="en-US" altLang="en-US" sz="2400" dirty="0"/>
              <a:t>VC's offer guarantees that</a:t>
            </a:r>
          </a:p>
          <a:p>
            <a:pPr eaLnBrk="1" hangingPunct="1">
              <a:buFont typeface="Wingdings" pitchFamily="2" charset="2"/>
              <a:buChar char="Ø"/>
            </a:pPr>
            <a:r>
              <a:rPr lang="en-US" altLang="en-US" sz="2400" dirty="0"/>
              <a:t>the packets sent arrive in the order sent </a:t>
            </a:r>
          </a:p>
          <a:p>
            <a:pPr eaLnBrk="1" hangingPunct="1">
              <a:buFont typeface="Wingdings" pitchFamily="2" charset="2"/>
              <a:buChar char="Ø"/>
            </a:pPr>
            <a:r>
              <a:rPr lang="en-US" altLang="en-US" sz="2400" dirty="0"/>
              <a:t>with no duplicates or omissions </a:t>
            </a:r>
          </a:p>
          <a:p>
            <a:pPr eaLnBrk="1" hangingPunct="1">
              <a:buFont typeface="Wingdings" pitchFamily="2" charset="2"/>
              <a:buChar char="Ø"/>
            </a:pPr>
            <a:r>
              <a:rPr lang="en-US" altLang="en-US" sz="2400" dirty="0"/>
              <a:t>with no errors (with high probability)    regardless of how they are implemented internally. </a:t>
            </a:r>
          </a:p>
          <a:p>
            <a:pPr eaLnBrk="1" hangingPunct="1">
              <a:buFont typeface="Wingdings" pitchFamily="2" charset="2"/>
              <a:buChar char="Ø"/>
            </a:pPr>
            <a:endParaRPr lang="en-US" altLang="en-US" sz="2400" dirty="0"/>
          </a:p>
          <a:p>
            <a:endParaRPr lang="en-US" altLang="en-US" dirty="0"/>
          </a:p>
        </p:txBody>
      </p:sp>
      <p:sp>
        <p:nvSpPr>
          <p:cNvPr id="4" name="Date Placeholder 3"/>
          <p:cNvSpPr>
            <a:spLocks noGrp="1"/>
          </p:cNvSpPr>
          <p:nvPr>
            <p:ph type="dt" sz="half" idx="10"/>
          </p:nvPr>
        </p:nvSpPr>
        <p:spPr/>
        <p:txBody>
          <a:bodyPr/>
          <a:lstStyle/>
          <a:p>
            <a:pPr>
              <a:defRPr/>
            </a:pPr>
            <a:fld id="{7890BD59-B7B1-4CCD-92D9-38AEBE434AB8}"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152C5BE4-7365-4006-912C-E16D50FF3AA0}" type="slidenum">
              <a:rPr lang="en-US" altLang="en-US" smtClean="0"/>
              <a:pPr/>
              <a:t>242</a:t>
            </a:fld>
            <a:endParaRPr lang="en-US" altLang="en-US"/>
          </a:p>
        </p:txBody>
      </p:sp>
    </p:spTree>
  </p:cSld>
  <p:clrMapOvr>
    <a:masterClrMapping/>
  </p:clrMapOvr>
  <p:transition spd="slow">
    <p:wip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Virtual Circuit and VCI</a:t>
            </a:r>
          </a:p>
        </p:txBody>
      </p:sp>
      <p:pic>
        <p:nvPicPr>
          <p:cNvPr id="43011" name="Picture 6"/>
          <p:cNvPicPr>
            <a:picLocks noChangeAspect="1" noChangeArrowheads="1"/>
          </p:cNvPicPr>
          <p:nvPr/>
        </p:nvPicPr>
        <p:blipFill>
          <a:blip r:embed="rId2"/>
          <a:srcRect/>
          <a:stretch>
            <a:fillRect/>
          </a:stretch>
        </p:blipFill>
        <p:spPr bwMode="auto">
          <a:xfrm>
            <a:off x="439738" y="1676400"/>
            <a:ext cx="8262937" cy="2819400"/>
          </a:xfrm>
          <a:prstGeom prst="rect">
            <a:avLst/>
          </a:prstGeom>
          <a:noFill/>
          <a:ln w="9525">
            <a:noFill/>
            <a:miter lim="800000"/>
            <a:headEnd/>
            <a:tailEnd/>
          </a:ln>
          <a:effectLst/>
        </p:spPr>
      </p:pic>
      <p:pic>
        <p:nvPicPr>
          <p:cNvPr id="43012" name="Picture 7"/>
          <p:cNvPicPr>
            <a:picLocks noChangeAspect="1" noChangeArrowheads="1"/>
          </p:cNvPicPr>
          <p:nvPr/>
        </p:nvPicPr>
        <p:blipFill>
          <a:blip r:embed="rId3"/>
          <a:srcRect/>
          <a:stretch>
            <a:fillRect/>
          </a:stretch>
        </p:blipFill>
        <p:spPr bwMode="auto">
          <a:xfrm>
            <a:off x="704850" y="4648200"/>
            <a:ext cx="7496175" cy="202247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a:defRPr/>
            </a:pPr>
            <a:fld id="{10428FBD-81CB-415C-B43C-CC0332889CC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243</a:t>
            </a:fld>
            <a:endParaRPr lang="en-US" altLang="en-US"/>
          </a:p>
        </p:txBody>
      </p:sp>
    </p:spTree>
  </p:cSld>
  <p:clrMapOvr>
    <a:masterClrMapping/>
  </p:clrMapOvr>
  <p:transition spd="slow">
    <p:wip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2"/>
          </p:nvPr>
        </p:nvSpPr>
        <p:spPr>
          <a:xfrm>
            <a:off x="685800" y="6248400"/>
            <a:ext cx="1905000" cy="457200"/>
          </a:xfrm>
          <a:noFill/>
        </p:spPr>
        <p:txBody>
          <a:bodyPr/>
          <a:lstStyle/>
          <a:p>
            <a:pPr algn="l"/>
            <a:r>
              <a:rPr lang="en-US" altLang="en-US" sz="2000" b="1">
                <a:solidFill>
                  <a:schemeClr val="bg2"/>
                </a:solidFill>
                <a:latin typeface="Arial" charset="0"/>
              </a:rPr>
              <a:t>8.</a:t>
            </a:r>
            <a:fld id="{B323722B-F921-4C72-AD15-505610C9CCDD}" type="slidenum">
              <a:rPr lang="en-US" altLang="en-US" sz="2000" b="1">
                <a:solidFill>
                  <a:schemeClr val="bg2"/>
                </a:solidFill>
                <a:latin typeface="Arial" charset="0"/>
              </a:rPr>
              <a:pPr algn="l"/>
              <a:t>244</a:t>
            </a:fld>
            <a:endParaRPr lang="en-US" altLang="en-US" sz="2000" b="1">
              <a:solidFill>
                <a:schemeClr val="bg2"/>
              </a:solidFill>
              <a:latin typeface="Arial" charset="0"/>
            </a:endParaRPr>
          </a:p>
        </p:txBody>
      </p:sp>
      <p:sp>
        <p:nvSpPr>
          <p:cNvPr id="44035"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44036"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44037" name="Text Box 4"/>
          <p:cNvSpPr txBox="1">
            <a:spLocks noChangeArrowheads="1"/>
          </p:cNvSpPr>
          <p:nvPr/>
        </p:nvSpPr>
        <p:spPr bwMode="auto">
          <a:xfrm>
            <a:off x="304800" y="381000"/>
            <a:ext cx="8355013" cy="457200"/>
          </a:xfrm>
          <a:prstGeom prst="rect">
            <a:avLst/>
          </a:prstGeom>
          <a:noFill/>
          <a:ln w="9525">
            <a:noFill/>
            <a:miter lim="800000"/>
            <a:headEnd/>
            <a:tailEnd/>
          </a:ln>
          <a:effectLst/>
        </p:spPr>
        <p:txBody>
          <a:bodyPr wrap="none">
            <a:spAutoFit/>
          </a:bodyPr>
          <a:lstStyle/>
          <a:p>
            <a:pPr eaLnBrk="1" hangingPunct="1"/>
            <a:r>
              <a:rPr lang="en-US" altLang="en-US" sz="2400" b="1">
                <a:solidFill>
                  <a:schemeClr val="folHlink"/>
                </a:solidFill>
              </a:rPr>
              <a:t>Figure 8.13  </a:t>
            </a:r>
            <a:r>
              <a:rPr lang="en-US" altLang="en-US" sz="2000" b="1" i="1"/>
              <a:t>Source-to-destination data transfer in a virtual-circuit network</a:t>
            </a:r>
          </a:p>
        </p:txBody>
      </p:sp>
      <p:sp>
        <p:nvSpPr>
          <p:cNvPr id="44038"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44039" name="Picture 9"/>
          <p:cNvPicPr>
            <a:picLocks noChangeAspect="1" noChangeArrowheads="1"/>
          </p:cNvPicPr>
          <p:nvPr/>
        </p:nvPicPr>
        <p:blipFill>
          <a:blip r:embed="rId3"/>
          <a:srcRect/>
          <a:stretch>
            <a:fillRect/>
          </a:stretch>
        </p:blipFill>
        <p:spPr bwMode="auto">
          <a:xfrm>
            <a:off x="868363" y="1211263"/>
            <a:ext cx="7513637" cy="5037137"/>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F48D752D-BBF6-4A8E-A644-5B6834FEBC94}" type="datetime1">
              <a:rPr lang="en-US" smtClean="0"/>
              <a:pPr>
                <a:defRPr/>
              </a:pPr>
              <a:t>3/14/2024</a:t>
            </a:fld>
            <a:endParaRPr lang="en-US"/>
          </a:p>
        </p:txBody>
      </p:sp>
    </p:spTree>
  </p:cSld>
  <p:clrMapOvr>
    <a:masterClrMapping/>
  </p:clrMapOvr>
  <p:transition spd="slow">
    <p:wip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2"/>
          </p:nvPr>
        </p:nvSpPr>
        <p:spPr>
          <a:xfrm>
            <a:off x="685800" y="6248400"/>
            <a:ext cx="1905000" cy="457200"/>
          </a:xfrm>
          <a:noFill/>
        </p:spPr>
        <p:txBody>
          <a:bodyPr/>
          <a:lstStyle/>
          <a:p>
            <a:pPr algn="l"/>
            <a:r>
              <a:rPr lang="en-US" altLang="en-US" sz="2000" b="1">
                <a:solidFill>
                  <a:schemeClr val="bg2"/>
                </a:solidFill>
                <a:latin typeface="Arial" charset="0"/>
              </a:rPr>
              <a:t>8.</a:t>
            </a:r>
            <a:fld id="{52216D44-03B1-43A0-9B61-F4EFBB4ADDE1}" type="slidenum">
              <a:rPr lang="en-US" altLang="en-US" sz="2000" b="1">
                <a:solidFill>
                  <a:schemeClr val="bg2"/>
                </a:solidFill>
                <a:latin typeface="Arial" charset="0"/>
              </a:rPr>
              <a:pPr algn="l"/>
              <a:t>245</a:t>
            </a:fld>
            <a:endParaRPr lang="en-US" altLang="en-US" sz="2000" b="1">
              <a:solidFill>
                <a:schemeClr val="bg2"/>
              </a:solidFill>
              <a:latin typeface="Arial" charset="0"/>
            </a:endParaRPr>
          </a:p>
        </p:txBody>
      </p:sp>
      <p:sp>
        <p:nvSpPr>
          <p:cNvPr id="46083"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46084"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46085" name="Text Box 4"/>
          <p:cNvSpPr txBox="1">
            <a:spLocks noChangeArrowheads="1"/>
          </p:cNvSpPr>
          <p:nvPr/>
        </p:nvSpPr>
        <p:spPr bwMode="auto">
          <a:xfrm>
            <a:off x="304800" y="381000"/>
            <a:ext cx="6110288" cy="457200"/>
          </a:xfrm>
          <a:prstGeom prst="rect">
            <a:avLst/>
          </a:prstGeom>
          <a:noFill/>
          <a:ln w="9525">
            <a:noFill/>
            <a:miter lim="800000"/>
            <a:headEnd/>
            <a:tailEnd/>
          </a:ln>
          <a:effectLst/>
        </p:spPr>
        <p:txBody>
          <a:bodyPr wrap="none">
            <a:spAutoFit/>
          </a:bodyPr>
          <a:lstStyle/>
          <a:p>
            <a:pPr eaLnBrk="1" hangingPunct="1"/>
            <a:r>
              <a:rPr lang="en-US" altLang="en-US" sz="2400" b="1">
                <a:solidFill>
                  <a:schemeClr val="folHlink"/>
                </a:solidFill>
              </a:rPr>
              <a:t>Figure 8.14  </a:t>
            </a:r>
            <a:r>
              <a:rPr lang="en-US" altLang="en-US" sz="2000" b="1" i="1"/>
              <a:t>Setup request in a virtual-circuit network</a:t>
            </a:r>
          </a:p>
        </p:txBody>
      </p:sp>
      <p:sp>
        <p:nvSpPr>
          <p:cNvPr id="46086"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46087" name="Picture 6"/>
          <p:cNvPicPr>
            <a:picLocks noChangeAspect="1" noChangeArrowheads="1"/>
          </p:cNvPicPr>
          <p:nvPr/>
        </p:nvPicPr>
        <p:blipFill>
          <a:blip r:embed="rId3"/>
          <a:srcRect/>
          <a:stretch>
            <a:fillRect/>
          </a:stretch>
        </p:blipFill>
        <p:spPr bwMode="auto">
          <a:xfrm>
            <a:off x="609600" y="1647825"/>
            <a:ext cx="7696200" cy="3914775"/>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FB6A127B-9650-4C80-8E9E-674CB93AC44E}" type="datetime1">
              <a:rPr lang="en-US" smtClean="0"/>
              <a:pPr>
                <a:defRPr/>
              </a:pPr>
              <a:t>3/14/2024</a:t>
            </a:fld>
            <a:endParaRPr lang="en-US"/>
          </a:p>
        </p:txBody>
      </p:sp>
    </p:spTree>
  </p:cSld>
  <p:clrMapOvr>
    <a:masterClrMapping/>
  </p:clrMapOvr>
  <p:transition spd="slow">
    <p:wip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2"/>
          </p:nvPr>
        </p:nvSpPr>
        <p:spPr>
          <a:xfrm>
            <a:off x="685800" y="6248400"/>
            <a:ext cx="1905000" cy="457200"/>
          </a:xfrm>
          <a:noFill/>
        </p:spPr>
        <p:txBody>
          <a:bodyPr/>
          <a:lstStyle/>
          <a:p>
            <a:pPr algn="l"/>
            <a:r>
              <a:rPr lang="en-US" altLang="en-US" sz="2000" b="1">
                <a:solidFill>
                  <a:schemeClr val="bg2"/>
                </a:solidFill>
                <a:latin typeface="Arial" charset="0"/>
              </a:rPr>
              <a:t>8.</a:t>
            </a:r>
            <a:fld id="{BAAB7E60-B631-488D-B92D-25BA51DAB422}" type="slidenum">
              <a:rPr lang="en-US" altLang="en-US" sz="2000" b="1">
                <a:solidFill>
                  <a:schemeClr val="bg2"/>
                </a:solidFill>
                <a:latin typeface="Arial" charset="0"/>
              </a:rPr>
              <a:pPr algn="l"/>
              <a:t>246</a:t>
            </a:fld>
            <a:endParaRPr lang="en-US" altLang="en-US" sz="2000" b="1">
              <a:solidFill>
                <a:schemeClr val="bg2"/>
              </a:solidFill>
              <a:latin typeface="Arial" charset="0"/>
            </a:endParaRPr>
          </a:p>
        </p:txBody>
      </p:sp>
      <p:sp>
        <p:nvSpPr>
          <p:cNvPr id="48131"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48132"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48133" name="Text Box 4"/>
          <p:cNvSpPr txBox="1">
            <a:spLocks noChangeArrowheads="1"/>
          </p:cNvSpPr>
          <p:nvPr/>
        </p:nvSpPr>
        <p:spPr bwMode="auto">
          <a:xfrm>
            <a:off x="304800" y="381000"/>
            <a:ext cx="7112000" cy="457200"/>
          </a:xfrm>
          <a:prstGeom prst="rect">
            <a:avLst/>
          </a:prstGeom>
          <a:noFill/>
          <a:ln w="9525">
            <a:noFill/>
            <a:miter lim="800000"/>
            <a:headEnd/>
            <a:tailEnd/>
          </a:ln>
          <a:effectLst/>
        </p:spPr>
        <p:txBody>
          <a:bodyPr wrap="none">
            <a:spAutoFit/>
          </a:bodyPr>
          <a:lstStyle/>
          <a:p>
            <a:pPr eaLnBrk="1" hangingPunct="1"/>
            <a:r>
              <a:rPr lang="en-US" altLang="en-US" sz="2400" b="1">
                <a:solidFill>
                  <a:schemeClr val="folHlink"/>
                </a:solidFill>
              </a:rPr>
              <a:t>Figure 8.15  </a:t>
            </a:r>
            <a:r>
              <a:rPr lang="en-US" altLang="en-US" sz="2000" b="1" i="1"/>
              <a:t>Setup acknowledgment in a virtual-circuit network</a:t>
            </a:r>
          </a:p>
        </p:txBody>
      </p:sp>
      <p:sp>
        <p:nvSpPr>
          <p:cNvPr id="48134"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48135" name="Picture 6"/>
          <p:cNvPicPr>
            <a:picLocks noChangeAspect="1" noChangeArrowheads="1"/>
          </p:cNvPicPr>
          <p:nvPr/>
        </p:nvPicPr>
        <p:blipFill>
          <a:blip r:embed="rId3"/>
          <a:srcRect/>
          <a:stretch>
            <a:fillRect/>
          </a:stretch>
        </p:blipFill>
        <p:spPr bwMode="auto">
          <a:xfrm>
            <a:off x="576263" y="1776413"/>
            <a:ext cx="8034337" cy="3938587"/>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fld id="{10F207ED-C15F-473F-AB42-2A37F990A1C3}" type="datetime1">
              <a:rPr lang="en-US" smtClean="0"/>
              <a:pPr>
                <a:defRPr/>
              </a:pPr>
              <a:t>3/14/2024</a:t>
            </a:fld>
            <a:endParaRPr lang="en-US"/>
          </a:p>
        </p:txBody>
      </p:sp>
    </p:spTree>
  </p:cSld>
  <p:clrMapOvr>
    <a:masterClrMapping/>
  </p:clrMapOvr>
  <p:transition spd="slow">
    <p:wip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p:cNvPicPr>
            <a:picLocks noChangeAspect="1" noChangeArrowheads="1"/>
          </p:cNvPicPr>
          <p:nvPr/>
        </p:nvPicPr>
        <p:blipFill>
          <a:blip r:embed="rId2"/>
          <a:srcRect/>
          <a:stretch>
            <a:fillRect/>
          </a:stretch>
        </p:blipFill>
        <p:spPr bwMode="auto">
          <a:xfrm>
            <a:off x="304800" y="1219200"/>
            <a:ext cx="8653463" cy="3560763"/>
          </a:xfrm>
          <a:prstGeom prst="rect">
            <a:avLst/>
          </a:prstGeom>
          <a:noFill/>
          <a:ln w="9525">
            <a:noFill/>
            <a:miter lim="800000"/>
            <a:headEnd/>
            <a:tailEnd/>
          </a:ln>
          <a:effectLst/>
        </p:spPr>
      </p:pic>
      <p:sp>
        <p:nvSpPr>
          <p:cNvPr id="50179" name="Title 2"/>
          <p:cNvSpPr>
            <a:spLocks noGrp="1"/>
          </p:cNvSpPr>
          <p:nvPr>
            <p:ph type="title"/>
          </p:nvPr>
        </p:nvSpPr>
        <p:spPr>
          <a:xfrm>
            <a:off x="685800" y="609600"/>
            <a:ext cx="7772400" cy="381000"/>
          </a:xfrm>
        </p:spPr>
        <p:txBody>
          <a:bodyPr/>
          <a:lstStyle/>
          <a:p>
            <a:r>
              <a:rPr lang="en-US"/>
              <a:t>Delay Analysis in Virtual Circuit </a:t>
            </a:r>
          </a:p>
        </p:txBody>
      </p:sp>
      <p:pic>
        <p:nvPicPr>
          <p:cNvPr id="50180" name="Picture 4"/>
          <p:cNvPicPr>
            <a:picLocks noChangeAspect="1"/>
          </p:cNvPicPr>
          <p:nvPr/>
        </p:nvPicPr>
        <p:blipFill>
          <a:blip r:embed="rId3">
            <a:lum bright="-20000" contrast="40000"/>
          </a:blip>
          <a:srcRect/>
          <a:stretch>
            <a:fillRect/>
          </a:stretch>
        </p:blipFill>
        <p:spPr bwMode="auto">
          <a:xfrm>
            <a:off x="685800" y="4813300"/>
            <a:ext cx="8001000" cy="604838"/>
          </a:xfrm>
          <a:prstGeom prst="rect">
            <a:avLst/>
          </a:prstGeom>
          <a:noFill/>
          <a:ln w="9525">
            <a:noFill/>
            <a:miter lim="800000"/>
            <a:headEnd/>
            <a:tailEnd/>
          </a:ln>
        </p:spPr>
      </p:pic>
      <p:pic>
        <p:nvPicPr>
          <p:cNvPr id="50181" name="Picture 5"/>
          <p:cNvPicPr>
            <a:picLocks noChangeAspect="1"/>
          </p:cNvPicPr>
          <p:nvPr/>
        </p:nvPicPr>
        <p:blipFill>
          <a:blip r:embed="rId4">
            <a:lum bright="-20000" contrast="40000"/>
          </a:blip>
          <a:srcRect/>
          <a:stretch>
            <a:fillRect/>
          </a:stretch>
        </p:blipFill>
        <p:spPr bwMode="auto">
          <a:xfrm>
            <a:off x="685800" y="5470525"/>
            <a:ext cx="8001000" cy="9715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E12CEFA-FFB9-4CC8-8F10-D3BF6282FE59}"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247</a:t>
            </a:fld>
            <a:endParaRPr lang="en-US" altLang="en-US"/>
          </a:p>
        </p:txBody>
      </p:sp>
    </p:spTree>
  </p:cSld>
  <p:clrMapOvr>
    <a:masterClrMapping/>
  </p:clrMapOvr>
  <p:transition spd="slow">
    <p:wip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p:cNvSpPr>
          <p:nvPr>
            <p:ph type="title"/>
          </p:nvPr>
        </p:nvSpPr>
        <p:spPr>
          <a:xfrm>
            <a:off x="742950" y="269875"/>
            <a:ext cx="7772400" cy="533400"/>
          </a:xfrm>
        </p:spPr>
        <p:txBody>
          <a:bodyPr/>
          <a:lstStyle/>
          <a:p>
            <a:r>
              <a:rPr lang="en-US" altLang="en-US" b="1"/>
              <a:t>Packet Switching</a:t>
            </a:r>
          </a:p>
        </p:txBody>
      </p:sp>
      <p:sp>
        <p:nvSpPr>
          <p:cNvPr id="147459" name="Rectangle 3"/>
          <p:cNvSpPr>
            <a:spLocks noChangeArrowheads="1"/>
          </p:cNvSpPr>
          <p:nvPr/>
        </p:nvSpPr>
        <p:spPr bwMode="auto">
          <a:xfrm>
            <a:off x="723900" y="1198563"/>
            <a:ext cx="769620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n-US" altLang="en-US" sz="1800" b="1" i="1" dirty="0">
                <a:latin typeface="+mn-lt"/>
              </a:rPr>
              <a:t>Advantages: </a:t>
            </a:r>
            <a:endParaRPr lang="en-US" altLang="en-US" sz="1800" dirty="0">
              <a:latin typeface="+mn-lt"/>
            </a:endParaRPr>
          </a:p>
          <a:p>
            <a:pPr lvl="1">
              <a:spcBef>
                <a:spcPct val="0"/>
              </a:spcBef>
              <a:buFontTx/>
              <a:buChar char="•"/>
              <a:defRPr/>
            </a:pPr>
            <a:r>
              <a:rPr lang="en-US" altLang="en-US" sz="1800" dirty="0">
                <a:latin typeface="+mn-lt"/>
              </a:rPr>
              <a:t>  Packet switching is cost effective, because switching devices do not need massive amount of secondary storage. </a:t>
            </a:r>
          </a:p>
          <a:p>
            <a:pPr marL="688975" lvl="1" indent="-231775">
              <a:spcBef>
                <a:spcPct val="0"/>
              </a:spcBef>
              <a:buFontTx/>
              <a:buChar char="•"/>
              <a:defRPr/>
            </a:pPr>
            <a:r>
              <a:rPr lang="en-US" altLang="en-US" sz="1800" dirty="0">
                <a:latin typeface="+mn-lt"/>
              </a:rPr>
              <a:t>Packet switching offers improved delay characteristics, because there are no long messages in the queue  (maximum packet size is fixed). </a:t>
            </a:r>
          </a:p>
          <a:p>
            <a:pPr lvl="1">
              <a:spcBef>
                <a:spcPct val="0"/>
              </a:spcBef>
              <a:buFontTx/>
              <a:buChar char="•"/>
              <a:defRPr/>
            </a:pPr>
            <a:r>
              <a:rPr lang="en-US" altLang="en-US" sz="1800" dirty="0">
                <a:latin typeface="+mn-lt"/>
              </a:rPr>
              <a:t>  Packet can be rerouted if there is any problem, such as, busy or  disabled links. </a:t>
            </a:r>
          </a:p>
          <a:p>
            <a:pPr marL="688975" lvl="1" indent="-231775">
              <a:spcBef>
                <a:spcPct val="0"/>
              </a:spcBef>
              <a:buFontTx/>
              <a:buChar char="•"/>
              <a:defRPr/>
            </a:pPr>
            <a:r>
              <a:rPr lang="en-US" altLang="en-US" sz="1800" dirty="0">
                <a:latin typeface="+mn-lt"/>
              </a:rPr>
              <a:t>The advantage of packet switching is that many network users can share the same channel at the same time. Packet switching can maximize link efficiency by making optimal use of link bandwidth. </a:t>
            </a:r>
          </a:p>
          <a:p>
            <a:pPr eaLnBrk="1" hangingPunct="1">
              <a:spcBef>
                <a:spcPct val="0"/>
              </a:spcBef>
              <a:buFontTx/>
              <a:buNone/>
              <a:defRPr/>
            </a:pPr>
            <a:r>
              <a:rPr lang="en-US" altLang="en-US" sz="1800" b="1" i="1" dirty="0">
                <a:latin typeface="+mn-lt"/>
              </a:rPr>
              <a:t>Disadvantages: </a:t>
            </a:r>
            <a:endParaRPr lang="en-US" altLang="en-US" sz="1800" dirty="0">
              <a:latin typeface="+mn-lt"/>
            </a:endParaRPr>
          </a:p>
          <a:p>
            <a:pPr lvl="1">
              <a:spcBef>
                <a:spcPct val="0"/>
              </a:spcBef>
              <a:buFontTx/>
              <a:buChar char="•"/>
              <a:defRPr/>
            </a:pPr>
            <a:r>
              <a:rPr lang="en-US" altLang="en-US" sz="1800" dirty="0">
                <a:latin typeface="+mn-lt"/>
              </a:rPr>
              <a:t>   Protocols for packet switching are typically more complex. </a:t>
            </a:r>
          </a:p>
          <a:p>
            <a:pPr lvl="1">
              <a:spcBef>
                <a:spcPct val="0"/>
              </a:spcBef>
              <a:buFontTx/>
              <a:buChar char="•"/>
              <a:defRPr/>
            </a:pPr>
            <a:r>
              <a:rPr lang="en-US" altLang="en-US" sz="1800" dirty="0">
                <a:latin typeface="+mn-lt"/>
              </a:rPr>
              <a:t>   It can add some initial costs in implementation. </a:t>
            </a:r>
          </a:p>
          <a:p>
            <a:pPr lvl="1">
              <a:spcBef>
                <a:spcPct val="0"/>
              </a:spcBef>
              <a:buFontTx/>
              <a:buChar char="•"/>
              <a:defRPr/>
            </a:pPr>
            <a:r>
              <a:rPr lang="en-US" altLang="en-US" sz="1800" dirty="0">
                <a:latin typeface="+mn-lt"/>
              </a:rPr>
              <a:t>   If packet is lost, sender needs to retransmit the data.</a:t>
            </a:r>
          </a:p>
          <a:p>
            <a:pPr marL="749300" lvl="1" indent="-292100">
              <a:spcBef>
                <a:spcPct val="0"/>
              </a:spcBef>
              <a:buFontTx/>
              <a:buChar char="•"/>
              <a:defRPr/>
            </a:pPr>
            <a:r>
              <a:rPr lang="en-US" altLang="en-US" sz="1800" dirty="0">
                <a:latin typeface="+mn-lt"/>
              </a:rPr>
              <a:t>Another disadvantage is that packet-switched systems still can’t deliver the same quality as dedicated circuits in applications requiring very little delay - like voice conversations or moving images.</a:t>
            </a:r>
            <a:br>
              <a:rPr lang="en-US" altLang="en-US" sz="1600" dirty="0">
                <a:latin typeface="+mn-lt"/>
              </a:rPr>
            </a:br>
            <a:endParaRPr lang="en-US" altLang="en-US" sz="3200" dirty="0">
              <a:latin typeface="+mn-lt"/>
            </a:endParaRPr>
          </a:p>
        </p:txBody>
      </p:sp>
      <p:sp>
        <p:nvSpPr>
          <p:cNvPr id="5" name="Date Placeholder 4"/>
          <p:cNvSpPr>
            <a:spLocks noGrp="1"/>
          </p:cNvSpPr>
          <p:nvPr>
            <p:ph type="dt" sz="half" idx="10"/>
          </p:nvPr>
        </p:nvSpPr>
        <p:spPr/>
        <p:txBody>
          <a:bodyPr/>
          <a:lstStyle/>
          <a:p>
            <a:pPr>
              <a:defRPr/>
            </a:pPr>
            <a:fld id="{B925C7C7-E21B-4D25-921C-A2F99C87FE5E}"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248</a:t>
            </a:fld>
            <a:endParaRPr lang="en-US" altLang="en-US"/>
          </a:p>
        </p:txBody>
      </p:sp>
    </p:spTree>
  </p:cSld>
  <p:clrMapOvr>
    <a:masterClrMapping/>
  </p:clrMapOvr>
  <p:transition spd="slow"/>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a:xfrm>
            <a:off x="533400" y="-152400"/>
            <a:ext cx="8229600" cy="1143000"/>
          </a:xfrm>
        </p:spPr>
        <p:txBody>
          <a:bodyPr/>
          <a:lstStyle/>
          <a:p>
            <a:r>
              <a:rPr lang="en-US" altLang="en-US" sz="4000" b="1"/>
              <a:t>Comparison Chart </a:t>
            </a:r>
          </a:p>
        </p:txBody>
      </p:sp>
      <p:pic>
        <p:nvPicPr>
          <p:cNvPr id="232451" name="图片 4"/>
          <p:cNvPicPr>
            <a:picLocks noChangeAspect="1" noChangeArrowheads="1"/>
          </p:cNvPicPr>
          <p:nvPr/>
        </p:nvPicPr>
        <p:blipFill>
          <a:blip r:embed="rId2"/>
          <a:srcRect/>
          <a:stretch>
            <a:fillRect/>
          </a:stretch>
        </p:blipFill>
        <p:spPr bwMode="auto">
          <a:xfrm>
            <a:off x="342900" y="842963"/>
            <a:ext cx="8458200" cy="5526087"/>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a:defRPr/>
            </a:pPr>
            <a:fld id="{E7A94B86-654E-4E98-9591-182CFCFFCEF9}"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249</a:t>
            </a:fld>
            <a:endParaRPr lang="en-US" altLang="en-US"/>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txBox="1">
            <a:spLocks noGrp="1"/>
          </p:cNvSpPr>
          <p:nvPr/>
        </p:nvSpPr>
        <p:spPr bwMode="auto">
          <a:xfrm>
            <a:off x="1143000" y="6400800"/>
            <a:ext cx="1428750" cy="457200"/>
          </a:xfrm>
          <a:prstGeom prst="rect">
            <a:avLst/>
          </a:prstGeom>
          <a:noFill/>
          <a:ln>
            <a:miter lim="800000"/>
            <a:headEnd/>
            <a:tailEnd/>
          </a:ln>
        </p:spPr>
        <p:txBody>
          <a:bodyPr anchor="b"/>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defTabSz="914400" eaLnBrk="1" fontAlgn="base" hangingPunct="1">
              <a:spcBef>
                <a:spcPct val="0"/>
              </a:spcBef>
              <a:spcAft>
                <a:spcPct val="0"/>
              </a:spcAft>
            </a:pPr>
            <a:r>
              <a:rPr lang="en-US" altLang="en-US" sz="1200" i="0">
                <a:solidFill>
                  <a:srgbClr val="000000"/>
                </a:solidFill>
                <a:latin typeface="Arial" panose="020B0604020202020204" pitchFamily="34" charset="0"/>
              </a:rPr>
              <a:t>1.</a:t>
            </a:r>
            <a:fld id="{385A596C-51A6-4A63-9717-B164C9936DAF}" type="slidenum">
              <a:rPr lang="en-US" altLang="en-US" sz="1200" i="0">
                <a:solidFill>
                  <a:srgbClr val="000000"/>
                </a:solidFill>
                <a:latin typeface="Arial" panose="020B0604020202020204" pitchFamily="34" charset="0"/>
              </a:rPr>
              <a:pPr defTabSz="914400" eaLnBrk="1" fontAlgn="base" hangingPunct="1">
                <a:spcBef>
                  <a:spcPct val="0"/>
                </a:spcBef>
                <a:spcAft>
                  <a:spcPct val="0"/>
                </a:spcAft>
              </a:pPr>
              <a:t>25</a:t>
            </a:fld>
            <a:endParaRPr lang="en-US" altLang="en-US" sz="1200" i="0">
              <a:solidFill>
                <a:srgbClr val="000000"/>
              </a:solidFill>
              <a:latin typeface="Arial" panose="020B0604020202020204" pitchFamily="34" charset="0"/>
            </a:endParaRPr>
          </a:p>
        </p:txBody>
      </p:sp>
      <p:sp>
        <p:nvSpPr>
          <p:cNvPr id="28676" name="Rectangle 14"/>
          <p:cNvSpPr>
            <a:spLocks noChangeArrowheads="1"/>
          </p:cNvSpPr>
          <p:nvPr/>
        </p:nvSpPr>
        <p:spPr bwMode="auto">
          <a:xfrm>
            <a:off x="95693" y="0"/>
            <a:ext cx="8803758"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cs typeface="Arial" panose="020B0604020202020204" pitchFamily="34" charset="0"/>
              </a:defRPr>
            </a:lvl1pPr>
            <a:lvl2pPr marL="742950" indent="-285750" eaLnBrk="0" hangingPunct="0">
              <a:defRPr sz="3200" b="1" i="1">
                <a:solidFill>
                  <a:schemeClr val="tx1"/>
                </a:solidFill>
                <a:latin typeface="Baby Kruffy"/>
                <a:cs typeface="Arial" panose="020B0604020202020204" pitchFamily="34" charset="0"/>
              </a:defRPr>
            </a:lvl2pPr>
            <a:lvl3pPr marL="1143000" indent="-228600" eaLnBrk="0" hangingPunct="0">
              <a:defRPr sz="3200" b="1" i="1">
                <a:solidFill>
                  <a:schemeClr val="tx1"/>
                </a:solidFill>
                <a:latin typeface="Baby Kruffy"/>
                <a:cs typeface="Arial" panose="020B0604020202020204" pitchFamily="34" charset="0"/>
              </a:defRPr>
            </a:lvl3pPr>
            <a:lvl4pPr marL="1600200" indent="-228600" eaLnBrk="0" hangingPunct="0">
              <a:defRPr sz="3200" b="1" i="1">
                <a:solidFill>
                  <a:schemeClr val="tx1"/>
                </a:solidFill>
                <a:latin typeface="Baby Kruffy"/>
                <a:cs typeface="Arial" panose="020B0604020202020204" pitchFamily="34" charset="0"/>
              </a:defRPr>
            </a:lvl4pPr>
            <a:lvl5pPr marL="2057400" indent="-228600" eaLnBrk="0" hangingPunct="0">
              <a:defRPr sz="3200" b="1" i="1">
                <a:solidFill>
                  <a:schemeClr val="tx1"/>
                </a:solidFill>
                <a:latin typeface="Baby Kruffy"/>
                <a:cs typeface="Arial" panose="020B0604020202020204" pitchFamily="34" charset="0"/>
              </a:defRPr>
            </a:lvl5pPr>
            <a:lvl6pPr marL="2514600" indent="-228600" eaLnBrk="0" fontAlgn="base" hangingPunct="0">
              <a:spcBef>
                <a:spcPct val="0"/>
              </a:spcBef>
              <a:spcAft>
                <a:spcPct val="0"/>
              </a:spcAft>
              <a:defRPr sz="3200" b="1" i="1">
                <a:solidFill>
                  <a:schemeClr val="tx1"/>
                </a:solidFill>
                <a:latin typeface="Baby Kruffy"/>
                <a:cs typeface="Arial" panose="020B0604020202020204" pitchFamily="34" charset="0"/>
              </a:defRPr>
            </a:lvl6pPr>
            <a:lvl7pPr marL="2971800" indent="-228600" eaLnBrk="0" fontAlgn="base" hangingPunct="0">
              <a:spcBef>
                <a:spcPct val="0"/>
              </a:spcBef>
              <a:spcAft>
                <a:spcPct val="0"/>
              </a:spcAft>
              <a:defRPr sz="3200" b="1" i="1">
                <a:solidFill>
                  <a:schemeClr val="tx1"/>
                </a:solidFill>
                <a:latin typeface="Baby Kruffy"/>
                <a:cs typeface="Arial" panose="020B0604020202020204" pitchFamily="34" charset="0"/>
              </a:defRPr>
            </a:lvl7pPr>
            <a:lvl8pPr marL="3429000" indent="-228600" eaLnBrk="0" fontAlgn="base" hangingPunct="0">
              <a:spcBef>
                <a:spcPct val="0"/>
              </a:spcBef>
              <a:spcAft>
                <a:spcPct val="0"/>
              </a:spcAft>
              <a:defRPr sz="3200" b="1" i="1">
                <a:solidFill>
                  <a:schemeClr val="tx1"/>
                </a:solidFill>
                <a:latin typeface="Baby Kruffy"/>
                <a:cs typeface="Arial" panose="020B0604020202020204" pitchFamily="34" charset="0"/>
              </a:defRPr>
            </a:lvl8pPr>
            <a:lvl9pPr marL="3886200" indent="-228600" eaLnBrk="0" fontAlgn="base" hangingPunct="0">
              <a:spcBef>
                <a:spcPct val="0"/>
              </a:spcBef>
              <a:spcAft>
                <a:spcPct val="0"/>
              </a:spcAft>
              <a:defRPr sz="3200" b="1" i="1">
                <a:solidFill>
                  <a:schemeClr val="tx1"/>
                </a:solidFill>
                <a:latin typeface="Baby Kruffy"/>
                <a:cs typeface="Arial" panose="020B0604020202020204" pitchFamily="34" charset="0"/>
              </a:defRPr>
            </a:lvl9pPr>
          </a:lstStyle>
          <a:p>
            <a:pPr algn="ctr" defTabSz="914400" fontAlgn="base">
              <a:spcBef>
                <a:spcPct val="0"/>
              </a:spcBef>
              <a:spcAft>
                <a:spcPct val="0"/>
              </a:spcAft>
            </a:pPr>
            <a:r>
              <a:rPr lang="en-US" altLang="en-US" sz="1800" i="0" dirty="0">
                <a:solidFill>
                  <a:srgbClr val="000000"/>
                </a:solidFill>
                <a:latin typeface="Times New Roman" pitchFamily="18" charset="0"/>
                <a:cs typeface="Times New Roman" pitchFamily="18" charset="0"/>
              </a:rPr>
              <a:t>The Internet today</a:t>
            </a:r>
          </a:p>
          <a:p>
            <a:pPr algn="ctr" defTabSz="914400" fontAlgn="base">
              <a:spcBef>
                <a:spcPct val="0"/>
              </a:spcBef>
              <a:spcAft>
                <a:spcPct val="0"/>
              </a:spcAft>
            </a:pPr>
            <a:r>
              <a:rPr lang="en-US" sz="1400" b="0" i="0" dirty="0">
                <a:effectLst>
                  <a:outerShdw blurRad="38100" dist="38100" dir="2700000" algn="tl">
                    <a:srgbClr val="000000">
                      <a:alpha val="43137"/>
                    </a:srgbClr>
                  </a:outerShdw>
                </a:effectLst>
                <a:latin typeface="Times New Roman" pitchFamily="18" charset="0"/>
                <a:cs typeface="Times New Roman" pitchFamily="18" charset="0"/>
              </a:rPr>
              <a:t>The Internet today is an internetwork that allows any user to become part of it. The user, however, needs to be physically connected to an ISP. The physical connection is normally done through a point-to-point WAN.</a:t>
            </a:r>
            <a:endParaRPr lang="en-US" altLang="en-US" sz="1400" b="0" i="0" dirty="0">
              <a:solidFill>
                <a:srgbClr val="1C1C1C"/>
              </a:solidFill>
              <a:latin typeface="Times New Roman" pitchFamily="18" charset="0"/>
              <a:cs typeface="Times New Roman" pitchFamily="18" charset="0"/>
            </a:endParaRPr>
          </a:p>
          <a:p>
            <a:pPr algn="ctr" defTabSz="914400" fontAlgn="base">
              <a:spcBef>
                <a:spcPct val="0"/>
              </a:spcBef>
              <a:spcAft>
                <a:spcPct val="0"/>
              </a:spcAft>
            </a:pPr>
            <a:endParaRPr lang="en-US" altLang="en-US" sz="1400" b="0" i="0" dirty="0">
              <a:solidFill>
                <a:srgbClr val="1C1C1C"/>
              </a:solidFill>
              <a:latin typeface="Times New Roman" pitchFamily="18" charset="0"/>
              <a:cs typeface="Times New Roman" pitchFamily="18" charset="0"/>
            </a:endParaRP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055" y="2971802"/>
            <a:ext cx="3745706"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391" y="2452688"/>
            <a:ext cx="2665809"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1" y="3883027"/>
            <a:ext cx="4360069"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01" y="4495800"/>
            <a:ext cx="6161485"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0332" y="1143000"/>
            <a:ext cx="4493419"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150" y="2133600"/>
            <a:ext cx="24574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2151" y="2971800"/>
            <a:ext cx="165139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r>
              <a:rPr lang="en-US" altLang="en-US"/>
              <a:t>1.</a:t>
            </a:r>
            <a:fld id="{E591F17B-7832-4EC1-86A3-8A2E864313DB}" type="slidenum">
              <a:rPr lang="en-US" altLang="en-US" smtClean="0"/>
              <a:pPr/>
              <a:t>25</a:t>
            </a:fld>
            <a:endParaRPr lang="en-US" altLang="en-US"/>
          </a:p>
        </p:txBody>
      </p:sp>
      <p:sp>
        <p:nvSpPr>
          <p:cNvPr id="12" name="Date Placeholder 11"/>
          <p:cNvSpPr>
            <a:spLocks noGrp="1"/>
          </p:cNvSpPr>
          <p:nvPr>
            <p:ph type="dt" sz="half" idx="10"/>
          </p:nvPr>
        </p:nvSpPr>
        <p:spPr/>
        <p:txBody>
          <a:bodyPr/>
          <a:lstStyle/>
          <a:p>
            <a:pPr>
              <a:defRPr/>
            </a:pPr>
            <a:fld id="{392359D0-13FC-4329-B3E2-0A42090D06CC}" type="datetime1">
              <a:rPr lang="en-US" smtClean="0"/>
              <a:pPr>
                <a:defRPr/>
              </a:pPr>
              <a:t>3/14/2024</a:t>
            </a:fld>
            <a:endParaRPr lang="en-US"/>
          </a:p>
        </p:txBody>
      </p:sp>
    </p:spTree>
    <p:extLst>
      <p:ext uri="{BB962C8B-B14F-4D97-AF65-F5344CB8AC3E}">
        <p14:creationId xmlns:p14="http://schemas.microsoft.com/office/powerpoint/2010/main" val="3102400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6"/>
          <p:cNvPicPr>
            <a:picLocks noChangeAspect="1" noChangeArrowheads="1"/>
          </p:cNvPicPr>
          <p:nvPr/>
        </p:nvPicPr>
        <p:blipFill>
          <a:blip r:embed="rId2"/>
          <a:srcRect/>
          <a:stretch>
            <a:fillRect/>
          </a:stretch>
        </p:blipFill>
        <p:spPr bwMode="auto">
          <a:xfrm>
            <a:off x="3962400" y="1981200"/>
            <a:ext cx="4876800" cy="3792538"/>
          </a:xfrm>
          <a:prstGeom prst="rect">
            <a:avLst/>
          </a:prstGeom>
          <a:noFill/>
          <a:ln w="9525">
            <a:noFill/>
            <a:miter lim="800000"/>
            <a:headEnd/>
            <a:tailEnd/>
          </a:ln>
          <a:effectLst/>
        </p:spPr>
      </p:pic>
      <p:sp>
        <p:nvSpPr>
          <p:cNvPr id="139267" name="Title 3"/>
          <p:cNvSpPr>
            <a:spLocks noGrp="1"/>
          </p:cNvSpPr>
          <p:nvPr>
            <p:ph type="title"/>
          </p:nvPr>
        </p:nvSpPr>
        <p:spPr/>
        <p:txBody>
          <a:bodyPr/>
          <a:lstStyle/>
          <a:p>
            <a:r>
              <a:rPr lang="en-US" altLang="en-US"/>
              <a:t>Transmission Media-Taxonomy</a:t>
            </a:r>
          </a:p>
        </p:txBody>
      </p:sp>
      <p:pic>
        <p:nvPicPr>
          <p:cNvPr id="139268" name="Picture 7"/>
          <p:cNvPicPr>
            <a:picLocks noGrp="1" noChangeAspect="1" noChangeArrowheads="1"/>
          </p:cNvPicPr>
          <p:nvPr>
            <p:ph idx="1"/>
          </p:nvPr>
        </p:nvPicPr>
        <p:blipFill>
          <a:blip r:embed="rId3"/>
          <a:srcRect/>
          <a:stretch>
            <a:fillRect/>
          </a:stretch>
        </p:blipFill>
        <p:spPr>
          <a:xfrm>
            <a:off x="304800" y="1447800"/>
            <a:ext cx="3581400" cy="3276600"/>
          </a:xfrm>
          <a:noFill/>
        </p:spPr>
      </p:pic>
      <p:sp>
        <p:nvSpPr>
          <p:cNvPr id="6" name="Date Placeholder 5"/>
          <p:cNvSpPr>
            <a:spLocks noGrp="1"/>
          </p:cNvSpPr>
          <p:nvPr>
            <p:ph type="dt" sz="half" idx="10"/>
          </p:nvPr>
        </p:nvSpPr>
        <p:spPr/>
        <p:txBody>
          <a:bodyPr/>
          <a:lstStyle/>
          <a:p>
            <a:pPr>
              <a:defRPr/>
            </a:pPr>
            <a:fld id="{FBA616CB-1EB3-4DC0-A2BF-1D1AF1E361C3}"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250</a:t>
            </a:fld>
            <a:endParaRPr lang="en-US" altLang="en-US"/>
          </a:p>
        </p:txBody>
      </p:sp>
    </p:spTree>
  </p:cSld>
  <p:clrMapOvr>
    <a:masterClrMapping/>
  </p:clrMapOvr>
  <p:transition spd="slow"/>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p:txBody>
          <a:bodyPr/>
          <a:lstStyle/>
          <a:p>
            <a:r>
              <a:rPr lang="en-US" altLang="en-US"/>
              <a:t>Design Factors </a:t>
            </a:r>
            <a:br>
              <a:rPr lang="en-US" altLang="en-US"/>
            </a:br>
            <a:r>
              <a:rPr lang="en-US" altLang="en-US"/>
              <a:t>for Transmission Media</a:t>
            </a:r>
          </a:p>
        </p:txBody>
      </p:sp>
      <p:sp>
        <p:nvSpPr>
          <p:cNvPr id="140291" name="Rectangle 3" descr="Rectangle: Click to edit Master text styles&#10;Second level&#10;Third level&#10;Fourth level&#10;Fifth level"/>
          <p:cNvSpPr>
            <a:spLocks noGrp="1"/>
          </p:cNvSpPr>
          <p:nvPr>
            <p:ph type="body" idx="1"/>
          </p:nvPr>
        </p:nvSpPr>
        <p:spPr>
          <a:xfrm>
            <a:off x="449263" y="1905000"/>
            <a:ext cx="8229600" cy="4525963"/>
          </a:xfrm>
        </p:spPr>
        <p:txBody>
          <a:bodyPr/>
          <a:lstStyle/>
          <a:p>
            <a:r>
              <a:rPr lang="en-US" altLang="en-US" sz="2400" b="1"/>
              <a:t>Bandwidth: </a:t>
            </a:r>
            <a:r>
              <a:rPr lang="en-US" altLang="en-US" sz="2400"/>
              <a:t>All other factors remaining constant, the greater the band-width of a signal, the higher the data rate that can be achieved.</a:t>
            </a:r>
          </a:p>
          <a:p>
            <a:r>
              <a:rPr lang="en-US" altLang="en-US" sz="2400" b="1"/>
              <a:t>Transmission impairments. </a:t>
            </a:r>
            <a:r>
              <a:rPr lang="en-US" altLang="en-US" sz="2400"/>
              <a:t>Limit the distance a signal can travel.</a:t>
            </a:r>
          </a:p>
          <a:p>
            <a:r>
              <a:rPr lang="en-US" altLang="en-US" sz="2400" b="1"/>
              <a:t>Interference: </a:t>
            </a:r>
            <a:r>
              <a:rPr lang="en-US" altLang="en-US" sz="2400"/>
              <a:t>Competing signals in overlapping frequency bands can distort or wipe out a signal.</a:t>
            </a:r>
          </a:p>
          <a:p>
            <a:r>
              <a:rPr lang="en-US" altLang="en-US" sz="2400" b="1"/>
              <a:t>Number of receivers: </a:t>
            </a:r>
            <a:r>
              <a:rPr lang="en-US" altLang="en-US" sz="2400"/>
              <a:t>Each attachment introduces some attenuation and distortion, limiting distance and/or data rate.</a:t>
            </a:r>
          </a:p>
        </p:txBody>
      </p:sp>
      <p:sp>
        <p:nvSpPr>
          <p:cNvPr id="5" name="Date Placeholder 4"/>
          <p:cNvSpPr>
            <a:spLocks noGrp="1"/>
          </p:cNvSpPr>
          <p:nvPr>
            <p:ph type="dt" sz="half" idx="10"/>
          </p:nvPr>
        </p:nvSpPr>
        <p:spPr/>
        <p:txBody>
          <a:bodyPr/>
          <a:lstStyle/>
          <a:p>
            <a:pPr>
              <a:defRPr/>
            </a:pPr>
            <a:fld id="{A596EBD3-547F-4089-BE50-7022EE08D07D}"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251</a:t>
            </a:fld>
            <a:endParaRPr lang="en-US" altLang="en-US"/>
          </a:p>
        </p:txBody>
      </p:sp>
    </p:spTree>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6"/>
          <p:cNvSpPr>
            <a:spLocks noGrp="1"/>
          </p:cNvSpPr>
          <p:nvPr>
            <p:ph type="title"/>
          </p:nvPr>
        </p:nvSpPr>
        <p:spPr>
          <a:xfrm>
            <a:off x="488950" y="0"/>
            <a:ext cx="8229600" cy="1143000"/>
          </a:xfrm>
        </p:spPr>
        <p:txBody>
          <a:bodyPr/>
          <a:lstStyle/>
          <a:p>
            <a:r>
              <a:rPr lang="en-US" altLang="en-US" b="1"/>
              <a:t>Twisted Pair (TP) Wires</a:t>
            </a:r>
          </a:p>
        </p:txBody>
      </p:sp>
      <p:sp>
        <p:nvSpPr>
          <p:cNvPr id="141315" name="Rectangle 7"/>
          <p:cNvSpPr>
            <a:spLocks noGrp="1"/>
          </p:cNvSpPr>
          <p:nvPr>
            <p:ph type="body" idx="1"/>
          </p:nvPr>
        </p:nvSpPr>
        <p:spPr>
          <a:xfrm>
            <a:off x="425450" y="1101725"/>
            <a:ext cx="8229600" cy="4525963"/>
          </a:xfrm>
        </p:spPr>
        <p:txBody>
          <a:bodyPr/>
          <a:lstStyle/>
          <a:p>
            <a:pPr>
              <a:lnSpc>
                <a:spcPct val="90000"/>
              </a:lnSpc>
            </a:pPr>
            <a:r>
              <a:rPr lang="en-US" altLang="en-US" sz="2400"/>
              <a:t>Commonly used for telephones and LANs</a:t>
            </a:r>
          </a:p>
          <a:p>
            <a:pPr>
              <a:lnSpc>
                <a:spcPct val="90000"/>
              </a:lnSpc>
            </a:pPr>
            <a:r>
              <a:rPr lang="en-US" altLang="en-US" sz="2400"/>
              <a:t>Reduced electromagnetic interference</a:t>
            </a:r>
          </a:p>
          <a:p>
            <a:pPr lvl="1">
              <a:lnSpc>
                <a:spcPct val="90000"/>
              </a:lnSpc>
            </a:pPr>
            <a:r>
              <a:rPr lang="en-US" altLang="en-US" sz="2000"/>
              <a:t>Via twisting two wires together </a:t>
            </a:r>
          </a:p>
          <a:p>
            <a:pPr lvl="1">
              <a:lnSpc>
                <a:spcPct val="90000"/>
              </a:lnSpc>
              <a:buFontTx/>
              <a:buNone/>
            </a:pPr>
            <a:r>
              <a:rPr lang="en-US" altLang="en-US" sz="2000"/>
              <a:t>   (Usually several twists per inch)</a:t>
            </a:r>
          </a:p>
          <a:p>
            <a:pPr>
              <a:lnSpc>
                <a:spcPct val="90000"/>
              </a:lnSpc>
            </a:pPr>
            <a:r>
              <a:rPr lang="en-US" altLang="en-US" sz="2400"/>
              <a:t>TP cables have a number of pairs of wires</a:t>
            </a:r>
          </a:p>
          <a:p>
            <a:pPr lvl="1">
              <a:lnSpc>
                <a:spcPct val="90000"/>
              </a:lnSpc>
            </a:pPr>
            <a:r>
              <a:rPr lang="en-US" altLang="en-US" sz="2000"/>
              <a:t>Telephone lines: two pairs (4 wires, usually only one pair is used by the telephone)</a:t>
            </a:r>
          </a:p>
          <a:p>
            <a:pPr lvl="1">
              <a:lnSpc>
                <a:spcPct val="90000"/>
              </a:lnSpc>
            </a:pPr>
            <a:r>
              <a:rPr lang="en-US" altLang="en-US" sz="2000"/>
              <a:t>LAN cables: 4 pairs (8 wires)</a:t>
            </a:r>
          </a:p>
          <a:p>
            <a:pPr>
              <a:lnSpc>
                <a:spcPct val="90000"/>
              </a:lnSpc>
            </a:pPr>
            <a:r>
              <a:rPr lang="en-US" altLang="en-US" sz="2400"/>
              <a:t>Also used in telephone trunk lines (up to several thousand pairs)</a:t>
            </a:r>
          </a:p>
          <a:p>
            <a:pPr>
              <a:lnSpc>
                <a:spcPct val="90000"/>
              </a:lnSpc>
            </a:pPr>
            <a:r>
              <a:rPr lang="en-US" altLang="en-US" sz="2400"/>
              <a:t>Shielded twisted pair also exists, but is more expensive</a:t>
            </a:r>
          </a:p>
        </p:txBody>
      </p:sp>
      <p:pic>
        <p:nvPicPr>
          <p:cNvPr id="141316" name="Picture 6"/>
          <p:cNvPicPr>
            <a:picLocks noChangeAspect="1" noChangeArrowheads="1"/>
          </p:cNvPicPr>
          <p:nvPr/>
        </p:nvPicPr>
        <p:blipFill>
          <a:blip r:embed="rId3"/>
          <a:srcRect/>
          <a:stretch>
            <a:fillRect/>
          </a:stretch>
        </p:blipFill>
        <p:spPr bwMode="auto">
          <a:xfrm>
            <a:off x="876300" y="5110163"/>
            <a:ext cx="7391400" cy="1035050"/>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pPr>
              <a:defRPr/>
            </a:pPr>
            <a:fld id="{BDE04E23-F139-4149-BC02-3BC244221B84}"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252</a:t>
            </a:fld>
            <a:endParaRPr lang="en-US" altLang="en-US"/>
          </a:p>
        </p:txBody>
      </p:sp>
    </p:spTree>
  </p:cSld>
  <p:clrMapOvr>
    <a:masterClrMapping/>
  </p:clrMapOvr>
  <p:transition spd="slow"/>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Types-UTP and STP and connectors</a:t>
            </a:r>
          </a:p>
        </p:txBody>
      </p:sp>
      <p:pic>
        <p:nvPicPr>
          <p:cNvPr id="143363" name="Picture 7"/>
          <p:cNvPicPr>
            <a:picLocks noGrp="1" noChangeAspect="1" noChangeArrowheads="1"/>
          </p:cNvPicPr>
          <p:nvPr>
            <p:ph idx="1"/>
          </p:nvPr>
        </p:nvPicPr>
        <p:blipFill>
          <a:blip r:embed="rId2"/>
          <a:srcRect/>
          <a:stretch>
            <a:fillRect/>
          </a:stretch>
        </p:blipFill>
        <p:spPr>
          <a:xfrm>
            <a:off x="1066800" y="1412875"/>
            <a:ext cx="7065963" cy="2008188"/>
          </a:xfrm>
          <a:noFill/>
        </p:spPr>
      </p:pic>
      <p:pic>
        <p:nvPicPr>
          <p:cNvPr id="143364" name="Picture 6"/>
          <p:cNvPicPr>
            <a:picLocks noChangeAspect="1" noChangeArrowheads="1"/>
          </p:cNvPicPr>
          <p:nvPr/>
        </p:nvPicPr>
        <p:blipFill>
          <a:blip r:embed="rId3"/>
          <a:srcRect/>
          <a:stretch>
            <a:fillRect/>
          </a:stretch>
        </p:blipFill>
        <p:spPr bwMode="auto">
          <a:xfrm>
            <a:off x="762000" y="3733800"/>
            <a:ext cx="7620000" cy="2462213"/>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pPr>
              <a:defRPr/>
            </a:pPr>
            <a:fld id="{5D3979AA-5D89-4017-82AC-87B6E7F4D99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253</a:t>
            </a:fld>
            <a:endParaRPr lang="en-US" altLang="en-US"/>
          </a:p>
        </p:txBody>
      </p:sp>
    </p:spTree>
  </p:cSld>
  <p:clrMapOvr>
    <a:masterClrMapping/>
  </p:clrMapOvr>
  <p:transition spd="slow"/>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463550" y="76200"/>
            <a:ext cx="8229600" cy="1143000"/>
          </a:xfrm>
        </p:spPr>
        <p:txBody>
          <a:bodyPr/>
          <a:lstStyle/>
          <a:p>
            <a:r>
              <a:rPr lang="en-US" altLang="en-US"/>
              <a:t>UTP Categories</a:t>
            </a:r>
          </a:p>
        </p:txBody>
      </p:sp>
      <p:pic>
        <p:nvPicPr>
          <p:cNvPr id="144387" name="Picture 4"/>
          <p:cNvPicPr>
            <a:picLocks noGrp="1" noChangeAspect="1" noChangeArrowheads="1"/>
          </p:cNvPicPr>
          <p:nvPr>
            <p:ph idx="1"/>
          </p:nvPr>
        </p:nvPicPr>
        <p:blipFill>
          <a:blip r:embed="rId2"/>
          <a:srcRect/>
          <a:stretch>
            <a:fillRect/>
          </a:stretch>
        </p:blipFill>
        <p:spPr>
          <a:xfrm>
            <a:off x="457200" y="1219200"/>
            <a:ext cx="8534400" cy="5105400"/>
          </a:xfrm>
          <a:noFill/>
        </p:spPr>
      </p:pic>
      <p:sp>
        <p:nvSpPr>
          <p:cNvPr id="5" name="Date Placeholder 4"/>
          <p:cNvSpPr>
            <a:spLocks noGrp="1"/>
          </p:cNvSpPr>
          <p:nvPr>
            <p:ph type="dt" sz="half" idx="10"/>
          </p:nvPr>
        </p:nvSpPr>
        <p:spPr/>
        <p:txBody>
          <a:bodyPr/>
          <a:lstStyle/>
          <a:p>
            <a:pPr>
              <a:defRPr/>
            </a:pPr>
            <a:fld id="{009BBEF6-513E-4CE0-A7FF-262300C4B8B8}"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254</a:t>
            </a:fld>
            <a:endParaRPr lang="en-US" altLang="en-US"/>
          </a:p>
        </p:txBody>
      </p:sp>
    </p:spTree>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457200" y="0"/>
            <a:ext cx="8229600" cy="1143000"/>
          </a:xfrm>
        </p:spPr>
        <p:txBody>
          <a:bodyPr/>
          <a:lstStyle/>
          <a:p>
            <a:r>
              <a:rPr lang="en-US" altLang="en-US" b="1"/>
              <a:t>Coaxial Cables</a:t>
            </a:r>
          </a:p>
        </p:txBody>
      </p:sp>
      <p:sp>
        <p:nvSpPr>
          <p:cNvPr id="145411" name="Content Placeholder 2"/>
          <p:cNvSpPr>
            <a:spLocks noGrp="1"/>
          </p:cNvSpPr>
          <p:nvPr>
            <p:ph idx="1"/>
          </p:nvPr>
        </p:nvSpPr>
        <p:spPr>
          <a:xfrm>
            <a:off x="685800" y="1143000"/>
            <a:ext cx="7772400" cy="4648200"/>
          </a:xfrm>
        </p:spPr>
        <p:txBody>
          <a:bodyPr/>
          <a:lstStyle/>
          <a:p>
            <a:r>
              <a:rPr lang="en-US" altLang="en-US" sz="2400" b="1"/>
              <a:t>Used for cable television, LANs, telephony</a:t>
            </a:r>
          </a:p>
          <a:p>
            <a:r>
              <a:rPr lang="en-US" altLang="en-US" sz="2400" b="1"/>
              <a:t>Has an inner conductor surrounded by a braided mesh</a:t>
            </a:r>
          </a:p>
          <a:p>
            <a:r>
              <a:rPr lang="en-US" altLang="en-US" sz="2400" b="1"/>
              <a:t>Both conductors share a common center axial, hence the term “co-axial”.</a:t>
            </a:r>
          </a:p>
          <a:p>
            <a:r>
              <a:rPr lang="en-US" altLang="en-US" sz="2400" b="1"/>
              <a:t>Advantages-</a:t>
            </a:r>
          </a:p>
          <a:p>
            <a:pPr lvl="1"/>
            <a:r>
              <a:rPr lang="en-US" altLang="en-US" sz="2000" b="1"/>
              <a:t>Higher bandwidth</a:t>
            </a:r>
          </a:p>
          <a:p>
            <a:pPr lvl="2"/>
            <a:r>
              <a:rPr lang="en-US" altLang="en-US" sz="1800" b="1"/>
              <a:t>400 to 600Mhz</a:t>
            </a:r>
          </a:p>
          <a:p>
            <a:pPr lvl="2"/>
            <a:r>
              <a:rPr lang="en-US" altLang="en-US" sz="1800" b="1"/>
              <a:t>up to 10,800 voice conversations</a:t>
            </a:r>
          </a:p>
          <a:p>
            <a:pPr lvl="1"/>
            <a:r>
              <a:rPr lang="en-US" altLang="en-US" sz="2000" b="1"/>
              <a:t>Can be tapped easily (pros and cons)</a:t>
            </a:r>
          </a:p>
          <a:p>
            <a:pPr lvl="1"/>
            <a:r>
              <a:rPr lang="en-US" altLang="en-US" sz="2000" b="1"/>
              <a:t>Much less susceptible to interference than twisted pair</a:t>
            </a:r>
          </a:p>
          <a:p>
            <a:r>
              <a:rPr lang="en-US" altLang="en-US" sz="2400" b="1"/>
              <a:t>Disadvantages-</a:t>
            </a:r>
          </a:p>
          <a:p>
            <a:pPr lvl="1"/>
            <a:r>
              <a:rPr lang="en-US" altLang="en-US" sz="2000" b="1"/>
              <a:t>High attenuation rate makes it expensive over long distance</a:t>
            </a:r>
          </a:p>
          <a:p>
            <a:pPr lvl="1"/>
            <a:r>
              <a:rPr lang="en-US" altLang="en-US" sz="2000" b="1"/>
              <a:t>Bulky </a:t>
            </a:r>
          </a:p>
          <a:p>
            <a:endParaRPr lang="en-US" altLang="en-US" sz="3600" b="1"/>
          </a:p>
          <a:p>
            <a:endParaRPr lang="en-US" altLang="en-US" sz="3600" b="1"/>
          </a:p>
          <a:p>
            <a:endParaRPr lang="en-US" altLang="en-US" sz="3600" b="1"/>
          </a:p>
        </p:txBody>
      </p:sp>
      <p:sp>
        <p:nvSpPr>
          <p:cNvPr id="5" name="Date Placeholder 4"/>
          <p:cNvSpPr>
            <a:spLocks noGrp="1"/>
          </p:cNvSpPr>
          <p:nvPr>
            <p:ph type="dt" sz="half" idx="10"/>
          </p:nvPr>
        </p:nvSpPr>
        <p:spPr/>
        <p:txBody>
          <a:bodyPr/>
          <a:lstStyle/>
          <a:p>
            <a:pPr>
              <a:defRPr/>
            </a:pPr>
            <a:fld id="{A1DA0A8B-870D-4D82-BC2B-A250864AA2C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255</a:t>
            </a:fld>
            <a:endParaRPr lang="en-US" altLang="en-US"/>
          </a:p>
        </p:txBody>
      </p:sp>
    </p:spTree>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p:cNvSpPr>
          <p:nvPr>
            <p:ph type="title"/>
          </p:nvPr>
        </p:nvSpPr>
        <p:spPr>
          <a:xfrm>
            <a:off x="406400" y="457200"/>
            <a:ext cx="7772400" cy="1143000"/>
          </a:xfrm>
          <a:noFill/>
        </p:spPr>
        <p:txBody>
          <a:bodyPr lIns="92075" tIns="46038" rIns="92075" bIns="46038"/>
          <a:lstStyle/>
          <a:p>
            <a:r>
              <a:rPr lang="en-US" altLang="en-US"/>
              <a:t>Coax Layers</a:t>
            </a:r>
          </a:p>
        </p:txBody>
      </p:sp>
      <p:sp>
        <p:nvSpPr>
          <p:cNvPr id="146435" name="Rectangle 3"/>
          <p:cNvSpPr>
            <a:spLocks noChangeArrowheads="1"/>
          </p:cNvSpPr>
          <p:nvPr/>
        </p:nvSpPr>
        <p:spPr bwMode="auto">
          <a:xfrm>
            <a:off x="3810000" y="4648200"/>
            <a:ext cx="2381250" cy="641350"/>
          </a:xfrm>
          <a:prstGeom prst="rect">
            <a:avLst/>
          </a:prstGeom>
          <a:noFill/>
          <a:ln w="9525">
            <a:noFill/>
            <a:miter lim="800000"/>
            <a:headEnd/>
            <a:tailEnd/>
          </a:ln>
          <a:effectLst/>
        </p:spPr>
        <p:txBody>
          <a:bodyPr lIns="92075" tIns="46038" rIns="92075" bIns="46038">
            <a:spAutoFit/>
          </a:bodyPr>
          <a:lstStyle/>
          <a:p>
            <a:pPr algn="ctr"/>
            <a:r>
              <a:rPr lang="en-US" altLang="en-US" b="1"/>
              <a:t>copper or aluminum</a:t>
            </a:r>
          </a:p>
          <a:p>
            <a:pPr algn="ctr"/>
            <a:r>
              <a:rPr lang="en-US" altLang="en-US" b="1"/>
              <a:t> conductor</a:t>
            </a:r>
          </a:p>
        </p:txBody>
      </p:sp>
      <p:sp>
        <p:nvSpPr>
          <p:cNvPr id="146436" name="Rectangle 4"/>
          <p:cNvSpPr>
            <a:spLocks noChangeArrowheads="1"/>
          </p:cNvSpPr>
          <p:nvPr/>
        </p:nvSpPr>
        <p:spPr bwMode="auto">
          <a:xfrm>
            <a:off x="3886200" y="3581400"/>
            <a:ext cx="2203450" cy="366713"/>
          </a:xfrm>
          <a:prstGeom prst="rect">
            <a:avLst/>
          </a:prstGeom>
          <a:noFill/>
          <a:ln w="9525">
            <a:noFill/>
            <a:miter lim="800000"/>
            <a:headEnd/>
            <a:tailEnd/>
          </a:ln>
          <a:effectLst/>
        </p:spPr>
        <p:txBody>
          <a:bodyPr lIns="92075" tIns="46038" rIns="92075" bIns="46038">
            <a:spAutoFit/>
          </a:bodyPr>
          <a:lstStyle/>
          <a:p>
            <a:r>
              <a:rPr lang="en-US" altLang="en-US" b="1"/>
              <a:t>insulating material</a:t>
            </a:r>
          </a:p>
        </p:txBody>
      </p:sp>
      <p:sp>
        <p:nvSpPr>
          <p:cNvPr id="146437" name="Rectangle 5"/>
          <p:cNvSpPr>
            <a:spLocks noChangeArrowheads="1"/>
          </p:cNvSpPr>
          <p:nvPr/>
        </p:nvSpPr>
        <p:spPr bwMode="auto">
          <a:xfrm>
            <a:off x="3708400" y="2438400"/>
            <a:ext cx="1682750" cy="641350"/>
          </a:xfrm>
          <a:prstGeom prst="rect">
            <a:avLst/>
          </a:prstGeom>
          <a:noFill/>
          <a:ln w="9525">
            <a:noFill/>
            <a:miter lim="800000"/>
            <a:headEnd/>
            <a:tailEnd/>
          </a:ln>
          <a:effectLst/>
        </p:spPr>
        <p:txBody>
          <a:bodyPr lIns="92075" tIns="46038" rIns="92075" bIns="46038">
            <a:spAutoFit/>
          </a:bodyPr>
          <a:lstStyle/>
          <a:p>
            <a:pPr algn="ctr"/>
            <a:r>
              <a:rPr lang="en-US" altLang="en-US" b="1"/>
              <a:t>shield</a:t>
            </a:r>
            <a:br>
              <a:rPr lang="en-US" altLang="en-US" b="1"/>
            </a:br>
            <a:r>
              <a:rPr lang="en-US" altLang="en-US" b="1"/>
              <a:t>(braided wire)</a:t>
            </a:r>
          </a:p>
        </p:txBody>
      </p:sp>
      <p:sp>
        <p:nvSpPr>
          <p:cNvPr id="146438" name="Rectangle 6"/>
          <p:cNvSpPr>
            <a:spLocks noChangeArrowheads="1"/>
          </p:cNvSpPr>
          <p:nvPr/>
        </p:nvSpPr>
        <p:spPr bwMode="auto">
          <a:xfrm>
            <a:off x="3657600" y="1752600"/>
            <a:ext cx="1733550" cy="641350"/>
          </a:xfrm>
          <a:prstGeom prst="rect">
            <a:avLst/>
          </a:prstGeom>
          <a:noFill/>
          <a:ln w="9525">
            <a:noFill/>
            <a:miter lim="800000"/>
            <a:headEnd/>
            <a:tailEnd/>
          </a:ln>
          <a:effectLst/>
        </p:spPr>
        <p:txBody>
          <a:bodyPr lIns="92075" tIns="46038" rIns="92075" bIns="46038">
            <a:spAutoFit/>
          </a:bodyPr>
          <a:lstStyle/>
          <a:p>
            <a:pPr algn="ctr"/>
            <a:r>
              <a:rPr lang="en-US" altLang="en-US" b="1"/>
              <a:t>outer jacket</a:t>
            </a:r>
          </a:p>
          <a:p>
            <a:pPr algn="ctr"/>
            <a:r>
              <a:rPr lang="en-US" altLang="en-US" b="1"/>
              <a:t>(polyethylene)</a:t>
            </a:r>
          </a:p>
        </p:txBody>
      </p:sp>
      <p:grpSp>
        <p:nvGrpSpPr>
          <p:cNvPr id="146439" name="Group 7"/>
          <p:cNvGrpSpPr>
            <a:grpSpLocks/>
          </p:cNvGrpSpPr>
          <p:nvPr/>
        </p:nvGrpSpPr>
        <p:grpSpPr bwMode="auto">
          <a:xfrm>
            <a:off x="228600" y="1981200"/>
            <a:ext cx="8432800" cy="3581400"/>
            <a:chOff x="144" y="1248"/>
            <a:chExt cx="5312" cy="2256"/>
          </a:xfrm>
        </p:grpSpPr>
        <p:sp>
          <p:nvSpPr>
            <p:cNvPr id="146441" name="Oval 8"/>
            <p:cNvSpPr>
              <a:spLocks noChangeArrowheads="1"/>
            </p:cNvSpPr>
            <p:nvPr/>
          </p:nvSpPr>
          <p:spPr bwMode="auto">
            <a:xfrm>
              <a:off x="144" y="1448"/>
              <a:ext cx="2056" cy="2056"/>
            </a:xfrm>
            <a:prstGeom prst="ellipse">
              <a:avLst/>
            </a:prstGeom>
            <a:solidFill>
              <a:schemeClr val="tx1"/>
            </a:solidFill>
            <a:ln w="12700">
              <a:solidFill>
                <a:schemeClr val="tx1"/>
              </a:solidFill>
              <a:round/>
              <a:headEnd/>
              <a:tailEnd/>
            </a:ln>
            <a:effectLst/>
          </p:spPr>
          <p:txBody>
            <a:bodyPr wrap="none" anchor="ctr"/>
            <a:lstStyle/>
            <a:p>
              <a:pPr eaLnBrk="1" hangingPunct="1"/>
              <a:endParaRPr lang="en-US" altLang="en-US" sz="3200">
                <a:latin typeface="Times New Roman" pitchFamily="18" charset="0"/>
              </a:endParaRPr>
            </a:p>
          </p:txBody>
        </p:sp>
        <p:sp>
          <p:nvSpPr>
            <p:cNvPr id="146442" name="Oval 9"/>
            <p:cNvSpPr>
              <a:spLocks noChangeArrowheads="1"/>
            </p:cNvSpPr>
            <p:nvPr/>
          </p:nvSpPr>
          <p:spPr bwMode="auto">
            <a:xfrm>
              <a:off x="384" y="1640"/>
              <a:ext cx="1624" cy="1624"/>
            </a:xfrm>
            <a:prstGeom prst="ellipse">
              <a:avLst/>
            </a:prstGeom>
            <a:solidFill>
              <a:schemeClr val="accent1"/>
            </a:solidFill>
            <a:ln w="12700">
              <a:solidFill>
                <a:schemeClr val="tx1"/>
              </a:solidFill>
              <a:round/>
              <a:headEnd/>
              <a:tailEnd/>
            </a:ln>
            <a:effectLst/>
          </p:spPr>
          <p:txBody>
            <a:bodyPr wrap="none" anchor="ctr"/>
            <a:lstStyle/>
            <a:p>
              <a:pPr eaLnBrk="1" hangingPunct="1"/>
              <a:endParaRPr lang="en-US" altLang="en-US" sz="3200">
                <a:latin typeface="Times New Roman" pitchFamily="18" charset="0"/>
              </a:endParaRPr>
            </a:p>
          </p:txBody>
        </p:sp>
        <p:sp>
          <p:nvSpPr>
            <p:cNvPr id="146443" name="Oval 10"/>
            <p:cNvSpPr>
              <a:spLocks noChangeArrowheads="1"/>
            </p:cNvSpPr>
            <p:nvPr/>
          </p:nvSpPr>
          <p:spPr bwMode="auto">
            <a:xfrm>
              <a:off x="528" y="1784"/>
              <a:ext cx="1336" cy="1336"/>
            </a:xfrm>
            <a:prstGeom prst="ellipse">
              <a:avLst/>
            </a:prstGeom>
            <a:solidFill>
              <a:schemeClr val="tx1"/>
            </a:solidFill>
            <a:ln w="12700">
              <a:solidFill>
                <a:schemeClr val="tx1"/>
              </a:solidFill>
              <a:round/>
              <a:headEnd/>
              <a:tailEnd/>
            </a:ln>
            <a:effectLst/>
          </p:spPr>
          <p:txBody>
            <a:bodyPr wrap="none" anchor="ctr"/>
            <a:lstStyle/>
            <a:p>
              <a:pPr eaLnBrk="1" hangingPunct="1"/>
              <a:endParaRPr lang="en-US" altLang="en-US" sz="3200">
                <a:latin typeface="Times New Roman" pitchFamily="18" charset="0"/>
              </a:endParaRPr>
            </a:p>
          </p:txBody>
        </p:sp>
        <p:sp>
          <p:nvSpPr>
            <p:cNvPr id="146444" name="Oval 11"/>
            <p:cNvSpPr>
              <a:spLocks noChangeArrowheads="1"/>
            </p:cNvSpPr>
            <p:nvPr/>
          </p:nvSpPr>
          <p:spPr bwMode="auto">
            <a:xfrm>
              <a:off x="1056" y="2312"/>
              <a:ext cx="280" cy="280"/>
            </a:xfrm>
            <a:prstGeom prst="ellipse">
              <a:avLst/>
            </a:prstGeom>
            <a:solidFill>
              <a:schemeClr val="accent2"/>
            </a:solidFill>
            <a:ln w="12700">
              <a:solidFill>
                <a:schemeClr val="tx1"/>
              </a:solidFill>
              <a:round/>
              <a:headEnd/>
              <a:tailEnd/>
            </a:ln>
            <a:effectLst/>
          </p:spPr>
          <p:txBody>
            <a:bodyPr wrap="none" anchor="ctr"/>
            <a:lstStyle/>
            <a:p>
              <a:pPr eaLnBrk="1" hangingPunct="1"/>
              <a:endParaRPr lang="en-US" altLang="en-US" sz="3200">
                <a:latin typeface="Times New Roman" pitchFamily="18" charset="0"/>
              </a:endParaRPr>
            </a:p>
          </p:txBody>
        </p:sp>
        <p:sp>
          <p:nvSpPr>
            <p:cNvPr id="146445" name="Line 12"/>
            <p:cNvSpPr>
              <a:spLocks noChangeShapeType="1"/>
            </p:cNvSpPr>
            <p:nvPr/>
          </p:nvSpPr>
          <p:spPr bwMode="auto">
            <a:xfrm>
              <a:off x="1584" y="2448"/>
              <a:ext cx="812" cy="4"/>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46" name="Line 13"/>
            <p:cNvSpPr>
              <a:spLocks noChangeShapeType="1"/>
            </p:cNvSpPr>
            <p:nvPr/>
          </p:nvSpPr>
          <p:spPr bwMode="auto">
            <a:xfrm flipV="1">
              <a:off x="1776" y="1780"/>
              <a:ext cx="524" cy="284"/>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47" name="Line 14"/>
            <p:cNvSpPr>
              <a:spLocks noChangeShapeType="1"/>
            </p:cNvSpPr>
            <p:nvPr/>
          </p:nvSpPr>
          <p:spPr bwMode="auto">
            <a:xfrm>
              <a:off x="1296" y="2544"/>
              <a:ext cx="1152" cy="624"/>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48" name="Line 15"/>
            <p:cNvSpPr>
              <a:spLocks noChangeShapeType="1"/>
            </p:cNvSpPr>
            <p:nvPr/>
          </p:nvSpPr>
          <p:spPr bwMode="auto">
            <a:xfrm flipV="1">
              <a:off x="1148" y="1248"/>
              <a:ext cx="1060" cy="292"/>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49" name="Oval 16"/>
            <p:cNvSpPr>
              <a:spLocks noChangeArrowheads="1"/>
            </p:cNvSpPr>
            <p:nvPr/>
          </p:nvSpPr>
          <p:spPr bwMode="auto">
            <a:xfrm>
              <a:off x="4080" y="1728"/>
              <a:ext cx="912" cy="912"/>
            </a:xfrm>
            <a:prstGeom prst="ellipse">
              <a:avLst/>
            </a:prstGeom>
            <a:solidFill>
              <a:schemeClr val="bg2"/>
            </a:solidFill>
            <a:ln w="9525">
              <a:round/>
              <a:headEnd/>
              <a:tailEnd/>
            </a:ln>
            <a:effectLst/>
            <a:scene3d>
              <a:camera prst="legacyPerspectiveFront">
                <a:rot lat="1500000" lon="20099983" rev="0"/>
              </a:camera>
              <a:lightRig rig="legacyFlat4" dir="t"/>
            </a:scene3d>
            <a:sp3d extrusionH="887400" prstMaterial="legacyMatte">
              <a:bevelT w="13500" h="13500" prst="angle"/>
              <a:bevelB w="13500" h="13500" prst="angle"/>
              <a:extrusionClr>
                <a:schemeClr val="bg2"/>
              </a:extrusionClr>
            </a:sp3d>
          </p:spPr>
          <p:txBody>
            <a:bodyPr wrap="none" anchor="ctr">
              <a:flatTx/>
            </a:bodyPr>
            <a:lstStyle/>
            <a:p>
              <a:pPr eaLnBrk="1" hangingPunct="1"/>
              <a:endParaRPr lang="en-US" altLang="en-US" sz="3200">
                <a:latin typeface="Times New Roman" pitchFamily="18" charset="0"/>
              </a:endParaRPr>
            </a:p>
          </p:txBody>
        </p:sp>
        <p:sp>
          <p:nvSpPr>
            <p:cNvPr id="146450" name="Oval 17"/>
            <p:cNvSpPr>
              <a:spLocks noChangeArrowheads="1"/>
            </p:cNvSpPr>
            <p:nvPr/>
          </p:nvSpPr>
          <p:spPr bwMode="auto">
            <a:xfrm>
              <a:off x="4464" y="2064"/>
              <a:ext cx="768" cy="816"/>
            </a:xfrm>
            <a:prstGeom prst="ellipse">
              <a:avLst/>
            </a:prstGeom>
            <a:solidFill>
              <a:schemeClr val="accent1"/>
            </a:solidFill>
            <a:ln w="9525">
              <a:round/>
              <a:headEnd/>
              <a:tailEnd/>
            </a:ln>
            <a:effectLst/>
            <a:scene3d>
              <a:camera prst="legacyPerspectiveFront">
                <a:rot lat="1500000" lon="20099983" rev="0"/>
              </a:camera>
              <a:lightRig rig="legacyFlat4" dir="t"/>
            </a:scene3d>
            <a:sp3d extrusionH="1192200" prstMaterial="legacyPlastic">
              <a:bevelT w="13500" h="13500" prst="angle"/>
              <a:bevelB w="13500" h="13500" prst="angle"/>
              <a:extrusionClr>
                <a:schemeClr val="accent1"/>
              </a:extrusionClr>
            </a:sp3d>
          </p:spPr>
          <p:txBody>
            <a:bodyPr wrap="none" anchor="ctr">
              <a:flatTx/>
            </a:bodyPr>
            <a:lstStyle/>
            <a:p>
              <a:pPr eaLnBrk="1" hangingPunct="1"/>
              <a:endParaRPr lang="en-US" altLang="en-US" sz="3200">
                <a:latin typeface="Times New Roman" pitchFamily="18" charset="0"/>
              </a:endParaRPr>
            </a:p>
          </p:txBody>
        </p:sp>
        <p:sp>
          <p:nvSpPr>
            <p:cNvPr id="146451" name="Line 18"/>
            <p:cNvSpPr>
              <a:spLocks noChangeShapeType="1"/>
            </p:cNvSpPr>
            <p:nvPr/>
          </p:nvSpPr>
          <p:spPr bwMode="auto">
            <a:xfrm flipH="1" flipV="1">
              <a:off x="3312" y="1248"/>
              <a:ext cx="912" cy="432"/>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52" name="Oval 19"/>
            <p:cNvSpPr>
              <a:spLocks noChangeArrowheads="1"/>
            </p:cNvSpPr>
            <p:nvPr/>
          </p:nvSpPr>
          <p:spPr bwMode="auto">
            <a:xfrm>
              <a:off x="4752" y="2304"/>
              <a:ext cx="704" cy="768"/>
            </a:xfrm>
            <a:prstGeom prst="ellipse">
              <a:avLst/>
            </a:prstGeom>
            <a:solidFill>
              <a:schemeClr val="bg2"/>
            </a:solidFill>
            <a:ln w="9525">
              <a:round/>
              <a:headEnd/>
              <a:tailEnd/>
            </a:ln>
            <a:effectLst/>
            <a:scene3d>
              <a:camera prst="legacyPerspectiveFront">
                <a:rot lat="1500000" lon="20099983" rev="0"/>
              </a:camera>
              <a:lightRig rig="legacyFlat4" dir="t"/>
            </a:scene3d>
            <a:sp3d extrusionH="887400" prstMaterial="legacyMatte">
              <a:bevelT w="13500" h="13500" prst="angle"/>
              <a:bevelB w="13500" h="13500" prst="angle"/>
              <a:extrusionClr>
                <a:schemeClr val="bg2"/>
              </a:extrusionClr>
            </a:sp3d>
          </p:spPr>
          <p:txBody>
            <a:bodyPr wrap="none" anchor="ctr">
              <a:flatTx/>
            </a:bodyPr>
            <a:lstStyle/>
            <a:p>
              <a:pPr eaLnBrk="1" hangingPunct="1"/>
              <a:endParaRPr lang="en-US" altLang="en-US" sz="3200">
                <a:latin typeface="Times New Roman" pitchFamily="18" charset="0"/>
              </a:endParaRPr>
            </a:p>
          </p:txBody>
        </p:sp>
        <p:sp>
          <p:nvSpPr>
            <p:cNvPr id="146453" name="Line 20"/>
            <p:cNvSpPr>
              <a:spLocks noChangeShapeType="1"/>
            </p:cNvSpPr>
            <p:nvPr/>
          </p:nvSpPr>
          <p:spPr bwMode="auto">
            <a:xfrm flipH="1" flipV="1">
              <a:off x="3408" y="1776"/>
              <a:ext cx="960" cy="528"/>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54" name="Line 21"/>
            <p:cNvSpPr>
              <a:spLocks noChangeShapeType="1"/>
            </p:cNvSpPr>
            <p:nvPr/>
          </p:nvSpPr>
          <p:spPr bwMode="auto">
            <a:xfrm flipH="1" flipV="1">
              <a:off x="3840" y="2400"/>
              <a:ext cx="912" cy="192"/>
            </a:xfrm>
            <a:prstGeom prst="line">
              <a:avLst/>
            </a:prstGeom>
            <a:noFill/>
            <a:ln w="50800">
              <a:solidFill>
                <a:schemeClr val="accent2"/>
              </a:solidFill>
              <a:round/>
              <a:headEnd type="stealth" w="med" len="lg"/>
              <a:tailEnd type="none" w="sm" len="sm"/>
            </a:ln>
            <a:effectLst/>
          </p:spPr>
          <p:txBody>
            <a:bodyPr wrap="none" anchor="ctr"/>
            <a:lstStyle/>
            <a:p>
              <a:endParaRPr lang="en-US"/>
            </a:p>
          </p:txBody>
        </p:sp>
        <p:sp>
          <p:nvSpPr>
            <p:cNvPr id="146455" name="Oval 22"/>
            <p:cNvSpPr>
              <a:spLocks noChangeArrowheads="1"/>
            </p:cNvSpPr>
            <p:nvPr/>
          </p:nvSpPr>
          <p:spPr bwMode="auto">
            <a:xfrm>
              <a:off x="5280" y="2880"/>
              <a:ext cx="144" cy="144"/>
            </a:xfrm>
            <a:prstGeom prst="ellipse">
              <a:avLst/>
            </a:prstGeom>
            <a:solidFill>
              <a:srgbClr val="B2B2B2"/>
            </a:solidFill>
            <a:ln w="9525">
              <a:round/>
              <a:headEnd/>
              <a:tailEnd/>
            </a:ln>
            <a:effectLst/>
            <a:scene3d>
              <a:camera prst="legacyPerspectiveFront">
                <a:rot lat="1500000" lon="20099983" rev="0"/>
              </a:camera>
              <a:lightRig rig="legacyFlat4" dir="t"/>
            </a:scene3d>
            <a:sp3d extrusionH="887400" prstMaterial="legacyMatte">
              <a:bevelT w="13500" h="13500" prst="angle"/>
              <a:bevelB w="13500" h="13500" prst="angle"/>
              <a:extrusionClr>
                <a:srgbClr val="B2B2B2"/>
              </a:extrusionClr>
            </a:sp3d>
          </p:spPr>
          <p:txBody>
            <a:bodyPr wrap="none" anchor="ctr">
              <a:flatTx/>
            </a:bodyPr>
            <a:lstStyle/>
            <a:p>
              <a:pPr eaLnBrk="1" hangingPunct="1"/>
              <a:endParaRPr lang="en-US" altLang="en-US" sz="3200">
                <a:latin typeface="Times New Roman" pitchFamily="18" charset="0"/>
              </a:endParaRPr>
            </a:p>
          </p:txBody>
        </p:sp>
        <p:sp>
          <p:nvSpPr>
            <p:cNvPr id="146456" name="Line 23"/>
            <p:cNvSpPr>
              <a:spLocks noChangeShapeType="1"/>
            </p:cNvSpPr>
            <p:nvPr/>
          </p:nvSpPr>
          <p:spPr bwMode="auto">
            <a:xfrm flipH="1">
              <a:off x="3648" y="2976"/>
              <a:ext cx="1584" cy="288"/>
            </a:xfrm>
            <a:prstGeom prst="line">
              <a:avLst/>
            </a:prstGeom>
            <a:noFill/>
            <a:ln w="50800">
              <a:solidFill>
                <a:schemeClr val="accent2"/>
              </a:solidFill>
              <a:round/>
              <a:headEnd type="stealth" w="med" len="lg"/>
              <a:tailEnd type="none" w="sm" len="sm"/>
            </a:ln>
            <a:effectLst/>
          </p:spPr>
          <p:txBody>
            <a:bodyPr wrap="none" anchor="ctr"/>
            <a:lstStyle/>
            <a:p>
              <a:endParaRPr lang="en-US"/>
            </a:p>
          </p:txBody>
        </p:sp>
      </p:grpSp>
      <p:sp>
        <p:nvSpPr>
          <p:cNvPr id="25" name="Date Placeholder 24"/>
          <p:cNvSpPr>
            <a:spLocks noGrp="1"/>
          </p:cNvSpPr>
          <p:nvPr>
            <p:ph type="dt" sz="half" idx="10"/>
          </p:nvPr>
        </p:nvSpPr>
        <p:spPr/>
        <p:txBody>
          <a:bodyPr/>
          <a:lstStyle/>
          <a:p>
            <a:pPr>
              <a:defRPr/>
            </a:pPr>
            <a:fld id="{30E4168A-F536-4726-B883-58767FAD1E67}" type="datetime1">
              <a:rPr lang="en-US" smtClean="0"/>
              <a:pPr>
                <a:defRPr/>
              </a:pPr>
              <a:t>3/14/2024</a:t>
            </a:fld>
            <a:endParaRPr lang="en-US"/>
          </a:p>
        </p:txBody>
      </p:sp>
      <p:sp>
        <p:nvSpPr>
          <p:cNvPr id="26" name="Slide Number Placeholder 25"/>
          <p:cNvSpPr>
            <a:spLocks noGrp="1"/>
          </p:cNvSpPr>
          <p:nvPr>
            <p:ph type="sldNum" sz="quarter" idx="12"/>
          </p:nvPr>
        </p:nvSpPr>
        <p:spPr/>
        <p:txBody>
          <a:bodyPr/>
          <a:lstStyle/>
          <a:p>
            <a:fld id="{6876EFF4-C03D-4CCD-A348-A83D22CFB359}" type="slidenum">
              <a:rPr lang="en-US" altLang="en-US" smtClean="0"/>
              <a:pPr/>
              <a:t>256</a:t>
            </a:fld>
            <a:endParaRPr lang="en-US" altLang="en-US"/>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a:t>Coaxial Cable-Categories and Connectors</a:t>
            </a:r>
          </a:p>
        </p:txBody>
      </p:sp>
      <p:pic>
        <p:nvPicPr>
          <p:cNvPr id="148483" name="Picture 4"/>
          <p:cNvPicPr>
            <a:picLocks noGrp="1" noChangeAspect="1" noChangeArrowheads="1"/>
          </p:cNvPicPr>
          <p:nvPr>
            <p:ph idx="1"/>
          </p:nvPr>
        </p:nvPicPr>
        <p:blipFill>
          <a:blip r:embed="rId2"/>
          <a:srcRect/>
          <a:stretch>
            <a:fillRect/>
          </a:stretch>
        </p:blipFill>
        <p:spPr>
          <a:xfrm>
            <a:off x="1524000" y="1905000"/>
            <a:ext cx="5894388" cy="2027238"/>
          </a:xfrm>
          <a:noFill/>
        </p:spPr>
      </p:pic>
      <p:pic>
        <p:nvPicPr>
          <p:cNvPr id="148484" name="Picture 6"/>
          <p:cNvPicPr>
            <a:picLocks noChangeAspect="1" noChangeArrowheads="1"/>
          </p:cNvPicPr>
          <p:nvPr/>
        </p:nvPicPr>
        <p:blipFill>
          <a:blip r:embed="rId3"/>
          <a:srcRect/>
          <a:stretch>
            <a:fillRect/>
          </a:stretch>
        </p:blipFill>
        <p:spPr bwMode="auto">
          <a:xfrm>
            <a:off x="838200" y="4267200"/>
            <a:ext cx="7924800" cy="1998663"/>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pPr>
              <a:defRPr/>
            </a:pPr>
            <a:fld id="{836AB528-44A7-4AAE-B26B-18C79C4A3027}"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257</a:t>
            </a:fld>
            <a:endParaRPr lang="en-US" altLang="en-US"/>
          </a:p>
        </p:txBody>
      </p:sp>
    </p:spTree>
  </p:cSld>
  <p:clrMapOvr>
    <a:masterClrMapping/>
  </p:clrMapOvr>
  <p:transition spd="slow"/>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457200" y="0"/>
            <a:ext cx="8229600" cy="1143000"/>
          </a:xfrm>
        </p:spPr>
        <p:txBody>
          <a:bodyPr/>
          <a:lstStyle/>
          <a:p>
            <a:r>
              <a:rPr lang="en-US" altLang="en-US" sz="4000" b="1"/>
              <a:t>Optical Fiber</a:t>
            </a:r>
          </a:p>
        </p:txBody>
      </p:sp>
      <p:sp>
        <p:nvSpPr>
          <p:cNvPr id="163844" name="Rectangle 4"/>
          <p:cNvSpPr>
            <a:spLocks noChangeArrowheads="1"/>
          </p:cNvSpPr>
          <p:nvPr/>
        </p:nvSpPr>
        <p:spPr bwMode="auto">
          <a:xfrm>
            <a:off x="457200" y="1257300"/>
            <a:ext cx="8229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defRPr/>
            </a:pPr>
            <a:r>
              <a:rPr lang="en-US" altLang="en-US" sz="2400" dirty="0">
                <a:latin typeface="+mn-lt"/>
              </a:rPr>
              <a:t>Relatively new transmission medium used by telephone companies in place of long-distance trunk lines.</a:t>
            </a:r>
          </a:p>
          <a:p>
            <a:pPr algn="just" eaLnBrk="1" hangingPunct="1">
              <a:spcBef>
                <a:spcPct val="0"/>
              </a:spcBef>
              <a:buFontTx/>
              <a:buNone/>
              <a:defRPr/>
            </a:pPr>
            <a:r>
              <a:rPr lang="en-US" altLang="en-US" sz="2400" dirty="0">
                <a:latin typeface="+mn-lt"/>
              </a:rPr>
              <a:t>Also used by private companies in implementing local data communications networks</a:t>
            </a:r>
          </a:p>
          <a:p>
            <a:pPr algn="just" eaLnBrk="1" hangingPunct="1">
              <a:spcBef>
                <a:spcPct val="0"/>
              </a:spcBef>
              <a:buFontTx/>
              <a:buNone/>
              <a:defRPr/>
            </a:pPr>
            <a:r>
              <a:rPr lang="en-US" altLang="en-US" sz="2400" dirty="0">
                <a:latin typeface="+mn-lt"/>
              </a:rPr>
              <a:t>Require a light source with injection laser diode (ILD) or light-emitting diodes (LED)</a:t>
            </a:r>
          </a:p>
        </p:txBody>
      </p:sp>
      <p:pic>
        <p:nvPicPr>
          <p:cNvPr id="149508" name="Picture 2" descr="https://5.imimg.com/data5/PY/IC/GLADMIN-15838467/optical-fibre-dark-fibre-500x500.png"/>
          <p:cNvPicPr>
            <a:picLocks noChangeAspect="1" noChangeArrowheads="1"/>
          </p:cNvPicPr>
          <p:nvPr/>
        </p:nvPicPr>
        <p:blipFill>
          <a:blip r:embed="rId2"/>
          <a:srcRect/>
          <a:stretch>
            <a:fillRect/>
          </a:stretch>
        </p:blipFill>
        <p:spPr bwMode="auto">
          <a:xfrm>
            <a:off x="1600200" y="3575050"/>
            <a:ext cx="5410200" cy="243522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609C4F20-A327-4741-A588-12450285E7B5}"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258</a:t>
            </a:fld>
            <a:endParaRPr lang="en-US" altLang="en-US"/>
          </a:p>
        </p:txBody>
      </p:sp>
    </p:spTree>
  </p:cSld>
  <p:clrMapOvr>
    <a:masterClrMapping/>
  </p:clrMapOvr>
  <p:transition spd="slow"/>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ltLang="en-US"/>
              <a:t>Optical Fiber-Benefits and applications</a:t>
            </a:r>
          </a:p>
        </p:txBody>
      </p:sp>
      <p:pic>
        <p:nvPicPr>
          <p:cNvPr id="150531" name="Picture 6"/>
          <p:cNvPicPr>
            <a:picLocks noGrp="1" noChangeAspect="1" noChangeArrowheads="1"/>
          </p:cNvPicPr>
          <p:nvPr>
            <p:ph idx="1"/>
          </p:nvPr>
        </p:nvPicPr>
        <p:blipFill>
          <a:blip r:embed="rId2"/>
          <a:srcRect/>
          <a:stretch>
            <a:fillRect/>
          </a:stretch>
        </p:blipFill>
        <p:spPr>
          <a:xfrm>
            <a:off x="457200" y="4152900"/>
            <a:ext cx="2830513" cy="1914525"/>
          </a:xfrm>
          <a:noFill/>
        </p:spPr>
      </p:pic>
      <p:sp>
        <p:nvSpPr>
          <p:cNvPr id="164868" name="Rectangle 4"/>
          <p:cNvSpPr>
            <a:spLocks noChangeArrowheads="1"/>
          </p:cNvSpPr>
          <p:nvPr/>
        </p:nvSpPr>
        <p:spPr bwMode="auto">
          <a:xfrm>
            <a:off x="122238" y="1354138"/>
            <a:ext cx="85344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628650" indent="-1714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defRPr/>
            </a:pPr>
            <a:r>
              <a:rPr lang="en-US" altLang="en-US" sz="2400" b="1" dirty="0">
                <a:latin typeface="+mn-lt"/>
              </a:rPr>
              <a:t>Greater capacity</a:t>
            </a:r>
          </a:p>
          <a:p>
            <a:pPr lvl="1" eaLnBrk="1" hangingPunct="1">
              <a:spcBef>
                <a:spcPct val="0"/>
              </a:spcBef>
              <a:buFont typeface="Arial" panose="020B0604020202020204" pitchFamily="34" charset="0"/>
              <a:buChar char="•"/>
              <a:defRPr/>
            </a:pPr>
            <a:r>
              <a:rPr lang="en-US" altLang="en-US" sz="2400" dirty="0">
                <a:latin typeface="+mn-lt"/>
              </a:rPr>
              <a:t>Data rates of hundreds of Gbps</a:t>
            </a:r>
          </a:p>
          <a:p>
            <a:pPr eaLnBrk="1" hangingPunct="1">
              <a:spcBef>
                <a:spcPct val="0"/>
              </a:spcBef>
              <a:defRPr/>
            </a:pPr>
            <a:r>
              <a:rPr lang="en-US" altLang="en-US" sz="2400" b="1" dirty="0">
                <a:latin typeface="+mn-lt"/>
              </a:rPr>
              <a:t>Smaller size &amp; weight</a:t>
            </a:r>
          </a:p>
          <a:p>
            <a:pPr eaLnBrk="1" hangingPunct="1">
              <a:spcBef>
                <a:spcPct val="0"/>
              </a:spcBef>
              <a:defRPr/>
            </a:pPr>
            <a:r>
              <a:rPr lang="en-US" altLang="en-US" sz="2400" b="1" dirty="0">
                <a:latin typeface="+mn-lt"/>
              </a:rPr>
              <a:t>Lower attenuation</a:t>
            </a:r>
          </a:p>
          <a:p>
            <a:pPr eaLnBrk="1" hangingPunct="1">
              <a:spcBef>
                <a:spcPct val="0"/>
              </a:spcBef>
              <a:defRPr/>
            </a:pPr>
            <a:r>
              <a:rPr lang="en-US" altLang="en-US" sz="2400" b="1" dirty="0">
                <a:latin typeface="+mn-lt"/>
              </a:rPr>
              <a:t>Electromagnetic isolation</a:t>
            </a:r>
          </a:p>
          <a:p>
            <a:pPr eaLnBrk="1" hangingPunct="1">
              <a:spcBef>
                <a:spcPct val="0"/>
              </a:spcBef>
              <a:defRPr/>
            </a:pPr>
            <a:r>
              <a:rPr lang="en-US" altLang="en-US" sz="2400" b="1" dirty="0">
                <a:latin typeface="+mn-lt"/>
              </a:rPr>
              <a:t>Greater repeater spacing</a:t>
            </a:r>
          </a:p>
          <a:p>
            <a:pPr lvl="1" eaLnBrk="1" hangingPunct="1">
              <a:spcBef>
                <a:spcPct val="0"/>
              </a:spcBef>
              <a:buFont typeface="Arial" panose="020B0604020202020204" pitchFamily="34" charset="0"/>
              <a:buChar char="•"/>
              <a:defRPr/>
            </a:pPr>
            <a:r>
              <a:rPr lang="en-US" altLang="en-US" sz="2400" dirty="0">
                <a:latin typeface="+mn-lt"/>
              </a:rPr>
              <a:t>10s of km at least</a:t>
            </a:r>
          </a:p>
        </p:txBody>
      </p:sp>
      <p:sp>
        <p:nvSpPr>
          <p:cNvPr id="164869" name="Rectangle 5"/>
          <p:cNvSpPr>
            <a:spLocks noChangeArrowheads="1"/>
          </p:cNvSpPr>
          <p:nvPr/>
        </p:nvSpPr>
        <p:spPr bwMode="auto">
          <a:xfrm>
            <a:off x="4038600" y="3048000"/>
            <a:ext cx="83820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defRPr/>
            </a:pPr>
            <a:r>
              <a:rPr lang="en-US" altLang="en-US" sz="2400" b="1" dirty="0">
                <a:latin typeface="+mn-lt"/>
              </a:rPr>
              <a:t>Long-haul trunks</a:t>
            </a:r>
          </a:p>
          <a:p>
            <a:pPr lvl="1" eaLnBrk="1" hangingPunct="1">
              <a:spcBef>
                <a:spcPct val="0"/>
              </a:spcBef>
              <a:buFont typeface="Arial" panose="020B0604020202020204" pitchFamily="34" charset="0"/>
              <a:buChar char="•"/>
              <a:defRPr/>
            </a:pPr>
            <a:r>
              <a:rPr lang="en-US" altLang="en-US" sz="1800" dirty="0">
                <a:latin typeface="+mn-lt"/>
              </a:rPr>
              <a:t>1500km, 20 – 60k voice channels</a:t>
            </a:r>
          </a:p>
          <a:p>
            <a:pPr eaLnBrk="1" hangingPunct="1">
              <a:spcBef>
                <a:spcPct val="0"/>
              </a:spcBef>
              <a:defRPr/>
            </a:pPr>
            <a:r>
              <a:rPr lang="en-US" altLang="en-US" sz="2400" b="1" dirty="0">
                <a:latin typeface="+mn-lt"/>
              </a:rPr>
              <a:t>Metropolitan trunks</a:t>
            </a:r>
          </a:p>
          <a:p>
            <a:pPr lvl="1" eaLnBrk="1" hangingPunct="1">
              <a:spcBef>
                <a:spcPct val="0"/>
              </a:spcBef>
              <a:buFont typeface="Arial" panose="020B0604020202020204" pitchFamily="34" charset="0"/>
              <a:buChar char="•"/>
              <a:defRPr/>
            </a:pPr>
            <a:r>
              <a:rPr lang="en-US" altLang="en-US" sz="1800" dirty="0">
                <a:latin typeface="+mn-lt"/>
              </a:rPr>
              <a:t>12 km, 100k channels</a:t>
            </a:r>
          </a:p>
          <a:p>
            <a:pPr eaLnBrk="1" hangingPunct="1">
              <a:spcBef>
                <a:spcPct val="0"/>
              </a:spcBef>
              <a:defRPr/>
            </a:pPr>
            <a:r>
              <a:rPr lang="en-US" altLang="en-US" sz="2400" b="1" dirty="0">
                <a:latin typeface="+mn-lt"/>
              </a:rPr>
              <a:t>Rural exchange trunks</a:t>
            </a:r>
          </a:p>
          <a:p>
            <a:pPr lvl="1" eaLnBrk="1" hangingPunct="1">
              <a:spcBef>
                <a:spcPct val="0"/>
              </a:spcBef>
              <a:buFont typeface="Arial" panose="020B0604020202020204" pitchFamily="34" charset="0"/>
              <a:buChar char="•"/>
              <a:defRPr/>
            </a:pPr>
            <a:r>
              <a:rPr lang="en-US" altLang="en-US" sz="1800" dirty="0">
                <a:latin typeface="+mn-lt"/>
              </a:rPr>
              <a:t>40 – 160Km, 5k voice channels</a:t>
            </a:r>
          </a:p>
          <a:p>
            <a:pPr eaLnBrk="1" hangingPunct="1">
              <a:spcBef>
                <a:spcPct val="0"/>
              </a:spcBef>
              <a:defRPr/>
            </a:pPr>
            <a:r>
              <a:rPr lang="en-US" altLang="en-US" sz="2400" b="1" dirty="0">
                <a:latin typeface="+mn-lt"/>
              </a:rPr>
              <a:t>Subscriber loops</a:t>
            </a:r>
          </a:p>
          <a:p>
            <a:pPr lvl="1" eaLnBrk="1" hangingPunct="1">
              <a:spcBef>
                <a:spcPct val="0"/>
              </a:spcBef>
              <a:buFont typeface="Arial" panose="020B0604020202020204" pitchFamily="34" charset="0"/>
              <a:buChar char="•"/>
              <a:defRPr/>
            </a:pPr>
            <a:r>
              <a:rPr lang="en-US" altLang="en-US" sz="1800" dirty="0">
                <a:latin typeface="+mn-lt"/>
              </a:rPr>
              <a:t>Voice data cables leased by corporate clients</a:t>
            </a:r>
          </a:p>
          <a:p>
            <a:pPr eaLnBrk="1" hangingPunct="1">
              <a:spcBef>
                <a:spcPct val="0"/>
              </a:spcBef>
              <a:defRPr/>
            </a:pPr>
            <a:r>
              <a:rPr lang="en-US" altLang="en-US" sz="2400" b="1" dirty="0">
                <a:latin typeface="+mn-lt"/>
              </a:rPr>
              <a:t>LANs</a:t>
            </a:r>
          </a:p>
          <a:p>
            <a:pPr lvl="1" eaLnBrk="1" hangingPunct="1">
              <a:spcBef>
                <a:spcPct val="0"/>
              </a:spcBef>
              <a:buFont typeface="Arial" panose="020B0604020202020204" pitchFamily="34" charset="0"/>
              <a:buChar char="•"/>
              <a:defRPr/>
            </a:pPr>
            <a:r>
              <a:rPr lang="en-US" altLang="en-US" sz="1800" dirty="0">
                <a:latin typeface="+mn-lt"/>
              </a:rPr>
              <a:t>100Mbps – 1 </a:t>
            </a:r>
            <a:r>
              <a:rPr lang="en-US" altLang="en-US" sz="1800" dirty="0" err="1">
                <a:latin typeface="+mn-lt"/>
              </a:rPr>
              <a:t>Ghz</a:t>
            </a:r>
            <a:endParaRPr lang="en-US" altLang="en-US" sz="4000" dirty="0">
              <a:latin typeface="+mn-lt"/>
            </a:endParaRPr>
          </a:p>
        </p:txBody>
      </p:sp>
      <p:sp>
        <p:nvSpPr>
          <p:cNvPr id="7" name="Date Placeholder 6"/>
          <p:cNvSpPr>
            <a:spLocks noGrp="1"/>
          </p:cNvSpPr>
          <p:nvPr>
            <p:ph type="dt" sz="half" idx="10"/>
          </p:nvPr>
        </p:nvSpPr>
        <p:spPr/>
        <p:txBody>
          <a:bodyPr/>
          <a:lstStyle/>
          <a:p>
            <a:pPr>
              <a:defRPr/>
            </a:pPr>
            <a:fld id="{2712377E-BD85-4010-9A71-9B2F5FF9A722}"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259</a:t>
            </a:fld>
            <a:endParaRPr lang="en-US" altLang="en-US"/>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658813" y="838200"/>
            <a:ext cx="8229600" cy="1143000"/>
          </a:xfrm>
        </p:spPr>
        <p:txBody>
          <a:bodyPr/>
          <a:lstStyle/>
          <a:p>
            <a:r>
              <a:rPr lang="en-US" altLang="en-US">
                <a:solidFill>
                  <a:srgbClr val="0000FF"/>
                </a:solidFill>
              </a:rPr>
              <a:t>PAN </a:t>
            </a:r>
            <a:r>
              <a:rPr lang="en-US" altLang="en-US" sz="3600">
                <a:solidFill>
                  <a:srgbClr val="0000FF"/>
                </a:solidFill>
              </a:rPr>
              <a:t>(Personal Area Network)</a:t>
            </a:r>
            <a:endParaRPr lang="en-US" altLang="en-US">
              <a:solidFill>
                <a:srgbClr val="0000FF"/>
              </a:solidFill>
            </a:endParaRPr>
          </a:p>
        </p:txBody>
      </p:sp>
      <p:pic>
        <p:nvPicPr>
          <p:cNvPr id="21507" name="Picture 7" descr="https://www.researchgate.net/profile/Zhiguo_Shi/publication/261393727/figure/fig1/AS:385860559228928@1469007734825/Fig-1-Wireless-Personal-Area-Network-WPAN.png"/>
          <p:cNvPicPr>
            <a:picLocks noChangeAspect="1" noChangeArrowheads="1"/>
          </p:cNvPicPr>
          <p:nvPr/>
        </p:nvPicPr>
        <p:blipFill>
          <a:blip r:embed="rId2"/>
          <a:srcRect/>
          <a:stretch>
            <a:fillRect/>
          </a:stretch>
        </p:blipFill>
        <p:spPr bwMode="auto">
          <a:xfrm>
            <a:off x="2590800" y="3032125"/>
            <a:ext cx="4419600" cy="3100388"/>
          </a:xfrm>
          <a:prstGeom prst="rect">
            <a:avLst/>
          </a:prstGeom>
          <a:noFill/>
          <a:ln w="9525">
            <a:noFill/>
            <a:miter lim="800000"/>
            <a:headEnd/>
            <a:tailEnd/>
          </a:ln>
        </p:spPr>
      </p:pic>
      <p:sp>
        <p:nvSpPr>
          <p:cNvPr id="7" name="Rectangle 6"/>
          <p:cNvSpPr/>
          <p:nvPr/>
        </p:nvSpPr>
        <p:spPr>
          <a:xfrm>
            <a:off x="533400" y="1847850"/>
            <a:ext cx="8247063" cy="1200150"/>
          </a:xfrm>
          <a:prstGeom prst="rect">
            <a:avLst/>
          </a:prstGeom>
        </p:spPr>
        <p:txBody>
          <a:bodyPr>
            <a:spAutoFit/>
          </a:bodyPr>
          <a:lstStyle/>
          <a:p>
            <a:pPr algn="just">
              <a:defRPr/>
            </a:pPr>
            <a:r>
              <a:rPr lang="en-US" dirty="0"/>
              <a:t>A </a:t>
            </a:r>
            <a:r>
              <a:rPr lang="en-US" b="1" dirty="0"/>
              <a:t>personal area network</a:t>
            </a:r>
            <a:r>
              <a:rPr lang="en-US" dirty="0"/>
              <a:t> (</a:t>
            </a:r>
            <a:r>
              <a:rPr lang="en-US" b="1" dirty="0"/>
              <a:t>PAN</a:t>
            </a:r>
            <a:r>
              <a:rPr lang="en-US" dirty="0"/>
              <a:t>) is a computer </a:t>
            </a:r>
            <a:r>
              <a:rPr lang="en-US" b="1" dirty="0"/>
              <a:t>network</a:t>
            </a:r>
            <a:r>
              <a:rPr lang="en-US" dirty="0"/>
              <a:t> used for data transmission amongst devices such as computers, telephones, tablets, personal digital assistants, fax machines and printers, that are located close to a single user.</a:t>
            </a:r>
            <a:endParaRPr lang="en-US" dirty="0">
              <a:latin typeface="+mn-lt"/>
            </a:endParaRPr>
          </a:p>
        </p:txBody>
      </p:sp>
      <p:sp>
        <p:nvSpPr>
          <p:cNvPr id="6" name="Rectangle 2"/>
          <p:cNvSpPr txBox="1">
            <a:spLocks/>
          </p:cNvSpPr>
          <p:nvPr/>
        </p:nvSpPr>
        <p:spPr bwMode="auto">
          <a:xfrm>
            <a:off x="285750" y="296863"/>
            <a:ext cx="8572500" cy="62865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800" dirty="0">
                <a:solidFill>
                  <a:srgbClr val="C00000"/>
                </a:solidFill>
              </a:rPr>
              <a:t>Some newer types of the networks based on their reach</a:t>
            </a:r>
          </a:p>
        </p:txBody>
      </p:sp>
      <p:sp>
        <p:nvSpPr>
          <p:cNvPr id="8" name="Date Placeholder 7"/>
          <p:cNvSpPr>
            <a:spLocks noGrp="1"/>
          </p:cNvSpPr>
          <p:nvPr>
            <p:ph type="dt" sz="half" idx="10"/>
          </p:nvPr>
        </p:nvSpPr>
        <p:spPr/>
        <p:txBody>
          <a:bodyPr/>
          <a:lstStyle/>
          <a:p>
            <a:pPr>
              <a:defRPr/>
            </a:pPr>
            <a:fld id="{1CD09FBF-E816-46FC-B435-D12E839CD1D4}"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26</a:t>
            </a:fld>
            <a:endParaRPr lang="en-US" altLang="en-US"/>
          </a:p>
        </p:txBody>
      </p:sp>
    </p:spTree>
  </p:cSld>
  <p:clrMapOvr>
    <a:masterClrMapping/>
  </p:clrMapOvr>
  <p:transition spd="med">
    <p:pull/>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altLang="en-US"/>
              <a:t>Unguided Media</a:t>
            </a:r>
          </a:p>
        </p:txBody>
      </p:sp>
      <p:pic>
        <p:nvPicPr>
          <p:cNvPr id="151555" name="Picture 6"/>
          <p:cNvPicPr>
            <a:picLocks noGrp="1" noChangeAspect="1" noChangeArrowheads="1"/>
          </p:cNvPicPr>
          <p:nvPr>
            <p:ph idx="1"/>
          </p:nvPr>
        </p:nvPicPr>
        <p:blipFill>
          <a:blip r:embed="rId2"/>
          <a:srcRect/>
          <a:stretch>
            <a:fillRect/>
          </a:stretch>
        </p:blipFill>
        <p:spPr>
          <a:xfrm>
            <a:off x="1295400" y="4038600"/>
            <a:ext cx="7099300" cy="1801813"/>
          </a:xfrm>
          <a:noFill/>
        </p:spPr>
      </p:pic>
      <p:pic>
        <p:nvPicPr>
          <p:cNvPr id="151556" name="Picture 6"/>
          <p:cNvPicPr>
            <a:picLocks noChangeAspect="1" noChangeArrowheads="1"/>
          </p:cNvPicPr>
          <p:nvPr/>
        </p:nvPicPr>
        <p:blipFill>
          <a:blip r:embed="rId3"/>
          <a:srcRect/>
          <a:stretch>
            <a:fillRect/>
          </a:stretch>
        </p:blipFill>
        <p:spPr bwMode="auto">
          <a:xfrm>
            <a:off x="846138" y="1219200"/>
            <a:ext cx="7526337" cy="2532063"/>
          </a:xfrm>
          <a:prstGeom prst="rect">
            <a:avLst/>
          </a:prstGeom>
          <a:noFill/>
          <a:ln w="9525">
            <a:noFill/>
            <a:miter lim="800000"/>
            <a:headEnd/>
            <a:tailEnd/>
          </a:ln>
          <a:effectLst/>
        </p:spPr>
      </p:pic>
      <p:sp>
        <p:nvSpPr>
          <p:cNvPr id="6" name="Date Placeholder 5"/>
          <p:cNvSpPr>
            <a:spLocks noGrp="1"/>
          </p:cNvSpPr>
          <p:nvPr>
            <p:ph type="dt" sz="half" idx="10"/>
          </p:nvPr>
        </p:nvSpPr>
        <p:spPr/>
        <p:txBody>
          <a:bodyPr/>
          <a:lstStyle/>
          <a:p>
            <a:pPr>
              <a:defRPr/>
            </a:pPr>
            <a:fld id="{BA1323CC-3C3F-4567-95DF-09364179F20A}"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260</a:t>
            </a:fld>
            <a:endParaRPr lang="en-US" altLang="en-US"/>
          </a:p>
        </p:txBody>
      </p:sp>
    </p:spTree>
  </p:cSld>
  <p:clrMapOvr>
    <a:masterClrMapping/>
  </p:clrMapOvr>
  <p:transition spd="slow"/>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radio-spectrum"/>
          <p:cNvPicPr>
            <a:picLocks noChangeAspect="1" noChangeArrowheads="1"/>
          </p:cNvPicPr>
          <p:nvPr/>
        </p:nvPicPr>
        <p:blipFill>
          <a:blip r:embed="rId2"/>
          <a:srcRect/>
          <a:stretch>
            <a:fillRect/>
          </a:stretch>
        </p:blipFill>
        <p:spPr bwMode="auto">
          <a:xfrm>
            <a:off x="533400" y="1371600"/>
            <a:ext cx="7886700" cy="4525963"/>
          </a:xfrm>
          <a:prstGeom prst="rect">
            <a:avLst/>
          </a:prstGeom>
          <a:noFill/>
          <a:ln w="9525">
            <a:noFill/>
            <a:miter lim="800000"/>
            <a:headEnd/>
            <a:tailEnd/>
          </a:ln>
        </p:spPr>
      </p:pic>
      <p:sp>
        <p:nvSpPr>
          <p:cNvPr id="6" name="TextBox 5"/>
          <p:cNvSpPr txBox="1"/>
          <p:nvPr/>
        </p:nvSpPr>
        <p:spPr>
          <a:xfrm>
            <a:off x="2330450" y="609600"/>
            <a:ext cx="4483100" cy="5238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800" dirty="0"/>
              <a:t>A Realtime Implementation</a:t>
            </a:r>
          </a:p>
        </p:txBody>
      </p:sp>
      <p:sp>
        <p:nvSpPr>
          <p:cNvPr id="5" name="Date Placeholder 4"/>
          <p:cNvSpPr>
            <a:spLocks noGrp="1"/>
          </p:cNvSpPr>
          <p:nvPr>
            <p:ph type="dt" sz="half" idx="10"/>
          </p:nvPr>
        </p:nvSpPr>
        <p:spPr/>
        <p:txBody>
          <a:bodyPr/>
          <a:lstStyle/>
          <a:p>
            <a:pPr>
              <a:defRPr/>
            </a:pPr>
            <a:fld id="{A7602A63-E289-4B1A-9932-3205A599A610}"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261</a:t>
            </a:fld>
            <a:endParaRPr lang="en-US" altLang="en-US"/>
          </a:p>
        </p:txBody>
      </p:sp>
    </p:spTree>
  </p:cSld>
  <p:clrMapOvr>
    <a:masterClrMapping/>
  </p:clrMapOvr>
  <p:transition spd="slow"/>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4" name="Rectangle 10"/>
          <p:cNvSpPr>
            <a:spLocks noGrp="1" noChangeArrowheads="1"/>
          </p:cNvSpPr>
          <p:nvPr>
            <p:ph type="body" idx="1"/>
          </p:nvPr>
        </p:nvSpPr>
        <p:spPr>
          <a:xfrm>
            <a:off x="457200" y="1028700"/>
            <a:ext cx="8513763" cy="4800600"/>
          </a:xfrm>
        </p:spPr>
        <p:txBody>
          <a:bodyPr/>
          <a:lstStyle/>
          <a:p>
            <a:pPr>
              <a:lnSpc>
                <a:spcPct val="80000"/>
              </a:lnSpc>
              <a:defRPr/>
            </a:pPr>
            <a:r>
              <a:rPr lang="en-US" altLang="en-US" b="1" dirty="0"/>
              <a:t>Radio</a:t>
            </a:r>
          </a:p>
          <a:p>
            <a:pPr lvl="1">
              <a:lnSpc>
                <a:spcPct val="80000"/>
              </a:lnSpc>
              <a:defRPr/>
            </a:pPr>
            <a:r>
              <a:rPr lang="en-US" altLang="en-US" sz="2000" b="1" dirty="0"/>
              <a:t>Wireless transmission of electrical waves over air</a:t>
            </a:r>
          </a:p>
          <a:p>
            <a:pPr lvl="1">
              <a:lnSpc>
                <a:spcPct val="80000"/>
              </a:lnSpc>
              <a:defRPr/>
            </a:pPr>
            <a:r>
              <a:rPr lang="en-US" altLang="en-US" sz="2000" b="1" dirty="0"/>
              <a:t>Each device has a radio transceiver with a specific frequency</a:t>
            </a:r>
          </a:p>
          <a:p>
            <a:pPr lvl="2">
              <a:lnSpc>
                <a:spcPct val="80000"/>
              </a:lnSpc>
              <a:defRPr/>
            </a:pPr>
            <a:r>
              <a:rPr lang="en-US" altLang="en-US" sz="2000" b="1" dirty="0"/>
              <a:t>Low power transmitters (few miles range)</a:t>
            </a:r>
          </a:p>
          <a:p>
            <a:pPr lvl="2">
              <a:lnSpc>
                <a:spcPct val="80000"/>
              </a:lnSpc>
              <a:defRPr/>
            </a:pPr>
            <a:r>
              <a:rPr lang="en-US" altLang="en-US" sz="2000" b="1" dirty="0"/>
              <a:t>Often attached to portables (Laptops, PDAs, cell phones)</a:t>
            </a:r>
          </a:p>
          <a:p>
            <a:pPr lvl="1">
              <a:lnSpc>
                <a:spcPct val="80000"/>
              </a:lnSpc>
              <a:defRPr/>
            </a:pPr>
            <a:r>
              <a:rPr lang="en-US" altLang="en-US" sz="2000" b="1" dirty="0"/>
              <a:t>Includes </a:t>
            </a:r>
          </a:p>
          <a:p>
            <a:pPr lvl="2">
              <a:lnSpc>
                <a:spcPct val="70000"/>
              </a:lnSpc>
              <a:defRPr/>
            </a:pPr>
            <a:r>
              <a:rPr lang="en-US" altLang="en-US" sz="2000" b="1" dirty="0"/>
              <a:t>AM and FM radios, Cellular phones</a:t>
            </a:r>
          </a:p>
          <a:p>
            <a:pPr lvl="2">
              <a:lnSpc>
                <a:spcPct val="70000"/>
              </a:lnSpc>
              <a:defRPr/>
            </a:pPr>
            <a:r>
              <a:rPr lang="en-US" altLang="en-US" sz="2000" b="1" dirty="0"/>
              <a:t>Wireless LANs – </a:t>
            </a:r>
            <a:r>
              <a:rPr lang="en-US" altLang="en-US" sz="2000" b="1" dirty="0" err="1"/>
              <a:t>WiFi</a:t>
            </a:r>
            <a:r>
              <a:rPr lang="en-US" altLang="en-US" sz="2000" b="1" dirty="0"/>
              <a:t> (IEEE 802.11) and Bluetooth</a:t>
            </a:r>
          </a:p>
          <a:p>
            <a:pPr lvl="2">
              <a:lnSpc>
                <a:spcPct val="70000"/>
              </a:lnSpc>
              <a:defRPr/>
            </a:pPr>
            <a:r>
              <a:rPr lang="en-US" altLang="en-US" sz="2000" b="1" dirty="0"/>
              <a:t>Microwaves and Satellites</a:t>
            </a:r>
          </a:p>
          <a:p>
            <a:pPr marL="914400" lvl="2" indent="0">
              <a:lnSpc>
                <a:spcPct val="70000"/>
              </a:lnSpc>
              <a:buFont typeface="Arial" pitchFamily="34" charset="0"/>
              <a:buNone/>
              <a:defRPr/>
            </a:pPr>
            <a:endParaRPr lang="en-US" altLang="en-US" sz="2000" b="1" dirty="0"/>
          </a:p>
          <a:p>
            <a:pPr>
              <a:lnSpc>
                <a:spcPct val="80000"/>
              </a:lnSpc>
              <a:defRPr/>
            </a:pPr>
            <a:r>
              <a:rPr lang="en-US" altLang="en-US" b="1" dirty="0"/>
              <a:t>Infrared</a:t>
            </a:r>
          </a:p>
          <a:p>
            <a:pPr lvl="1">
              <a:lnSpc>
                <a:spcPct val="80000"/>
              </a:lnSpc>
              <a:defRPr/>
            </a:pPr>
            <a:r>
              <a:rPr lang="en-US" altLang="en-US" sz="2000" b="1" dirty="0"/>
              <a:t>“invisible” light waves (frequency is below red light)</a:t>
            </a:r>
          </a:p>
          <a:p>
            <a:pPr lvl="1">
              <a:lnSpc>
                <a:spcPct val="80000"/>
              </a:lnSpc>
              <a:defRPr/>
            </a:pPr>
            <a:r>
              <a:rPr lang="en-US" altLang="en-US" sz="2000" b="1" dirty="0"/>
              <a:t>Requires line of sight; generally subject to interference from heavy rain, smog, and fog</a:t>
            </a:r>
          </a:p>
          <a:p>
            <a:pPr lvl="1">
              <a:lnSpc>
                <a:spcPct val="80000"/>
              </a:lnSpc>
              <a:defRPr/>
            </a:pPr>
            <a:r>
              <a:rPr lang="en-US" altLang="en-US" sz="2000" b="1" dirty="0"/>
              <a:t>Used in remote control units (e.g., TV)</a:t>
            </a:r>
          </a:p>
        </p:txBody>
      </p:sp>
      <p:sp>
        <p:nvSpPr>
          <p:cNvPr id="153603" name="Freeform 27"/>
          <p:cNvSpPr>
            <a:spLocks/>
          </p:cNvSpPr>
          <p:nvPr/>
        </p:nvSpPr>
        <p:spPr bwMode="auto">
          <a:xfrm>
            <a:off x="7593013" y="3254375"/>
            <a:ext cx="103187" cy="463550"/>
          </a:xfrm>
          <a:custGeom>
            <a:avLst/>
            <a:gdLst>
              <a:gd name="T0" fmla="*/ 2147483646 w 129"/>
              <a:gd name="T1" fmla="*/ 2147483646 h 583"/>
              <a:gd name="T2" fmla="*/ 2147483646 w 129"/>
              <a:gd name="T3" fmla="*/ 2147483646 h 583"/>
              <a:gd name="T4" fmla="*/ 2147483646 w 129"/>
              <a:gd name="T5" fmla="*/ 2147483646 h 583"/>
              <a:gd name="T6" fmla="*/ 2147483646 w 129"/>
              <a:gd name="T7" fmla="*/ 2147483646 h 583"/>
              <a:gd name="T8" fmla="*/ 2147483646 w 129"/>
              <a:gd name="T9" fmla="*/ 2147483646 h 583"/>
              <a:gd name="T10" fmla="*/ 2147483646 w 129"/>
              <a:gd name="T11" fmla="*/ 2147483646 h 583"/>
              <a:gd name="T12" fmla="*/ 2147483646 w 129"/>
              <a:gd name="T13" fmla="*/ 2147483646 h 583"/>
              <a:gd name="T14" fmla="*/ 2147483646 w 129"/>
              <a:gd name="T15" fmla="*/ 2147483646 h 583"/>
              <a:gd name="T16" fmla="*/ 2147483646 w 129"/>
              <a:gd name="T17" fmla="*/ 2147483646 h 583"/>
              <a:gd name="T18" fmla="*/ 2147483646 w 129"/>
              <a:gd name="T19" fmla="*/ 2147483646 h 583"/>
              <a:gd name="T20" fmla="*/ 2147483646 w 129"/>
              <a:gd name="T21" fmla="*/ 2147483646 h 583"/>
              <a:gd name="T22" fmla="*/ 2147483646 w 129"/>
              <a:gd name="T23" fmla="*/ 2147483646 h 583"/>
              <a:gd name="T24" fmla="*/ 2147483646 w 129"/>
              <a:gd name="T25" fmla="*/ 2147483646 h 583"/>
              <a:gd name="T26" fmla="*/ 2147483646 w 129"/>
              <a:gd name="T27" fmla="*/ 2147483646 h 583"/>
              <a:gd name="T28" fmla="*/ 2147483646 w 129"/>
              <a:gd name="T29" fmla="*/ 2147483646 h 583"/>
              <a:gd name="T30" fmla="*/ 2147483646 w 129"/>
              <a:gd name="T31" fmla="*/ 2147483646 h 583"/>
              <a:gd name="T32" fmla="*/ 2147483646 w 129"/>
              <a:gd name="T33" fmla="*/ 2147483646 h 583"/>
              <a:gd name="T34" fmla="*/ 2147483646 w 129"/>
              <a:gd name="T35" fmla="*/ 2147483646 h 583"/>
              <a:gd name="T36" fmla="*/ 2147483646 w 129"/>
              <a:gd name="T37" fmla="*/ 2147483646 h 583"/>
              <a:gd name="T38" fmla="*/ 2147483646 w 129"/>
              <a:gd name="T39" fmla="*/ 2147483646 h 583"/>
              <a:gd name="T40" fmla="*/ 2147483646 w 129"/>
              <a:gd name="T41" fmla="*/ 0 h 583"/>
              <a:gd name="T42" fmla="*/ 2147483646 w 129"/>
              <a:gd name="T43" fmla="*/ 2147483646 h 583"/>
              <a:gd name="T44" fmla="*/ 2147483646 w 129"/>
              <a:gd name="T45" fmla="*/ 2147483646 h 583"/>
              <a:gd name="T46" fmla="*/ 2147483646 w 129"/>
              <a:gd name="T47" fmla="*/ 2147483646 h 583"/>
              <a:gd name="T48" fmla="*/ 2147483646 w 129"/>
              <a:gd name="T49" fmla="*/ 2147483646 h 583"/>
              <a:gd name="T50" fmla="*/ 2147483646 w 129"/>
              <a:gd name="T51" fmla="*/ 2147483646 h 583"/>
              <a:gd name="T52" fmla="*/ 2147483646 w 129"/>
              <a:gd name="T53" fmla="*/ 2147483646 h 583"/>
              <a:gd name="T54" fmla="*/ 2147483646 w 129"/>
              <a:gd name="T55" fmla="*/ 2147483646 h 583"/>
              <a:gd name="T56" fmla="*/ 2147483646 w 129"/>
              <a:gd name="T57" fmla="*/ 2147483646 h 583"/>
              <a:gd name="T58" fmla="*/ 0 w 129"/>
              <a:gd name="T59" fmla="*/ 2147483646 h 583"/>
              <a:gd name="T60" fmla="*/ 0 w 129"/>
              <a:gd name="T61" fmla="*/ 2147483646 h 583"/>
              <a:gd name="T62" fmla="*/ 2147483646 w 129"/>
              <a:gd name="T63" fmla="*/ 2147483646 h 583"/>
              <a:gd name="T64" fmla="*/ 2147483646 w 129"/>
              <a:gd name="T65" fmla="*/ 2147483646 h 583"/>
              <a:gd name="T66" fmla="*/ 2147483646 w 129"/>
              <a:gd name="T67" fmla="*/ 2147483646 h 583"/>
              <a:gd name="T68" fmla="*/ 2147483646 w 129"/>
              <a:gd name="T69" fmla="*/ 2147483646 h 583"/>
              <a:gd name="T70" fmla="*/ 2147483646 w 129"/>
              <a:gd name="T71" fmla="*/ 2147483646 h 583"/>
              <a:gd name="T72" fmla="*/ 2147483646 w 129"/>
              <a:gd name="T73" fmla="*/ 2147483646 h 583"/>
              <a:gd name="T74" fmla="*/ 2147483646 w 129"/>
              <a:gd name="T75" fmla="*/ 2147483646 h 583"/>
              <a:gd name="T76" fmla="*/ 2147483646 w 129"/>
              <a:gd name="T77" fmla="*/ 2147483646 h 583"/>
              <a:gd name="T78" fmla="*/ 2147483646 w 129"/>
              <a:gd name="T79" fmla="*/ 2147483646 h 583"/>
              <a:gd name="T80" fmla="*/ 2147483646 w 129"/>
              <a:gd name="T81" fmla="*/ 2147483646 h 583"/>
              <a:gd name="T82" fmla="*/ 2147483646 w 129"/>
              <a:gd name="T83" fmla="*/ 2147483646 h 5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9" h="583">
                <a:moveTo>
                  <a:pt x="129" y="559"/>
                </a:moveTo>
                <a:lnTo>
                  <a:pt x="117" y="542"/>
                </a:lnTo>
                <a:lnTo>
                  <a:pt x="100" y="515"/>
                </a:lnTo>
                <a:lnTo>
                  <a:pt x="87" y="488"/>
                </a:lnTo>
                <a:lnTo>
                  <a:pt x="76" y="462"/>
                </a:lnTo>
                <a:lnTo>
                  <a:pt x="66" y="433"/>
                </a:lnTo>
                <a:lnTo>
                  <a:pt x="57" y="403"/>
                </a:lnTo>
                <a:lnTo>
                  <a:pt x="51" y="372"/>
                </a:lnTo>
                <a:lnTo>
                  <a:pt x="45" y="342"/>
                </a:lnTo>
                <a:lnTo>
                  <a:pt x="43" y="312"/>
                </a:lnTo>
                <a:lnTo>
                  <a:pt x="43" y="283"/>
                </a:lnTo>
                <a:lnTo>
                  <a:pt x="45" y="253"/>
                </a:lnTo>
                <a:lnTo>
                  <a:pt x="49" y="222"/>
                </a:lnTo>
                <a:lnTo>
                  <a:pt x="55" y="192"/>
                </a:lnTo>
                <a:lnTo>
                  <a:pt x="62" y="161"/>
                </a:lnTo>
                <a:lnTo>
                  <a:pt x="72" y="133"/>
                </a:lnTo>
                <a:lnTo>
                  <a:pt x="83" y="104"/>
                </a:lnTo>
                <a:lnTo>
                  <a:pt x="97" y="78"/>
                </a:lnTo>
                <a:lnTo>
                  <a:pt x="112" y="51"/>
                </a:lnTo>
                <a:lnTo>
                  <a:pt x="129" y="26"/>
                </a:lnTo>
                <a:lnTo>
                  <a:pt x="89" y="0"/>
                </a:lnTo>
                <a:lnTo>
                  <a:pt x="74" y="26"/>
                </a:lnTo>
                <a:lnTo>
                  <a:pt x="57" y="55"/>
                </a:lnTo>
                <a:lnTo>
                  <a:pt x="43" y="83"/>
                </a:lnTo>
                <a:lnTo>
                  <a:pt x="32" y="114"/>
                </a:lnTo>
                <a:lnTo>
                  <a:pt x="21" y="144"/>
                </a:lnTo>
                <a:lnTo>
                  <a:pt x="13" y="175"/>
                </a:lnTo>
                <a:lnTo>
                  <a:pt x="5" y="207"/>
                </a:lnTo>
                <a:lnTo>
                  <a:pt x="2" y="239"/>
                </a:lnTo>
                <a:lnTo>
                  <a:pt x="0" y="272"/>
                </a:lnTo>
                <a:lnTo>
                  <a:pt x="0" y="304"/>
                </a:lnTo>
                <a:lnTo>
                  <a:pt x="2" y="336"/>
                </a:lnTo>
                <a:lnTo>
                  <a:pt x="5" y="367"/>
                </a:lnTo>
                <a:lnTo>
                  <a:pt x="11" y="399"/>
                </a:lnTo>
                <a:lnTo>
                  <a:pt x="19" y="431"/>
                </a:lnTo>
                <a:lnTo>
                  <a:pt x="28" y="462"/>
                </a:lnTo>
                <a:lnTo>
                  <a:pt x="40" y="490"/>
                </a:lnTo>
                <a:lnTo>
                  <a:pt x="53" y="521"/>
                </a:lnTo>
                <a:lnTo>
                  <a:pt x="68" y="549"/>
                </a:lnTo>
                <a:lnTo>
                  <a:pt x="85" y="576"/>
                </a:lnTo>
                <a:lnTo>
                  <a:pt x="89" y="583"/>
                </a:lnTo>
                <a:lnTo>
                  <a:pt x="129" y="559"/>
                </a:lnTo>
                <a:close/>
              </a:path>
            </a:pathLst>
          </a:custGeom>
          <a:solidFill>
            <a:schemeClr val="folHlink"/>
          </a:solidFill>
          <a:ln w="6350" cmpd="sng">
            <a:solidFill>
              <a:schemeClr val="folHlink"/>
            </a:solidFill>
            <a:round/>
            <a:headEnd/>
            <a:tailEnd/>
          </a:ln>
        </p:spPr>
        <p:txBody>
          <a:bodyPr/>
          <a:lstStyle/>
          <a:p>
            <a:endParaRPr lang="en-US"/>
          </a:p>
        </p:txBody>
      </p:sp>
      <p:sp>
        <p:nvSpPr>
          <p:cNvPr id="153604" name="Freeform 28"/>
          <p:cNvSpPr>
            <a:spLocks/>
          </p:cNvSpPr>
          <p:nvPr/>
        </p:nvSpPr>
        <p:spPr bwMode="auto">
          <a:xfrm>
            <a:off x="8302625" y="3255963"/>
            <a:ext cx="103188" cy="463550"/>
          </a:xfrm>
          <a:custGeom>
            <a:avLst/>
            <a:gdLst>
              <a:gd name="T0" fmla="*/ 0 w 129"/>
              <a:gd name="T1" fmla="*/ 2147483646 h 583"/>
              <a:gd name="T2" fmla="*/ 2147483646 w 129"/>
              <a:gd name="T3" fmla="*/ 2147483646 h 583"/>
              <a:gd name="T4" fmla="*/ 2147483646 w 129"/>
              <a:gd name="T5" fmla="*/ 2147483646 h 583"/>
              <a:gd name="T6" fmla="*/ 2147483646 w 129"/>
              <a:gd name="T7" fmla="*/ 2147483646 h 583"/>
              <a:gd name="T8" fmla="*/ 2147483646 w 129"/>
              <a:gd name="T9" fmla="*/ 2147483646 h 583"/>
              <a:gd name="T10" fmla="*/ 2147483646 w 129"/>
              <a:gd name="T11" fmla="*/ 2147483646 h 583"/>
              <a:gd name="T12" fmla="*/ 2147483646 w 129"/>
              <a:gd name="T13" fmla="*/ 2147483646 h 583"/>
              <a:gd name="T14" fmla="*/ 2147483646 w 129"/>
              <a:gd name="T15" fmla="*/ 2147483646 h 583"/>
              <a:gd name="T16" fmla="*/ 2147483646 w 129"/>
              <a:gd name="T17" fmla="*/ 2147483646 h 583"/>
              <a:gd name="T18" fmla="*/ 2147483646 w 129"/>
              <a:gd name="T19" fmla="*/ 2147483646 h 583"/>
              <a:gd name="T20" fmla="*/ 2147483646 w 129"/>
              <a:gd name="T21" fmla="*/ 2147483646 h 583"/>
              <a:gd name="T22" fmla="*/ 2147483646 w 129"/>
              <a:gd name="T23" fmla="*/ 2147483646 h 583"/>
              <a:gd name="T24" fmla="*/ 2147483646 w 129"/>
              <a:gd name="T25" fmla="*/ 2147483646 h 583"/>
              <a:gd name="T26" fmla="*/ 2147483646 w 129"/>
              <a:gd name="T27" fmla="*/ 2147483646 h 583"/>
              <a:gd name="T28" fmla="*/ 2147483646 w 129"/>
              <a:gd name="T29" fmla="*/ 2147483646 h 583"/>
              <a:gd name="T30" fmla="*/ 2147483646 w 129"/>
              <a:gd name="T31" fmla="*/ 2147483646 h 583"/>
              <a:gd name="T32" fmla="*/ 2147483646 w 129"/>
              <a:gd name="T33" fmla="*/ 2147483646 h 583"/>
              <a:gd name="T34" fmla="*/ 2147483646 w 129"/>
              <a:gd name="T35" fmla="*/ 2147483646 h 583"/>
              <a:gd name="T36" fmla="*/ 2147483646 w 129"/>
              <a:gd name="T37" fmla="*/ 2147483646 h 583"/>
              <a:gd name="T38" fmla="*/ 0 w 129"/>
              <a:gd name="T39" fmla="*/ 2147483646 h 583"/>
              <a:gd name="T40" fmla="*/ 2147483646 w 129"/>
              <a:gd name="T41" fmla="*/ 0 h 583"/>
              <a:gd name="T42" fmla="*/ 2147483646 w 129"/>
              <a:gd name="T43" fmla="*/ 2147483646 h 583"/>
              <a:gd name="T44" fmla="*/ 2147483646 w 129"/>
              <a:gd name="T45" fmla="*/ 2147483646 h 583"/>
              <a:gd name="T46" fmla="*/ 2147483646 w 129"/>
              <a:gd name="T47" fmla="*/ 2147483646 h 583"/>
              <a:gd name="T48" fmla="*/ 2147483646 w 129"/>
              <a:gd name="T49" fmla="*/ 2147483646 h 583"/>
              <a:gd name="T50" fmla="*/ 2147483646 w 129"/>
              <a:gd name="T51" fmla="*/ 2147483646 h 583"/>
              <a:gd name="T52" fmla="*/ 2147483646 w 129"/>
              <a:gd name="T53" fmla="*/ 2147483646 h 583"/>
              <a:gd name="T54" fmla="*/ 2147483646 w 129"/>
              <a:gd name="T55" fmla="*/ 2147483646 h 583"/>
              <a:gd name="T56" fmla="*/ 2147483646 w 129"/>
              <a:gd name="T57" fmla="*/ 2147483646 h 583"/>
              <a:gd name="T58" fmla="*/ 2147483646 w 129"/>
              <a:gd name="T59" fmla="*/ 2147483646 h 583"/>
              <a:gd name="T60" fmla="*/ 2147483646 w 129"/>
              <a:gd name="T61" fmla="*/ 2147483646 h 583"/>
              <a:gd name="T62" fmla="*/ 2147483646 w 129"/>
              <a:gd name="T63" fmla="*/ 2147483646 h 583"/>
              <a:gd name="T64" fmla="*/ 2147483646 w 129"/>
              <a:gd name="T65" fmla="*/ 2147483646 h 583"/>
              <a:gd name="T66" fmla="*/ 2147483646 w 129"/>
              <a:gd name="T67" fmla="*/ 2147483646 h 583"/>
              <a:gd name="T68" fmla="*/ 2147483646 w 129"/>
              <a:gd name="T69" fmla="*/ 2147483646 h 583"/>
              <a:gd name="T70" fmla="*/ 2147483646 w 129"/>
              <a:gd name="T71" fmla="*/ 2147483646 h 583"/>
              <a:gd name="T72" fmla="*/ 2147483646 w 129"/>
              <a:gd name="T73" fmla="*/ 2147483646 h 583"/>
              <a:gd name="T74" fmla="*/ 2147483646 w 129"/>
              <a:gd name="T75" fmla="*/ 2147483646 h 583"/>
              <a:gd name="T76" fmla="*/ 2147483646 w 129"/>
              <a:gd name="T77" fmla="*/ 2147483646 h 583"/>
              <a:gd name="T78" fmla="*/ 2147483646 w 129"/>
              <a:gd name="T79" fmla="*/ 2147483646 h 583"/>
              <a:gd name="T80" fmla="*/ 2147483646 w 129"/>
              <a:gd name="T81" fmla="*/ 2147483646 h 583"/>
              <a:gd name="T82" fmla="*/ 0 w 129"/>
              <a:gd name="T83" fmla="*/ 2147483646 h 5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9" h="583">
                <a:moveTo>
                  <a:pt x="0" y="557"/>
                </a:moveTo>
                <a:lnTo>
                  <a:pt x="11" y="542"/>
                </a:lnTo>
                <a:lnTo>
                  <a:pt x="27" y="515"/>
                </a:lnTo>
                <a:lnTo>
                  <a:pt x="40" y="488"/>
                </a:lnTo>
                <a:lnTo>
                  <a:pt x="53" y="460"/>
                </a:lnTo>
                <a:lnTo>
                  <a:pt x="63" y="431"/>
                </a:lnTo>
                <a:lnTo>
                  <a:pt x="70" y="403"/>
                </a:lnTo>
                <a:lnTo>
                  <a:pt x="78" y="372"/>
                </a:lnTo>
                <a:lnTo>
                  <a:pt x="82" y="342"/>
                </a:lnTo>
                <a:lnTo>
                  <a:pt x="84" y="311"/>
                </a:lnTo>
                <a:lnTo>
                  <a:pt x="84" y="281"/>
                </a:lnTo>
                <a:lnTo>
                  <a:pt x="82" y="251"/>
                </a:lnTo>
                <a:lnTo>
                  <a:pt x="78" y="220"/>
                </a:lnTo>
                <a:lnTo>
                  <a:pt x="74" y="192"/>
                </a:lnTo>
                <a:lnTo>
                  <a:pt x="67" y="161"/>
                </a:lnTo>
                <a:lnTo>
                  <a:pt x="57" y="133"/>
                </a:lnTo>
                <a:lnTo>
                  <a:pt x="46" y="104"/>
                </a:lnTo>
                <a:lnTo>
                  <a:pt x="32" y="78"/>
                </a:lnTo>
                <a:lnTo>
                  <a:pt x="17" y="51"/>
                </a:lnTo>
                <a:lnTo>
                  <a:pt x="0" y="24"/>
                </a:lnTo>
                <a:lnTo>
                  <a:pt x="38" y="0"/>
                </a:lnTo>
                <a:lnTo>
                  <a:pt x="55" y="26"/>
                </a:lnTo>
                <a:lnTo>
                  <a:pt x="70" y="55"/>
                </a:lnTo>
                <a:lnTo>
                  <a:pt x="84" y="83"/>
                </a:lnTo>
                <a:lnTo>
                  <a:pt x="97" y="114"/>
                </a:lnTo>
                <a:lnTo>
                  <a:pt x="106" y="144"/>
                </a:lnTo>
                <a:lnTo>
                  <a:pt x="116" y="175"/>
                </a:lnTo>
                <a:lnTo>
                  <a:pt x="122" y="207"/>
                </a:lnTo>
                <a:lnTo>
                  <a:pt x="125" y="239"/>
                </a:lnTo>
                <a:lnTo>
                  <a:pt x="127" y="272"/>
                </a:lnTo>
                <a:lnTo>
                  <a:pt x="129" y="302"/>
                </a:lnTo>
                <a:lnTo>
                  <a:pt x="127" y="334"/>
                </a:lnTo>
                <a:lnTo>
                  <a:pt x="124" y="367"/>
                </a:lnTo>
                <a:lnTo>
                  <a:pt x="118" y="399"/>
                </a:lnTo>
                <a:lnTo>
                  <a:pt x="110" y="429"/>
                </a:lnTo>
                <a:lnTo>
                  <a:pt x="99" y="462"/>
                </a:lnTo>
                <a:lnTo>
                  <a:pt x="87" y="490"/>
                </a:lnTo>
                <a:lnTo>
                  <a:pt x="76" y="521"/>
                </a:lnTo>
                <a:lnTo>
                  <a:pt x="61" y="549"/>
                </a:lnTo>
                <a:lnTo>
                  <a:pt x="44" y="576"/>
                </a:lnTo>
                <a:lnTo>
                  <a:pt x="38" y="583"/>
                </a:lnTo>
                <a:lnTo>
                  <a:pt x="0" y="557"/>
                </a:lnTo>
                <a:close/>
              </a:path>
            </a:pathLst>
          </a:custGeom>
          <a:solidFill>
            <a:schemeClr val="folHlink"/>
          </a:solidFill>
          <a:ln w="6350" cmpd="sng">
            <a:solidFill>
              <a:schemeClr val="folHlink"/>
            </a:solidFill>
            <a:round/>
            <a:headEnd/>
            <a:tailEnd/>
          </a:ln>
        </p:spPr>
        <p:txBody>
          <a:bodyPr/>
          <a:lstStyle/>
          <a:p>
            <a:endParaRPr lang="en-US"/>
          </a:p>
        </p:txBody>
      </p:sp>
      <p:sp>
        <p:nvSpPr>
          <p:cNvPr id="153605" name="Freeform 29"/>
          <p:cNvSpPr>
            <a:spLocks/>
          </p:cNvSpPr>
          <p:nvPr/>
        </p:nvSpPr>
        <p:spPr bwMode="auto">
          <a:xfrm>
            <a:off x="7415213" y="3154363"/>
            <a:ext cx="134937" cy="665162"/>
          </a:xfrm>
          <a:custGeom>
            <a:avLst/>
            <a:gdLst>
              <a:gd name="T0" fmla="*/ 2147483646 w 170"/>
              <a:gd name="T1" fmla="*/ 2147483646 h 839"/>
              <a:gd name="T2" fmla="*/ 2147483646 w 170"/>
              <a:gd name="T3" fmla="*/ 2147483646 h 839"/>
              <a:gd name="T4" fmla="*/ 2147483646 w 170"/>
              <a:gd name="T5" fmla="*/ 2147483646 h 839"/>
              <a:gd name="T6" fmla="*/ 2147483646 w 170"/>
              <a:gd name="T7" fmla="*/ 2147483646 h 839"/>
              <a:gd name="T8" fmla="*/ 2147483646 w 170"/>
              <a:gd name="T9" fmla="*/ 2147483646 h 839"/>
              <a:gd name="T10" fmla="*/ 2147483646 w 170"/>
              <a:gd name="T11" fmla="*/ 2147483646 h 839"/>
              <a:gd name="T12" fmla="*/ 2147483646 w 170"/>
              <a:gd name="T13" fmla="*/ 2147483646 h 839"/>
              <a:gd name="T14" fmla="*/ 2147483646 w 170"/>
              <a:gd name="T15" fmla="*/ 2147483646 h 839"/>
              <a:gd name="T16" fmla="*/ 2147483646 w 170"/>
              <a:gd name="T17" fmla="*/ 2147483646 h 839"/>
              <a:gd name="T18" fmla="*/ 2147483646 w 170"/>
              <a:gd name="T19" fmla="*/ 2147483646 h 839"/>
              <a:gd name="T20" fmla="*/ 2147483646 w 170"/>
              <a:gd name="T21" fmla="*/ 2147483646 h 839"/>
              <a:gd name="T22" fmla="*/ 2147483646 w 170"/>
              <a:gd name="T23" fmla="*/ 2147483646 h 839"/>
              <a:gd name="T24" fmla="*/ 2147483646 w 170"/>
              <a:gd name="T25" fmla="*/ 2147483646 h 839"/>
              <a:gd name="T26" fmla="*/ 2147483646 w 170"/>
              <a:gd name="T27" fmla="*/ 2147483646 h 839"/>
              <a:gd name="T28" fmla="*/ 2147483646 w 170"/>
              <a:gd name="T29" fmla="*/ 2147483646 h 839"/>
              <a:gd name="T30" fmla="*/ 2147483646 w 170"/>
              <a:gd name="T31" fmla="*/ 2147483646 h 839"/>
              <a:gd name="T32" fmla="*/ 2147483646 w 170"/>
              <a:gd name="T33" fmla="*/ 2147483646 h 839"/>
              <a:gd name="T34" fmla="*/ 2147483646 w 170"/>
              <a:gd name="T35" fmla="*/ 2147483646 h 839"/>
              <a:gd name="T36" fmla="*/ 2147483646 w 170"/>
              <a:gd name="T37" fmla="*/ 2147483646 h 839"/>
              <a:gd name="T38" fmla="*/ 2147483646 w 170"/>
              <a:gd name="T39" fmla="*/ 2147483646 h 839"/>
              <a:gd name="T40" fmla="*/ 2147483646 w 170"/>
              <a:gd name="T41" fmla="*/ 2147483646 h 839"/>
              <a:gd name="T42" fmla="*/ 2147483646 w 170"/>
              <a:gd name="T43" fmla="*/ 2147483646 h 839"/>
              <a:gd name="T44" fmla="*/ 2147483646 w 170"/>
              <a:gd name="T45" fmla="*/ 2147483646 h 839"/>
              <a:gd name="T46" fmla="*/ 2147483646 w 170"/>
              <a:gd name="T47" fmla="*/ 2147483646 h 839"/>
              <a:gd name="T48" fmla="*/ 2147483646 w 170"/>
              <a:gd name="T49" fmla="*/ 2147483646 h 839"/>
              <a:gd name="T50" fmla="*/ 2147483646 w 170"/>
              <a:gd name="T51" fmla="*/ 2147483646 h 839"/>
              <a:gd name="T52" fmla="*/ 2147483646 w 170"/>
              <a:gd name="T53" fmla="*/ 2147483646 h 839"/>
              <a:gd name="T54" fmla="*/ 2147483646 w 170"/>
              <a:gd name="T55" fmla="*/ 2147483646 h 839"/>
              <a:gd name="T56" fmla="*/ 2147483646 w 170"/>
              <a:gd name="T57" fmla="*/ 2147483646 h 839"/>
              <a:gd name="T58" fmla="*/ 2147483646 w 170"/>
              <a:gd name="T59" fmla="*/ 2147483646 h 839"/>
              <a:gd name="T60" fmla="*/ 2147483646 w 170"/>
              <a:gd name="T61" fmla="*/ 2147483646 h 839"/>
              <a:gd name="T62" fmla="*/ 2147483646 w 170"/>
              <a:gd name="T63" fmla="*/ 2147483646 h 839"/>
              <a:gd name="T64" fmla="*/ 2147483646 w 170"/>
              <a:gd name="T65" fmla="*/ 2147483646 h 839"/>
              <a:gd name="T66" fmla="*/ 2147483646 w 170"/>
              <a:gd name="T67" fmla="*/ 2147483646 h 839"/>
              <a:gd name="T68" fmla="*/ 2147483646 w 170"/>
              <a:gd name="T69" fmla="*/ 2147483646 h 839"/>
              <a:gd name="T70" fmla="*/ 2147483646 w 170"/>
              <a:gd name="T71" fmla="*/ 2147483646 h 839"/>
              <a:gd name="T72" fmla="*/ 0 w 170"/>
              <a:gd name="T73" fmla="*/ 2147483646 h 839"/>
              <a:gd name="T74" fmla="*/ 0 w 170"/>
              <a:gd name="T75" fmla="*/ 2147483646 h 839"/>
              <a:gd name="T76" fmla="*/ 2147483646 w 170"/>
              <a:gd name="T77" fmla="*/ 2147483646 h 839"/>
              <a:gd name="T78" fmla="*/ 2147483646 w 170"/>
              <a:gd name="T79" fmla="*/ 2147483646 h 839"/>
              <a:gd name="T80" fmla="*/ 2147483646 w 170"/>
              <a:gd name="T81" fmla="*/ 2147483646 h 839"/>
              <a:gd name="T82" fmla="*/ 2147483646 w 170"/>
              <a:gd name="T83" fmla="*/ 2147483646 h 839"/>
              <a:gd name="T84" fmla="*/ 2147483646 w 170"/>
              <a:gd name="T85" fmla="*/ 2147483646 h 839"/>
              <a:gd name="T86" fmla="*/ 2147483646 w 170"/>
              <a:gd name="T87" fmla="*/ 2147483646 h 839"/>
              <a:gd name="T88" fmla="*/ 2147483646 w 170"/>
              <a:gd name="T89" fmla="*/ 2147483646 h 839"/>
              <a:gd name="T90" fmla="*/ 2147483646 w 170"/>
              <a:gd name="T91" fmla="*/ 2147483646 h 839"/>
              <a:gd name="T92" fmla="*/ 2147483646 w 170"/>
              <a:gd name="T93" fmla="*/ 2147483646 h 839"/>
              <a:gd name="T94" fmla="*/ 2147483646 w 170"/>
              <a:gd name="T95" fmla="*/ 2147483646 h 839"/>
              <a:gd name="T96" fmla="*/ 2147483646 w 170"/>
              <a:gd name="T97" fmla="*/ 0 h 839"/>
              <a:gd name="T98" fmla="*/ 2147483646 w 170"/>
              <a:gd name="T99" fmla="*/ 2147483646 h 83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0" h="839">
                <a:moveTo>
                  <a:pt x="170" y="27"/>
                </a:moveTo>
                <a:lnTo>
                  <a:pt x="151" y="58"/>
                </a:lnTo>
                <a:lnTo>
                  <a:pt x="131" y="90"/>
                </a:lnTo>
                <a:lnTo>
                  <a:pt x="114" y="122"/>
                </a:lnTo>
                <a:lnTo>
                  <a:pt x="99" y="156"/>
                </a:lnTo>
                <a:lnTo>
                  <a:pt x="86" y="192"/>
                </a:lnTo>
                <a:lnTo>
                  <a:pt x="73" y="227"/>
                </a:lnTo>
                <a:lnTo>
                  <a:pt x="63" y="263"/>
                </a:lnTo>
                <a:lnTo>
                  <a:pt x="55" y="299"/>
                </a:lnTo>
                <a:lnTo>
                  <a:pt x="50" y="337"/>
                </a:lnTo>
                <a:lnTo>
                  <a:pt x="46" y="373"/>
                </a:lnTo>
                <a:lnTo>
                  <a:pt x="46" y="411"/>
                </a:lnTo>
                <a:lnTo>
                  <a:pt x="46" y="447"/>
                </a:lnTo>
                <a:lnTo>
                  <a:pt x="48" y="485"/>
                </a:lnTo>
                <a:lnTo>
                  <a:pt x="52" y="521"/>
                </a:lnTo>
                <a:lnTo>
                  <a:pt x="59" y="559"/>
                </a:lnTo>
                <a:lnTo>
                  <a:pt x="67" y="595"/>
                </a:lnTo>
                <a:lnTo>
                  <a:pt x="78" y="632"/>
                </a:lnTo>
                <a:lnTo>
                  <a:pt x="90" y="666"/>
                </a:lnTo>
                <a:lnTo>
                  <a:pt x="103" y="700"/>
                </a:lnTo>
                <a:lnTo>
                  <a:pt x="120" y="734"/>
                </a:lnTo>
                <a:lnTo>
                  <a:pt x="137" y="767"/>
                </a:lnTo>
                <a:lnTo>
                  <a:pt x="158" y="797"/>
                </a:lnTo>
                <a:lnTo>
                  <a:pt x="168" y="814"/>
                </a:lnTo>
                <a:lnTo>
                  <a:pt x="133" y="839"/>
                </a:lnTo>
                <a:lnTo>
                  <a:pt x="130" y="833"/>
                </a:lnTo>
                <a:lnTo>
                  <a:pt x="109" y="801"/>
                </a:lnTo>
                <a:lnTo>
                  <a:pt x="90" y="768"/>
                </a:lnTo>
                <a:lnTo>
                  <a:pt x="71" y="734"/>
                </a:lnTo>
                <a:lnTo>
                  <a:pt x="55" y="698"/>
                </a:lnTo>
                <a:lnTo>
                  <a:pt x="42" y="662"/>
                </a:lnTo>
                <a:lnTo>
                  <a:pt x="31" y="626"/>
                </a:lnTo>
                <a:lnTo>
                  <a:pt x="21" y="588"/>
                </a:lnTo>
                <a:lnTo>
                  <a:pt x="12" y="550"/>
                </a:lnTo>
                <a:lnTo>
                  <a:pt x="8" y="512"/>
                </a:lnTo>
                <a:lnTo>
                  <a:pt x="2" y="474"/>
                </a:lnTo>
                <a:lnTo>
                  <a:pt x="0" y="436"/>
                </a:lnTo>
                <a:lnTo>
                  <a:pt x="0" y="398"/>
                </a:lnTo>
                <a:lnTo>
                  <a:pt x="4" y="358"/>
                </a:lnTo>
                <a:lnTo>
                  <a:pt x="8" y="320"/>
                </a:lnTo>
                <a:lnTo>
                  <a:pt x="14" y="282"/>
                </a:lnTo>
                <a:lnTo>
                  <a:pt x="23" y="244"/>
                </a:lnTo>
                <a:lnTo>
                  <a:pt x="33" y="208"/>
                </a:lnTo>
                <a:lnTo>
                  <a:pt x="44" y="172"/>
                </a:lnTo>
                <a:lnTo>
                  <a:pt x="59" y="135"/>
                </a:lnTo>
                <a:lnTo>
                  <a:pt x="74" y="99"/>
                </a:lnTo>
                <a:lnTo>
                  <a:pt x="92" y="65"/>
                </a:lnTo>
                <a:lnTo>
                  <a:pt x="112" y="31"/>
                </a:lnTo>
                <a:lnTo>
                  <a:pt x="133" y="0"/>
                </a:lnTo>
                <a:lnTo>
                  <a:pt x="170" y="27"/>
                </a:lnTo>
                <a:close/>
              </a:path>
            </a:pathLst>
          </a:custGeom>
          <a:solidFill>
            <a:schemeClr val="folHlink"/>
          </a:solidFill>
          <a:ln w="6350" cmpd="sng">
            <a:solidFill>
              <a:schemeClr val="folHlink"/>
            </a:solidFill>
            <a:round/>
            <a:headEnd/>
            <a:tailEnd/>
          </a:ln>
        </p:spPr>
        <p:txBody>
          <a:bodyPr/>
          <a:lstStyle/>
          <a:p>
            <a:endParaRPr lang="en-US"/>
          </a:p>
        </p:txBody>
      </p:sp>
      <p:sp>
        <p:nvSpPr>
          <p:cNvPr id="153606" name="Freeform 30"/>
          <p:cNvSpPr>
            <a:spLocks/>
          </p:cNvSpPr>
          <p:nvPr/>
        </p:nvSpPr>
        <p:spPr bwMode="auto">
          <a:xfrm>
            <a:off x="8447088" y="3154363"/>
            <a:ext cx="134937" cy="666750"/>
          </a:xfrm>
          <a:custGeom>
            <a:avLst/>
            <a:gdLst>
              <a:gd name="T0" fmla="*/ 0 w 170"/>
              <a:gd name="T1" fmla="*/ 2147483646 h 841"/>
              <a:gd name="T2" fmla="*/ 2147483646 w 170"/>
              <a:gd name="T3" fmla="*/ 2147483646 h 841"/>
              <a:gd name="T4" fmla="*/ 2147483646 w 170"/>
              <a:gd name="T5" fmla="*/ 2147483646 h 841"/>
              <a:gd name="T6" fmla="*/ 2147483646 w 170"/>
              <a:gd name="T7" fmla="*/ 2147483646 h 841"/>
              <a:gd name="T8" fmla="*/ 2147483646 w 170"/>
              <a:gd name="T9" fmla="*/ 2147483646 h 841"/>
              <a:gd name="T10" fmla="*/ 2147483646 w 170"/>
              <a:gd name="T11" fmla="*/ 2147483646 h 841"/>
              <a:gd name="T12" fmla="*/ 2147483646 w 170"/>
              <a:gd name="T13" fmla="*/ 2147483646 h 841"/>
              <a:gd name="T14" fmla="*/ 2147483646 w 170"/>
              <a:gd name="T15" fmla="*/ 2147483646 h 841"/>
              <a:gd name="T16" fmla="*/ 2147483646 w 170"/>
              <a:gd name="T17" fmla="*/ 2147483646 h 841"/>
              <a:gd name="T18" fmla="*/ 2147483646 w 170"/>
              <a:gd name="T19" fmla="*/ 2147483646 h 841"/>
              <a:gd name="T20" fmla="*/ 2147483646 w 170"/>
              <a:gd name="T21" fmla="*/ 2147483646 h 841"/>
              <a:gd name="T22" fmla="*/ 2147483646 w 170"/>
              <a:gd name="T23" fmla="*/ 2147483646 h 841"/>
              <a:gd name="T24" fmla="*/ 2147483646 w 170"/>
              <a:gd name="T25" fmla="*/ 2147483646 h 841"/>
              <a:gd name="T26" fmla="*/ 2147483646 w 170"/>
              <a:gd name="T27" fmla="*/ 2147483646 h 841"/>
              <a:gd name="T28" fmla="*/ 2147483646 w 170"/>
              <a:gd name="T29" fmla="*/ 2147483646 h 841"/>
              <a:gd name="T30" fmla="*/ 2147483646 w 170"/>
              <a:gd name="T31" fmla="*/ 2147483646 h 841"/>
              <a:gd name="T32" fmla="*/ 2147483646 w 170"/>
              <a:gd name="T33" fmla="*/ 2147483646 h 841"/>
              <a:gd name="T34" fmla="*/ 2147483646 w 170"/>
              <a:gd name="T35" fmla="*/ 2147483646 h 841"/>
              <a:gd name="T36" fmla="*/ 2147483646 w 170"/>
              <a:gd name="T37" fmla="*/ 2147483646 h 841"/>
              <a:gd name="T38" fmla="*/ 2147483646 w 170"/>
              <a:gd name="T39" fmla="*/ 2147483646 h 841"/>
              <a:gd name="T40" fmla="*/ 2147483646 w 170"/>
              <a:gd name="T41" fmla="*/ 2147483646 h 841"/>
              <a:gd name="T42" fmla="*/ 2147483646 w 170"/>
              <a:gd name="T43" fmla="*/ 2147483646 h 841"/>
              <a:gd name="T44" fmla="*/ 2147483646 w 170"/>
              <a:gd name="T45" fmla="*/ 2147483646 h 841"/>
              <a:gd name="T46" fmla="*/ 2147483646 w 170"/>
              <a:gd name="T47" fmla="*/ 2147483646 h 841"/>
              <a:gd name="T48" fmla="*/ 2147483646 w 170"/>
              <a:gd name="T49" fmla="*/ 2147483646 h 841"/>
              <a:gd name="T50" fmla="*/ 2147483646 w 170"/>
              <a:gd name="T51" fmla="*/ 2147483646 h 841"/>
              <a:gd name="T52" fmla="*/ 2147483646 w 170"/>
              <a:gd name="T53" fmla="*/ 2147483646 h 841"/>
              <a:gd name="T54" fmla="*/ 2147483646 w 170"/>
              <a:gd name="T55" fmla="*/ 2147483646 h 841"/>
              <a:gd name="T56" fmla="*/ 2147483646 w 170"/>
              <a:gd name="T57" fmla="*/ 2147483646 h 841"/>
              <a:gd name="T58" fmla="*/ 2147483646 w 170"/>
              <a:gd name="T59" fmla="*/ 2147483646 h 841"/>
              <a:gd name="T60" fmla="*/ 2147483646 w 170"/>
              <a:gd name="T61" fmla="*/ 2147483646 h 841"/>
              <a:gd name="T62" fmla="*/ 2147483646 w 170"/>
              <a:gd name="T63" fmla="*/ 2147483646 h 841"/>
              <a:gd name="T64" fmla="*/ 2147483646 w 170"/>
              <a:gd name="T65" fmla="*/ 2147483646 h 841"/>
              <a:gd name="T66" fmla="*/ 2147483646 w 170"/>
              <a:gd name="T67" fmla="*/ 2147483646 h 841"/>
              <a:gd name="T68" fmla="*/ 2147483646 w 170"/>
              <a:gd name="T69" fmla="*/ 2147483646 h 841"/>
              <a:gd name="T70" fmla="*/ 2147483646 w 170"/>
              <a:gd name="T71" fmla="*/ 2147483646 h 841"/>
              <a:gd name="T72" fmla="*/ 2147483646 w 170"/>
              <a:gd name="T73" fmla="*/ 2147483646 h 841"/>
              <a:gd name="T74" fmla="*/ 2147483646 w 170"/>
              <a:gd name="T75" fmla="*/ 2147483646 h 841"/>
              <a:gd name="T76" fmla="*/ 2147483646 w 170"/>
              <a:gd name="T77" fmla="*/ 2147483646 h 841"/>
              <a:gd name="T78" fmla="*/ 2147483646 w 170"/>
              <a:gd name="T79" fmla="*/ 2147483646 h 841"/>
              <a:gd name="T80" fmla="*/ 2147483646 w 170"/>
              <a:gd name="T81" fmla="*/ 2147483646 h 841"/>
              <a:gd name="T82" fmla="*/ 2147483646 w 170"/>
              <a:gd name="T83" fmla="*/ 2147483646 h 841"/>
              <a:gd name="T84" fmla="*/ 2147483646 w 170"/>
              <a:gd name="T85" fmla="*/ 2147483646 h 841"/>
              <a:gd name="T86" fmla="*/ 2147483646 w 170"/>
              <a:gd name="T87" fmla="*/ 2147483646 h 841"/>
              <a:gd name="T88" fmla="*/ 2147483646 w 170"/>
              <a:gd name="T89" fmla="*/ 2147483646 h 841"/>
              <a:gd name="T90" fmla="*/ 2147483646 w 170"/>
              <a:gd name="T91" fmla="*/ 2147483646 h 841"/>
              <a:gd name="T92" fmla="*/ 2147483646 w 170"/>
              <a:gd name="T93" fmla="*/ 2147483646 h 841"/>
              <a:gd name="T94" fmla="*/ 2147483646 w 170"/>
              <a:gd name="T95" fmla="*/ 2147483646 h 841"/>
              <a:gd name="T96" fmla="*/ 2147483646 w 170"/>
              <a:gd name="T97" fmla="*/ 0 h 841"/>
              <a:gd name="T98" fmla="*/ 0 w 170"/>
              <a:gd name="T99" fmla="*/ 2147483646 h 8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0" h="841">
                <a:moveTo>
                  <a:pt x="0" y="29"/>
                </a:moveTo>
                <a:lnTo>
                  <a:pt x="21" y="59"/>
                </a:lnTo>
                <a:lnTo>
                  <a:pt x="40" y="92"/>
                </a:lnTo>
                <a:lnTo>
                  <a:pt x="58" y="124"/>
                </a:lnTo>
                <a:lnTo>
                  <a:pt x="73" y="158"/>
                </a:lnTo>
                <a:lnTo>
                  <a:pt x="86" y="192"/>
                </a:lnTo>
                <a:lnTo>
                  <a:pt x="97" y="229"/>
                </a:lnTo>
                <a:lnTo>
                  <a:pt x="107" y="265"/>
                </a:lnTo>
                <a:lnTo>
                  <a:pt x="115" y="301"/>
                </a:lnTo>
                <a:lnTo>
                  <a:pt x="120" y="337"/>
                </a:lnTo>
                <a:lnTo>
                  <a:pt x="124" y="375"/>
                </a:lnTo>
                <a:lnTo>
                  <a:pt x="126" y="411"/>
                </a:lnTo>
                <a:lnTo>
                  <a:pt x="126" y="449"/>
                </a:lnTo>
                <a:lnTo>
                  <a:pt x="122" y="485"/>
                </a:lnTo>
                <a:lnTo>
                  <a:pt x="118" y="523"/>
                </a:lnTo>
                <a:lnTo>
                  <a:pt x="113" y="559"/>
                </a:lnTo>
                <a:lnTo>
                  <a:pt x="103" y="595"/>
                </a:lnTo>
                <a:lnTo>
                  <a:pt x="94" y="632"/>
                </a:lnTo>
                <a:lnTo>
                  <a:pt x="80" y="666"/>
                </a:lnTo>
                <a:lnTo>
                  <a:pt x="67" y="702"/>
                </a:lnTo>
                <a:lnTo>
                  <a:pt x="50" y="734"/>
                </a:lnTo>
                <a:lnTo>
                  <a:pt x="33" y="768"/>
                </a:lnTo>
                <a:lnTo>
                  <a:pt x="14" y="799"/>
                </a:lnTo>
                <a:lnTo>
                  <a:pt x="2" y="816"/>
                </a:lnTo>
                <a:lnTo>
                  <a:pt x="37" y="841"/>
                </a:lnTo>
                <a:lnTo>
                  <a:pt x="42" y="835"/>
                </a:lnTo>
                <a:lnTo>
                  <a:pt x="63" y="803"/>
                </a:lnTo>
                <a:lnTo>
                  <a:pt x="82" y="768"/>
                </a:lnTo>
                <a:lnTo>
                  <a:pt x="99" y="734"/>
                </a:lnTo>
                <a:lnTo>
                  <a:pt x="115" y="700"/>
                </a:lnTo>
                <a:lnTo>
                  <a:pt x="128" y="664"/>
                </a:lnTo>
                <a:lnTo>
                  <a:pt x="141" y="626"/>
                </a:lnTo>
                <a:lnTo>
                  <a:pt x="151" y="590"/>
                </a:lnTo>
                <a:lnTo>
                  <a:pt x="158" y="552"/>
                </a:lnTo>
                <a:lnTo>
                  <a:pt x="164" y="514"/>
                </a:lnTo>
                <a:lnTo>
                  <a:pt x="168" y="476"/>
                </a:lnTo>
                <a:lnTo>
                  <a:pt x="170" y="436"/>
                </a:lnTo>
                <a:lnTo>
                  <a:pt x="170" y="398"/>
                </a:lnTo>
                <a:lnTo>
                  <a:pt x="168" y="360"/>
                </a:lnTo>
                <a:lnTo>
                  <a:pt x="162" y="322"/>
                </a:lnTo>
                <a:lnTo>
                  <a:pt x="156" y="284"/>
                </a:lnTo>
                <a:lnTo>
                  <a:pt x="149" y="246"/>
                </a:lnTo>
                <a:lnTo>
                  <a:pt x="137" y="210"/>
                </a:lnTo>
                <a:lnTo>
                  <a:pt x="126" y="172"/>
                </a:lnTo>
                <a:lnTo>
                  <a:pt x="113" y="135"/>
                </a:lnTo>
                <a:lnTo>
                  <a:pt x="96" y="101"/>
                </a:lnTo>
                <a:lnTo>
                  <a:pt x="78" y="67"/>
                </a:lnTo>
                <a:lnTo>
                  <a:pt x="59" y="33"/>
                </a:lnTo>
                <a:lnTo>
                  <a:pt x="37" y="0"/>
                </a:lnTo>
                <a:lnTo>
                  <a:pt x="0" y="29"/>
                </a:lnTo>
                <a:close/>
              </a:path>
            </a:pathLst>
          </a:custGeom>
          <a:solidFill>
            <a:schemeClr val="folHlink"/>
          </a:solidFill>
          <a:ln w="6350" cmpd="sng">
            <a:solidFill>
              <a:schemeClr val="folHlink"/>
            </a:solidFill>
            <a:round/>
            <a:headEnd/>
            <a:tailEnd/>
          </a:ln>
        </p:spPr>
        <p:txBody>
          <a:bodyPr/>
          <a:lstStyle/>
          <a:p>
            <a:endParaRPr lang="en-US"/>
          </a:p>
        </p:txBody>
      </p:sp>
      <p:sp>
        <p:nvSpPr>
          <p:cNvPr id="153607" name="Freeform 31"/>
          <p:cNvSpPr>
            <a:spLocks/>
          </p:cNvSpPr>
          <p:nvPr/>
        </p:nvSpPr>
        <p:spPr bwMode="auto">
          <a:xfrm>
            <a:off x="7239000" y="3051175"/>
            <a:ext cx="166688" cy="869950"/>
          </a:xfrm>
          <a:custGeom>
            <a:avLst/>
            <a:gdLst>
              <a:gd name="T0" fmla="*/ 2147483646 w 209"/>
              <a:gd name="T1" fmla="*/ 2147483646 h 1095"/>
              <a:gd name="T2" fmla="*/ 2147483646 w 209"/>
              <a:gd name="T3" fmla="*/ 2147483646 h 1095"/>
              <a:gd name="T4" fmla="*/ 2147483646 w 209"/>
              <a:gd name="T5" fmla="*/ 2147483646 h 1095"/>
              <a:gd name="T6" fmla="*/ 2147483646 w 209"/>
              <a:gd name="T7" fmla="*/ 2147483646 h 1095"/>
              <a:gd name="T8" fmla="*/ 2147483646 w 209"/>
              <a:gd name="T9" fmla="*/ 2147483646 h 1095"/>
              <a:gd name="T10" fmla="*/ 2147483646 w 209"/>
              <a:gd name="T11" fmla="*/ 2147483646 h 1095"/>
              <a:gd name="T12" fmla="*/ 2147483646 w 209"/>
              <a:gd name="T13" fmla="*/ 2147483646 h 1095"/>
              <a:gd name="T14" fmla="*/ 2147483646 w 209"/>
              <a:gd name="T15" fmla="*/ 2147483646 h 1095"/>
              <a:gd name="T16" fmla="*/ 2147483646 w 209"/>
              <a:gd name="T17" fmla="*/ 2147483646 h 1095"/>
              <a:gd name="T18" fmla="*/ 2147483646 w 209"/>
              <a:gd name="T19" fmla="*/ 2147483646 h 1095"/>
              <a:gd name="T20" fmla="*/ 2147483646 w 209"/>
              <a:gd name="T21" fmla="*/ 2147483646 h 1095"/>
              <a:gd name="T22" fmla="*/ 2147483646 w 209"/>
              <a:gd name="T23" fmla="*/ 2147483646 h 1095"/>
              <a:gd name="T24" fmla="*/ 2147483646 w 209"/>
              <a:gd name="T25" fmla="*/ 2147483646 h 1095"/>
              <a:gd name="T26" fmla="*/ 2147483646 w 209"/>
              <a:gd name="T27" fmla="*/ 2147483646 h 1095"/>
              <a:gd name="T28" fmla="*/ 2147483646 w 209"/>
              <a:gd name="T29" fmla="*/ 2147483646 h 1095"/>
              <a:gd name="T30" fmla="*/ 2147483646 w 209"/>
              <a:gd name="T31" fmla="*/ 2147483646 h 1095"/>
              <a:gd name="T32" fmla="*/ 2147483646 w 209"/>
              <a:gd name="T33" fmla="*/ 2147483646 h 1095"/>
              <a:gd name="T34" fmla="*/ 2147483646 w 209"/>
              <a:gd name="T35" fmla="*/ 2147483646 h 1095"/>
              <a:gd name="T36" fmla="*/ 2147483646 w 209"/>
              <a:gd name="T37" fmla="*/ 2147483646 h 1095"/>
              <a:gd name="T38" fmla="*/ 2147483646 w 209"/>
              <a:gd name="T39" fmla="*/ 2147483646 h 1095"/>
              <a:gd name="T40" fmla="*/ 2147483646 w 209"/>
              <a:gd name="T41" fmla="*/ 2147483646 h 1095"/>
              <a:gd name="T42" fmla="*/ 2147483646 w 209"/>
              <a:gd name="T43" fmla="*/ 2147483646 h 1095"/>
              <a:gd name="T44" fmla="*/ 2147483646 w 209"/>
              <a:gd name="T45" fmla="*/ 2147483646 h 1095"/>
              <a:gd name="T46" fmla="*/ 2147483646 w 209"/>
              <a:gd name="T47" fmla="*/ 2147483646 h 1095"/>
              <a:gd name="T48" fmla="*/ 2147483646 w 209"/>
              <a:gd name="T49" fmla="*/ 2147483646 h 1095"/>
              <a:gd name="T50" fmla="*/ 2147483646 w 209"/>
              <a:gd name="T51" fmla="*/ 2147483646 h 1095"/>
              <a:gd name="T52" fmla="*/ 2147483646 w 209"/>
              <a:gd name="T53" fmla="*/ 2147483646 h 1095"/>
              <a:gd name="T54" fmla="*/ 2147483646 w 209"/>
              <a:gd name="T55" fmla="*/ 2147483646 h 1095"/>
              <a:gd name="T56" fmla="*/ 2147483646 w 209"/>
              <a:gd name="T57" fmla="*/ 2147483646 h 1095"/>
              <a:gd name="T58" fmla="*/ 2147483646 w 209"/>
              <a:gd name="T59" fmla="*/ 2147483646 h 1095"/>
              <a:gd name="T60" fmla="*/ 2147483646 w 209"/>
              <a:gd name="T61" fmla="*/ 2147483646 h 1095"/>
              <a:gd name="T62" fmla="*/ 2147483646 w 209"/>
              <a:gd name="T63" fmla="*/ 2147483646 h 1095"/>
              <a:gd name="T64" fmla="*/ 2147483646 w 209"/>
              <a:gd name="T65" fmla="*/ 2147483646 h 1095"/>
              <a:gd name="T66" fmla="*/ 2147483646 w 209"/>
              <a:gd name="T67" fmla="*/ 2147483646 h 1095"/>
              <a:gd name="T68" fmla="*/ 2147483646 w 209"/>
              <a:gd name="T69" fmla="*/ 2147483646 h 1095"/>
              <a:gd name="T70" fmla="*/ 2147483646 w 209"/>
              <a:gd name="T71" fmla="*/ 2147483646 h 1095"/>
              <a:gd name="T72" fmla="*/ 2147483646 w 209"/>
              <a:gd name="T73" fmla="*/ 2147483646 h 1095"/>
              <a:gd name="T74" fmla="*/ 2147483646 w 209"/>
              <a:gd name="T75" fmla="*/ 2147483646 h 1095"/>
              <a:gd name="T76" fmla="*/ 2147483646 w 209"/>
              <a:gd name="T77" fmla="*/ 2147483646 h 1095"/>
              <a:gd name="T78" fmla="*/ 2147483646 w 209"/>
              <a:gd name="T79" fmla="*/ 2147483646 h 1095"/>
              <a:gd name="T80" fmla="*/ 0 w 209"/>
              <a:gd name="T81" fmla="*/ 2147483646 h 1095"/>
              <a:gd name="T82" fmla="*/ 0 w 209"/>
              <a:gd name="T83" fmla="*/ 2147483646 h 1095"/>
              <a:gd name="T84" fmla="*/ 2147483646 w 209"/>
              <a:gd name="T85" fmla="*/ 2147483646 h 1095"/>
              <a:gd name="T86" fmla="*/ 2147483646 w 209"/>
              <a:gd name="T87" fmla="*/ 2147483646 h 1095"/>
              <a:gd name="T88" fmla="*/ 2147483646 w 209"/>
              <a:gd name="T89" fmla="*/ 2147483646 h 1095"/>
              <a:gd name="T90" fmla="*/ 2147483646 w 209"/>
              <a:gd name="T91" fmla="*/ 2147483646 h 1095"/>
              <a:gd name="T92" fmla="*/ 2147483646 w 209"/>
              <a:gd name="T93" fmla="*/ 2147483646 h 1095"/>
              <a:gd name="T94" fmla="*/ 2147483646 w 209"/>
              <a:gd name="T95" fmla="*/ 2147483646 h 1095"/>
              <a:gd name="T96" fmla="*/ 2147483646 w 209"/>
              <a:gd name="T97" fmla="*/ 2147483646 h 1095"/>
              <a:gd name="T98" fmla="*/ 2147483646 w 209"/>
              <a:gd name="T99" fmla="*/ 2147483646 h 1095"/>
              <a:gd name="T100" fmla="*/ 2147483646 w 209"/>
              <a:gd name="T101" fmla="*/ 2147483646 h 1095"/>
              <a:gd name="T102" fmla="*/ 2147483646 w 209"/>
              <a:gd name="T103" fmla="*/ 2147483646 h 1095"/>
              <a:gd name="T104" fmla="*/ 2147483646 w 209"/>
              <a:gd name="T105" fmla="*/ 2147483646 h 1095"/>
              <a:gd name="T106" fmla="*/ 2147483646 w 209"/>
              <a:gd name="T107" fmla="*/ 2147483646 h 1095"/>
              <a:gd name="T108" fmla="*/ 2147483646 w 209"/>
              <a:gd name="T109" fmla="*/ 0 h 1095"/>
              <a:gd name="T110" fmla="*/ 2147483646 w 209"/>
              <a:gd name="T111" fmla="*/ 2147483646 h 109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9" h="1095">
                <a:moveTo>
                  <a:pt x="209" y="29"/>
                </a:moveTo>
                <a:lnTo>
                  <a:pt x="186" y="65"/>
                </a:lnTo>
                <a:lnTo>
                  <a:pt x="163" y="101"/>
                </a:lnTo>
                <a:lnTo>
                  <a:pt x="143" y="139"/>
                </a:lnTo>
                <a:lnTo>
                  <a:pt x="125" y="177"/>
                </a:lnTo>
                <a:lnTo>
                  <a:pt x="108" y="217"/>
                </a:lnTo>
                <a:lnTo>
                  <a:pt x="93" y="257"/>
                </a:lnTo>
                <a:lnTo>
                  <a:pt x="82" y="297"/>
                </a:lnTo>
                <a:lnTo>
                  <a:pt x="70" y="339"/>
                </a:lnTo>
                <a:lnTo>
                  <a:pt x="61" y="380"/>
                </a:lnTo>
                <a:lnTo>
                  <a:pt x="53" y="422"/>
                </a:lnTo>
                <a:lnTo>
                  <a:pt x="49" y="464"/>
                </a:lnTo>
                <a:lnTo>
                  <a:pt x="46" y="508"/>
                </a:lnTo>
                <a:lnTo>
                  <a:pt x="46" y="550"/>
                </a:lnTo>
                <a:lnTo>
                  <a:pt x="46" y="593"/>
                </a:lnTo>
                <a:lnTo>
                  <a:pt x="49" y="635"/>
                </a:lnTo>
                <a:lnTo>
                  <a:pt x="53" y="679"/>
                </a:lnTo>
                <a:lnTo>
                  <a:pt x="61" y="721"/>
                </a:lnTo>
                <a:lnTo>
                  <a:pt x="70" y="761"/>
                </a:lnTo>
                <a:lnTo>
                  <a:pt x="82" y="802"/>
                </a:lnTo>
                <a:lnTo>
                  <a:pt x="93" y="844"/>
                </a:lnTo>
                <a:lnTo>
                  <a:pt x="108" y="884"/>
                </a:lnTo>
                <a:lnTo>
                  <a:pt x="125" y="924"/>
                </a:lnTo>
                <a:lnTo>
                  <a:pt x="144" y="962"/>
                </a:lnTo>
                <a:lnTo>
                  <a:pt x="165" y="998"/>
                </a:lnTo>
                <a:lnTo>
                  <a:pt x="186" y="1036"/>
                </a:lnTo>
                <a:lnTo>
                  <a:pt x="209" y="1069"/>
                </a:lnTo>
                <a:lnTo>
                  <a:pt x="173" y="1095"/>
                </a:lnTo>
                <a:lnTo>
                  <a:pt x="160" y="1074"/>
                </a:lnTo>
                <a:lnTo>
                  <a:pt x="135" y="1038"/>
                </a:lnTo>
                <a:lnTo>
                  <a:pt x="114" y="1000"/>
                </a:lnTo>
                <a:lnTo>
                  <a:pt x="93" y="960"/>
                </a:lnTo>
                <a:lnTo>
                  <a:pt x="76" y="920"/>
                </a:lnTo>
                <a:lnTo>
                  <a:pt x="59" y="880"/>
                </a:lnTo>
                <a:lnTo>
                  <a:pt x="46" y="839"/>
                </a:lnTo>
                <a:lnTo>
                  <a:pt x="34" y="797"/>
                </a:lnTo>
                <a:lnTo>
                  <a:pt x="23" y="753"/>
                </a:lnTo>
                <a:lnTo>
                  <a:pt x="15" y="711"/>
                </a:lnTo>
                <a:lnTo>
                  <a:pt x="8" y="667"/>
                </a:lnTo>
                <a:lnTo>
                  <a:pt x="4" y="624"/>
                </a:lnTo>
                <a:lnTo>
                  <a:pt x="0" y="580"/>
                </a:lnTo>
                <a:lnTo>
                  <a:pt x="0" y="534"/>
                </a:lnTo>
                <a:lnTo>
                  <a:pt x="2" y="493"/>
                </a:lnTo>
                <a:lnTo>
                  <a:pt x="6" y="449"/>
                </a:lnTo>
                <a:lnTo>
                  <a:pt x="11" y="405"/>
                </a:lnTo>
                <a:lnTo>
                  <a:pt x="19" y="361"/>
                </a:lnTo>
                <a:lnTo>
                  <a:pt x="28" y="318"/>
                </a:lnTo>
                <a:lnTo>
                  <a:pt x="40" y="276"/>
                </a:lnTo>
                <a:lnTo>
                  <a:pt x="53" y="234"/>
                </a:lnTo>
                <a:lnTo>
                  <a:pt x="68" y="192"/>
                </a:lnTo>
                <a:lnTo>
                  <a:pt x="85" y="152"/>
                </a:lnTo>
                <a:lnTo>
                  <a:pt x="104" y="112"/>
                </a:lnTo>
                <a:lnTo>
                  <a:pt x="125" y="74"/>
                </a:lnTo>
                <a:lnTo>
                  <a:pt x="148" y="36"/>
                </a:lnTo>
                <a:lnTo>
                  <a:pt x="173" y="0"/>
                </a:lnTo>
                <a:lnTo>
                  <a:pt x="209" y="29"/>
                </a:lnTo>
                <a:close/>
              </a:path>
            </a:pathLst>
          </a:custGeom>
          <a:solidFill>
            <a:schemeClr val="folHlink"/>
          </a:solidFill>
          <a:ln w="6350" cmpd="sng">
            <a:solidFill>
              <a:schemeClr val="folHlink"/>
            </a:solidFill>
            <a:round/>
            <a:headEnd/>
            <a:tailEnd/>
          </a:ln>
        </p:spPr>
        <p:txBody>
          <a:bodyPr/>
          <a:lstStyle/>
          <a:p>
            <a:endParaRPr lang="en-US"/>
          </a:p>
        </p:txBody>
      </p:sp>
      <p:sp>
        <p:nvSpPr>
          <p:cNvPr id="153608" name="Freeform 32"/>
          <p:cNvSpPr>
            <a:spLocks/>
          </p:cNvSpPr>
          <p:nvPr/>
        </p:nvSpPr>
        <p:spPr bwMode="auto">
          <a:xfrm>
            <a:off x="8591550" y="3052763"/>
            <a:ext cx="166688" cy="868362"/>
          </a:xfrm>
          <a:custGeom>
            <a:avLst/>
            <a:gdLst>
              <a:gd name="T0" fmla="*/ 0 w 209"/>
              <a:gd name="T1" fmla="*/ 2147483646 h 1093"/>
              <a:gd name="T2" fmla="*/ 2147483646 w 209"/>
              <a:gd name="T3" fmla="*/ 2147483646 h 1093"/>
              <a:gd name="T4" fmla="*/ 2147483646 w 209"/>
              <a:gd name="T5" fmla="*/ 2147483646 h 1093"/>
              <a:gd name="T6" fmla="*/ 2147483646 w 209"/>
              <a:gd name="T7" fmla="*/ 2147483646 h 1093"/>
              <a:gd name="T8" fmla="*/ 2147483646 w 209"/>
              <a:gd name="T9" fmla="*/ 2147483646 h 1093"/>
              <a:gd name="T10" fmla="*/ 2147483646 w 209"/>
              <a:gd name="T11" fmla="*/ 2147483646 h 1093"/>
              <a:gd name="T12" fmla="*/ 2147483646 w 209"/>
              <a:gd name="T13" fmla="*/ 2147483646 h 1093"/>
              <a:gd name="T14" fmla="*/ 2147483646 w 209"/>
              <a:gd name="T15" fmla="*/ 2147483646 h 1093"/>
              <a:gd name="T16" fmla="*/ 2147483646 w 209"/>
              <a:gd name="T17" fmla="*/ 2147483646 h 1093"/>
              <a:gd name="T18" fmla="*/ 2147483646 w 209"/>
              <a:gd name="T19" fmla="*/ 2147483646 h 1093"/>
              <a:gd name="T20" fmla="*/ 2147483646 w 209"/>
              <a:gd name="T21" fmla="*/ 2147483646 h 1093"/>
              <a:gd name="T22" fmla="*/ 2147483646 w 209"/>
              <a:gd name="T23" fmla="*/ 2147483646 h 1093"/>
              <a:gd name="T24" fmla="*/ 2147483646 w 209"/>
              <a:gd name="T25" fmla="*/ 2147483646 h 1093"/>
              <a:gd name="T26" fmla="*/ 2147483646 w 209"/>
              <a:gd name="T27" fmla="*/ 2147483646 h 1093"/>
              <a:gd name="T28" fmla="*/ 2147483646 w 209"/>
              <a:gd name="T29" fmla="*/ 2147483646 h 1093"/>
              <a:gd name="T30" fmla="*/ 2147483646 w 209"/>
              <a:gd name="T31" fmla="*/ 2147483646 h 1093"/>
              <a:gd name="T32" fmla="*/ 2147483646 w 209"/>
              <a:gd name="T33" fmla="*/ 2147483646 h 1093"/>
              <a:gd name="T34" fmla="*/ 2147483646 w 209"/>
              <a:gd name="T35" fmla="*/ 2147483646 h 1093"/>
              <a:gd name="T36" fmla="*/ 2147483646 w 209"/>
              <a:gd name="T37" fmla="*/ 2147483646 h 1093"/>
              <a:gd name="T38" fmla="*/ 2147483646 w 209"/>
              <a:gd name="T39" fmla="*/ 2147483646 h 1093"/>
              <a:gd name="T40" fmla="*/ 2147483646 w 209"/>
              <a:gd name="T41" fmla="*/ 2147483646 h 1093"/>
              <a:gd name="T42" fmla="*/ 2147483646 w 209"/>
              <a:gd name="T43" fmla="*/ 2147483646 h 1093"/>
              <a:gd name="T44" fmla="*/ 2147483646 w 209"/>
              <a:gd name="T45" fmla="*/ 2147483646 h 1093"/>
              <a:gd name="T46" fmla="*/ 2147483646 w 209"/>
              <a:gd name="T47" fmla="*/ 2147483646 h 1093"/>
              <a:gd name="T48" fmla="*/ 2147483646 w 209"/>
              <a:gd name="T49" fmla="*/ 2147483646 h 1093"/>
              <a:gd name="T50" fmla="*/ 2147483646 w 209"/>
              <a:gd name="T51" fmla="*/ 2147483646 h 1093"/>
              <a:gd name="T52" fmla="*/ 0 w 209"/>
              <a:gd name="T53" fmla="*/ 2147483646 h 1093"/>
              <a:gd name="T54" fmla="*/ 2147483646 w 209"/>
              <a:gd name="T55" fmla="*/ 2147483646 h 1093"/>
              <a:gd name="T56" fmla="*/ 2147483646 w 209"/>
              <a:gd name="T57" fmla="*/ 2147483646 h 1093"/>
              <a:gd name="T58" fmla="*/ 2147483646 w 209"/>
              <a:gd name="T59" fmla="*/ 2147483646 h 1093"/>
              <a:gd name="T60" fmla="*/ 2147483646 w 209"/>
              <a:gd name="T61" fmla="*/ 2147483646 h 1093"/>
              <a:gd name="T62" fmla="*/ 2147483646 w 209"/>
              <a:gd name="T63" fmla="*/ 2147483646 h 1093"/>
              <a:gd name="T64" fmla="*/ 2147483646 w 209"/>
              <a:gd name="T65" fmla="*/ 2147483646 h 1093"/>
              <a:gd name="T66" fmla="*/ 2147483646 w 209"/>
              <a:gd name="T67" fmla="*/ 2147483646 h 1093"/>
              <a:gd name="T68" fmla="*/ 2147483646 w 209"/>
              <a:gd name="T69" fmla="*/ 2147483646 h 1093"/>
              <a:gd name="T70" fmla="*/ 2147483646 w 209"/>
              <a:gd name="T71" fmla="*/ 2147483646 h 1093"/>
              <a:gd name="T72" fmla="*/ 2147483646 w 209"/>
              <a:gd name="T73" fmla="*/ 2147483646 h 1093"/>
              <a:gd name="T74" fmla="*/ 2147483646 w 209"/>
              <a:gd name="T75" fmla="*/ 2147483646 h 1093"/>
              <a:gd name="T76" fmla="*/ 2147483646 w 209"/>
              <a:gd name="T77" fmla="*/ 2147483646 h 1093"/>
              <a:gd name="T78" fmla="*/ 2147483646 w 209"/>
              <a:gd name="T79" fmla="*/ 2147483646 h 1093"/>
              <a:gd name="T80" fmla="*/ 2147483646 w 209"/>
              <a:gd name="T81" fmla="*/ 2147483646 h 1093"/>
              <a:gd name="T82" fmla="*/ 2147483646 w 209"/>
              <a:gd name="T83" fmla="*/ 2147483646 h 1093"/>
              <a:gd name="T84" fmla="*/ 2147483646 w 209"/>
              <a:gd name="T85" fmla="*/ 2147483646 h 1093"/>
              <a:gd name="T86" fmla="*/ 2147483646 w 209"/>
              <a:gd name="T87" fmla="*/ 2147483646 h 1093"/>
              <a:gd name="T88" fmla="*/ 2147483646 w 209"/>
              <a:gd name="T89" fmla="*/ 2147483646 h 1093"/>
              <a:gd name="T90" fmla="*/ 2147483646 w 209"/>
              <a:gd name="T91" fmla="*/ 2147483646 h 1093"/>
              <a:gd name="T92" fmla="*/ 2147483646 w 209"/>
              <a:gd name="T93" fmla="*/ 2147483646 h 1093"/>
              <a:gd name="T94" fmla="*/ 2147483646 w 209"/>
              <a:gd name="T95" fmla="*/ 2147483646 h 1093"/>
              <a:gd name="T96" fmla="*/ 2147483646 w 209"/>
              <a:gd name="T97" fmla="*/ 2147483646 h 1093"/>
              <a:gd name="T98" fmla="*/ 2147483646 w 209"/>
              <a:gd name="T99" fmla="*/ 2147483646 h 1093"/>
              <a:gd name="T100" fmla="*/ 2147483646 w 209"/>
              <a:gd name="T101" fmla="*/ 2147483646 h 1093"/>
              <a:gd name="T102" fmla="*/ 2147483646 w 209"/>
              <a:gd name="T103" fmla="*/ 2147483646 h 1093"/>
              <a:gd name="T104" fmla="*/ 2147483646 w 209"/>
              <a:gd name="T105" fmla="*/ 2147483646 h 1093"/>
              <a:gd name="T106" fmla="*/ 2147483646 w 209"/>
              <a:gd name="T107" fmla="*/ 2147483646 h 1093"/>
              <a:gd name="T108" fmla="*/ 2147483646 w 209"/>
              <a:gd name="T109" fmla="*/ 0 h 1093"/>
              <a:gd name="T110" fmla="*/ 0 w 209"/>
              <a:gd name="T111" fmla="*/ 2147483646 h 10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9" h="1093">
                <a:moveTo>
                  <a:pt x="0" y="29"/>
                </a:moveTo>
                <a:lnTo>
                  <a:pt x="25" y="65"/>
                </a:lnTo>
                <a:lnTo>
                  <a:pt x="46" y="101"/>
                </a:lnTo>
                <a:lnTo>
                  <a:pt x="66" y="139"/>
                </a:lnTo>
                <a:lnTo>
                  <a:pt x="85" y="177"/>
                </a:lnTo>
                <a:lnTo>
                  <a:pt x="103" y="215"/>
                </a:lnTo>
                <a:lnTo>
                  <a:pt x="116" y="257"/>
                </a:lnTo>
                <a:lnTo>
                  <a:pt x="129" y="297"/>
                </a:lnTo>
                <a:lnTo>
                  <a:pt x="141" y="338"/>
                </a:lnTo>
                <a:lnTo>
                  <a:pt x="150" y="380"/>
                </a:lnTo>
                <a:lnTo>
                  <a:pt x="156" y="422"/>
                </a:lnTo>
                <a:lnTo>
                  <a:pt x="162" y="464"/>
                </a:lnTo>
                <a:lnTo>
                  <a:pt x="163" y="508"/>
                </a:lnTo>
                <a:lnTo>
                  <a:pt x="165" y="549"/>
                </a:lnTo>
                <a:lnTo>
                  <a:pt x="163" y="591"/>
                </a:lnTo>
                <a:lnTo>
                  <a:pt x="162" y="635"/>
                </a:lnTo>
                <a:lnTo>
                  <a:pt x="156" y="677"/>
                </a:lnTo>
                <a:lnTo>
                  <a:pt x="148" y="719"/>
                </a:lnTo>
                <a:lnTo>
                  <a:pt x="141" y="760"/>
                </a:lnTo>
                <a:lnTo>
                  <a:pt x="127" y="802"/>
                </a:lnTo>
                <a:lnTo>
                  <a:pt x="116" y="842"/>
                </a:lnTo>
                <a:lnTo>
                  <a:pt x="101" y="884"/>
                </a:lnTo>
                <a:lnTo>
                  <a:pt x="84" y="922"/>
                </a:lnTo>
                <a:lnTo>
                  <a:pt x="65" y="960"/>
                </a:lnTo>
                <a:lnTo>
                  <a:pt x="46" y="998"/>
                </a:lnTo>
                <a:lnTo>
                  <a:pt x="23" y="1034"/>
                </a:lnTo>
                <a:lnTo>
                  <a:pt x="0" y="1068"/>
                </a:lnTo>
                <a:lnTo>
                  <a:pt x="36" y="1093"/>
                </a:lnTo>
                <a:lnTo>
                  <a:pt x="51" y="1074"/>
                </a:lnTo>
                <a:lnTo>
                  <a:pt x="74" y="1038"/>
                </a:lnTo>
                <a:lnTo>
                  <a:pt x="95" y="998"/>
                </a:lnTo>
                <a:lnTo>
                  <a:pt x="116" y="960"/>
                </a:lnTo>
                <a:lnTo>
                  <a:pt x="133" y="920"/>
                </a:lnTo>
                <a:lnTo>
                  <a:pt x="150" y="878"/>
                </a:lnTo>
                <a:lnTo>
                  <a:pt x="163" y="838"/>
                </a:lnTo>
                <a:lnTo>
                  <a:pt x="177" y="795"/>
                </a:lnTo>
                <a:lnTo>
                  <a:pt x="186" y="753"/>
                </a:lnTo>
                <a:lnTo>
                  <a:pt x="196" y="709"/>
                </a:lnTo>
                <a:lnTo>
                  <a:pt x="201" y="665"/>
                </a:lnTo>
                <a:lnTo>
                  <a:pt x="207" y="622"/>
                </a:lnTo>
                <a:lnTo>
                  <a:pt x="209" y="578"/>
                </a:lnTo>
                <a:lnTo>
                  <a:pt x="209" y="534"/>
                </a:lnTo>
                <a:lnTo>
                  <a:pt x="207" y="491"/>
                </a:lnTo>
                <a:lnTo>
                  <a:pt x="203" y="447"/>
                </a:lnTo>
                <a:lnTo>
                  <a:pt x="198" y="403"/>
                </a:lnTo>
                <a:lnTo>
                  <a:pt x="190" y="361"/>
                </a:lnTo>
                <a:lnTo>
                  <a:pt x="181" y="318"/>
                </a:lnTo>
                <a:lnTo>
                  <a:pt x="169" y="276"/>
                </a:lnTo>
                <a:lnTo>
                  <a:pt x="158" y="234"/>
                </a:lnTo>
                <a:lnTo>
                  <a:pt x="141" y="192"/>
                </a:lnTo>
                <a:lnTo>
                  <a:pt x="124" y="152"/>
                </a:lnTo>
                <a:lnTo>
                  <a:pt x="105" y="112"/>
                </a:lnTo>
                <a:lnTo>
                  <a:pt x="84" y="74"/>
                </a:lnTo>
                <a:lnTo>
                  <a:pt x="61" y="36"/>
                </a:lnTo>
                <a:lnTo>
                  <a:pt x="36" y="0"/>
                </a:lnTo>
                <a:lnTo>
                  <a:pt x="0" y="29"/>
                </a:lnTo>
                <a:close/>
              </a:path>
            </a:pathLst>
          </a:custGeom>
          <a:solidFill>
            <a:schemeClr val="folHlink"/>
          </a:solidFill>
          <a:ln w="6350" cmpd="sng">
            <a:solidFill>
              <a:schemeClr val="folHlink"/>
            </a:solidFill>
            <a:round/>
            <a:headEnd/>
            <a:tailEnd/>
          </a:ln>
        </p:spPr>
        <p:txBody>
          <a:bodyPr/>
          <a:lstStyle/>
          <a:p>
            <a:endParaRPr lang="en-US"/>
          </a:p>
        </p:txBody>
      </p:sp>
      <p:sp>
        <p:nvSpPr>
          <p:cNvPr id="153609" name="Rectangle 9"/>
          <p:cNvSpPr>
            <a:spLocks noGrp="1"/>
          </p:cNvSpPr>
          <p:nvPr>
            <p:ph type="title"/>
          </p:nvPr>
        </p:nvSpPr>
        <p:spPr>
          <a:xfrm>
            <a:off x="531813" y="-69850"/>
            <a:ext cx="8229600" cy="1143000"/>
          </a:xfrm>
        </p:spPr>
        <p:txBody>
          <a:bodyPr/>
          <a:lstStyle/>
          <a:p>
            <a:r>
              <a:rPr lang="en-US" altLang="en-US" b="1">
                <a:solidFill>
                  <a:srgbClr val="0000FF"/>
                </a:solidFill>
              </a:rPr>
              <a:t>Wireless Media</a:t>
            </a:r>
          </a:p>
        </p:txBody>
      </p:sp>
      <p:sp>
        <p:nvSpPr>
          <p:cNvPr id="153610" name="Line 50"/>
          <p:cNvSpPr>
            <a:spLocks noChangeShapeType="1"/>
          </p:cNvSpPr>
          <p:nvPr/>
        </p:nvSpPr>
        <p:spPr bwMode="auto">
          <a:xfrm flipV="1">
            <a:off x="7804150" y="3457575"/>
            <a:ext cx="0" cy="320675"/>
          </a:xfrm>
          <a:prstGeom prst="line">
            <a:avLst/>
          </a:prstGeom>
          <a:noFill/>
          <a:ln w="38100">
            <a:solidFill>
              <a:schemeClr val="folHlink"/>
            </a:solidFill>
            <a:round/>
            <a:headEnd/>
            <a:tailEnd/>
          </a:ln>
          <a:effectLst/>
        </p:spPr>
        <p:txBody>
          <a:bodyPr/>
          <a:lstStyle/>
          <a:p>
            <a:endParaRPr lang="en-US"/>
          </a:p>
        </p:txBody>
      </p:sp>
      <p:sp>
        <p:nvSpPr>
          <p:cNvPr id="153611" name="Line 51"/>
          <p:cNvSpPr>
            <a:spLocks noChangeShapeType="1"/>
          </p:cNvSpPr>
          <p:nvPr/>
        </p:nvSpPr>
        <p:spPr bwMode="auto">
          <a:xfrm flipV="1">
            <a:off x="7985125" y="3595688"/>
            <a:ext cx="0" cy="320675"/>
          </a:xfrm>
          <a:prstGeom prst="line">
            <a:avLst/>
          </a:prstGeom>
          <a:noFill/>
          <a:ln w="38100">
            <a:solidFill>
              <a:schemeClr val="folHlink"/>
            </a:solidFill>
            <a:round/>
            <a:headEnd/>
            <a:tailEnd/>
          </a:ln>
          <a:effectLst/>
        </p:spPr>
        <p:txBody>
          <a:bodyPr/>
          <a:lstStyle/>
          <a:p>
            <a:endParaRPr lang="en-US"/>
          </a:p>
        </p:txBody>
      </p:sp>
      <p:sp>
        <p:nvSpPr>
          <p:cNvPr id="153612" name="Line 52"/>
          <p:cNvSpPr>
            <a:spLocks noChangeShapeType="1"/>
          </p:cNvSpPr>
          <p:nvPr/>
        </p:nvSpPr>
        <p:spPr bwMode="auto">
          <a:xfrm flipV="1">
            <a:off x="8029575" y="3457575"/>
            <a:ext cx="0" cy="320675"/>
          </a:xfrm>
          <a:prstGeom prst="line">
            <a:avLst/>
          </a:prstGeom>
          <a:noFill/>
          <a:ln w="38100">
            <a:solidFill>
              <a:schemeClr val="folHlink"/>
            </a:solidFill>
            <a:round/>
            <a:headEnd/>
            <a:tailEnd/>
          </a:ln>
          <a:effectLst/>
        </p:spPr>
        <p:txBody>
          <a:bodyPr/>
          <a:lstStyle/>
          <a:p>
            <a:endParaRPr lang="en-US"/>
          </a:p>
        </p:txBody>
      </p:sp>
      <p:sp>
        <p:nvSpPr>
          <p:cNvPr id="153613" name="Line 53"/>
          <p:cNvSpPr>
            <a:spLocks noChangeShapeType="1"/>
          </p:cNvSpPr>
          <p:nvPr/>
        </p:nvSpPr>
        <p:spPr bwMode="auto">
          <a:xfrm flipV="1">
            <a:off x="7900988" y="3457575"/>
            <a:ext cx="0" cy="320675"/>
          </a:xfrm>
          <a:prstGeom prst="line">
            <a:avLst/>
          </a:prstGeom>
          <a:noFill/>
          <a:ln w="38100">
            <a:solidFill>
              <a:schemeClr val="folHlink"/>
            </a:solidFill>
            <a:round/>
            <a:headEnd/>
            <a:tailEnd/>
          </a:ln>
          <a:effectLst/>
        </p:spPr>
        <p:txBody>
          <a:bodyPr/>
          <a:lstStyle/>
          <a:p>
            <a:endParaRPr lang="en-US"/>
          </a:p>
        </p:txBody>
      </p:sp>
      <p:sp>
        <p:nvSpPr>
          <p:cNvPr id="153614" name="Line 54"/>
          <p:cNvSpPr>
            <a:spLocks noChangeShapeType="1"/>
          </p:cNvSpPr>
          <p:nvPr/>
        </p:nvSpPr>
        <p:spPr bwMode="auto">
          <a:xfrm flipV="1">
            <a:off x="8123238" y="3457575"/>
            <a:ext cx="0" cy="320675"/>
          </a:xfrm>
          <a:prstGeom prst="line">
            <a:avLst/>
          </a:prstGeom>
          <a:noFill/>
          <a:ln w="38100">
            <a:solidFill>
              <a:schemeClr val="folHlink"/>
            </a:solidFill>
            <a:round/>
            <a:headEnd/>
            <a:tailEnd/>
          </a:ln>
          <a:effectLst/>
        </p:spPr>
        <p:txBody>
          <a:bodyPr/>
          <a:lstStyle/>
          <a:p>
            <a:endParaRPr lang="en-US"/>
          </a:p>
        </p:txBody>
      </p:sp>
      <p:sp>
        <p:nvSpPr>
          <p:cNvPr id="153615" name="Line 55"/>
          <p:cNvSpPr>
            <a:spLocks noChangeShapeType="1"/>
          </p:cNvSpPr>
          <p:nvPr/>
        </p:nvSpPr>
        <p:spPr bwMode="auto">
          <a:xfrm flipH="1" flipV="1">
            <a:off x="7791450" y="3778250"/>
            <a:ext cx="346075" cy="1588"/>
          </a:xfrm>
          <a:prstGeom prst="line">
            <a:avLst/>
          </a:prstGeom>
          <a:noFill/>
          <a:ln w="38100">
            <a:solidFill>
              <a:schemeClr val="folHlink"/>
            </a:solidFill>
            <a:round/>
            <a:headEnd/>
            <a:tailEnd/>
          </a:ln>
          <a:effectLst/>
        </p:spPr>
        <p:txBody>
          <a:bodyPr/>
          <a:lstStyle/>
          <a:p>
            <a:endParaRPr lang="en-US"/>
          </a:p>
        </p:txBody>
      </p:sp>
      <p:sp>
        <p:nvSpPr>
          <p:cNvPr id="153616" name="Freeform 56"/>
          <p:cNvSpPr>
            <a:spLocks/>
          </p:cNvSpPr>
          <p:nvPr/>
        </p:nvSpPr>
        <p:spPr bwMode="auto">
          <a:xfrm>
            <a:off x="7839075" y="3603625"/>
            <a:ext cx="246063" cy="815975"/>
          </a:xfrm>
          <a:custGeom>
            <a:avLst/>
            <a:gdLst>
              <a:gd name="T0" fmla="*/ 0 w 1234"/>
              <a:gd name="T1" fmla="*/ 2147483646 h 2705"/>
              <a:gd name="T2" fmla="*/ 2147483646 w 1234"/>
              <a:gd name="T3" fmla="*/ 0 h 2705"/>
              <a:gd name="T4" fmla="*/ 2147483646 w 1234"/>
              <a:gd name="T5" fmla="*/ 0 h 2705"/>
              <a:gd name="T6" fmla="*/ 2147483646 w 1234"/>
              <a:gd name="T7" fmla="*/ 2147483646 h 2705"/>
              <a:gd name="T8" fmla="*/ 2147483646 w 1234"/>
              <a:gd name="T9" fmla="*/ 2147483646 h 2705"/>
              <a:gd name="T10" fmla="*/ 2147483646 w 1234"/>
              <a:gd name="T11" fmla="*/ 2147483646 h 2705"/>
              <a:gd name="T12" fmla="*/ 2147483646 w 1234"/>
              <a:gd name="T13" fmla="*/ 2147483646 h 2705"/>
              <a:gd name="T14" fmla="*/ 0 w 1234"/>
              <a:gd name="T15" fmla="*/ 2147483646 h 27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34" h="2705">
                <a:moveTo>
                  <a:pt x="0" y="2705"/>
                </a:moveTo>
                <a:lnTo>
                  <a:pt x="535" y="0"/>
                </a:lnTo>
                <a:lnTo>
                  <a:pt x="700" y="0"/>
                </a:lnTo>
                <a:lnTo>
                  <a:pt x="1234" y="2705"/>
                </a:lnTo>
                <a:lnTo>
                  <a:pt x="1078" y="2705"/>
                </a:lnTo>
                <a:lnTo>
                  <a:pt x="624" y="332"/>
                </a:lnTo>
                <a:lnTo>
                  <a:pt x="156" y="2705"/>
                </a:lnTo>
                <a:lnTo>
                  <a:pt x="0" y="2705"/>
                </a:lnTo>
                <a:close/>
              </a:path>
            </a:pathLst>
          </a:custGeom>
          <a:solidFill>
            <a:schemeClr val="folHlink"/>
          </a:solidFill>
          <a:ln w="9525">
            <a:solidFill>
              <a:schemeClr val="folHlink"/>
            </a:solidFill>
            <a:round/>
            <a:headEnd/>
            <a:tailEnd/>
          </a:ln>
        </p:spPr>
        <p:txBody>
          <a:bodyPr/>
          <a:lstStyle/>
          <a:p>
            <a:endParaRPr lang="en-US"/>
          </a:p>
        </p:txBody>
      </p:sp>
      <p:sp>
        <p:nvSpPr>
          <p:cNvPr id="153617" name="Freeform 57"/>
          <p:cNvSpPr>
            <a:spLocks/>
          </p:cNvSpPr>
          <p:nvPr/>
        </p:nvSpPr>
        <p:spPr bwMode="auto">
          <a:xfrm>
            <a:off x="7916863" y="4044950"/>
            <a:ext cx="100012" cy="200025"/>
          </a:xfrm>
          <a:custGeom>
            <a:avLst/>
            <a:gdLst>
              <a:gd name="T0" fmla="*/ 2147483646 w 911"/>
              <a:gd name="T1" fmla="*/ 0 h 1164"/>
              <a:gd name="T2" fmla="*/ 2147483646 w 911"/>
              <a:gd name="T3" fmla="*/ 2147483646 h 1164"/>
              <a:gd name="T4" fmla="*/ 2147483646 w 911"/>
              <a:gd name="T5" fmla="*/ 0 h 1164"/>
              <a:gd name="T6" fmla="*/ 2147483646 w 911"/>
              <a:gd name="T7" fmla="*/ 2147483646 h 1164"/>
              <a:gd name="T8" fmla="*/ 2147483646 w 911"/>
              <a:gd name="T9" fmla="*/ 2147483646 h 1164"/>
              <a:gd name="T10" fmla="*/ 2147483646 w 911"/>
              <a:gd name="T11" fmla="*/ 2147483646 h 1164"/>
              <a:gd name="T12" fmla="*/ 2147483646 w 911"/>
              <a:gd name="T13" fmla="*/ 2147483646 h 1164"/>
              <a:gd name="T14" fmla="*/ 2147483646 w 911"/>
              <a:gd name="T15" fmla="*/ 2147483646 h 1164"/>
              <a:gd name="T16" fmla="*/ 0 w 911"/>
              <a:gd name="T17" fmla="*/ 2147483646 h 1164"/>
              <a:gd name="T18" fmla="*/ 1742559905 w 911"/>
              <a:gd name="T19" fmla="*/ 2147483646 h 1164"/>
              <a:gd name="T20" fmla="*/ 2147483646 w 911"/>
              <a:gd name="T21" fmla="*/ 2147483646 h 1164"/>
              <a:gd name="T22" fmla="*/ 2147483646 w 911"/>
              <a:gd name="T23" fmla="*/ 2147483646 h 1164"/>
              <a:gd name="T24" fmla="*/ 2147483646 w 911"/>
              <a:gd name="T25" fmla="*/ 0 h 1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1" h="1164">
                <a:moveTo>
                  <a:pt x="223" y="0"/>
                </a:moveTo>
                <a:lnTo>
                  <a:pt x="468" y="321"/>
                </a:lnTo>
                <a:lnTo>
                  <a:pt x="711" y="0"/>
                </a:lnTo>
                <a:lnTo>
                  <a:pt x="723" y="122"/>
                </a:lnTo>
                <a:lnTo>
                  <a:pt x="534" y="411"/>
                </a:lnTo>
                <a:lnTo>
                  <a:pt x="879" y="897"/>
                </a:lnTo>
                <a:lnTo>
                  <a:pt x="911" y="1120"/>
                </a:lnTo>
                <a:lnTo>
                  <a:pt x="468" y="510"/>
                </a:lnTo>
                <a:lnTo>
                  <a:pt x="0" y="1164"/>
                </a:lnTo>
                <a:lnTo>
                  <a:pt x="12" y="964"/>
                </a:lnTo>
                <a:lnTo>
                  <a:pt x="400" y="411"/>
                </a:lnTo>
                <a:lnTo>
                  <a:pt x="200" y="133"/>
                </a:lnTo>
                <a:lnTo>
                  <a:pt x="223" y="0"/>
                </a:lnTo>
                <a:close/>
              </a:path>
            </a:pathLst>
          </a:custGeom>
          <a:solidFill>
            <a:schemeClr val="folHlink"/>
          </a:solidFill>
          <a:ln w="9525">
            <a:solidFill>
              <a:schemeClr val="folHlink"/>
            </a:solidFill>
            <a:round/>
            <a:headEnd/>
            <a:tailEnd/>
          </a:ln>
        </p:spPr>
        <p:txBody>
          <a:bodyPr/>
          <a:lstStyle/>
          <a:p>
            <a:endParaRPr lang="en-US"/>
          </a:p>
        </p:txBody>
      </p:sp>
      <p:sp>
        <p:nvSpPr>
          <p:cNvPr id="19" name="Date Placeholder 18"/>
          <p:cNvSpPr>
            <a:spLocks noGrp="1"/>
          </p:cNvSpPr>
          <p:nvPr>
            <p:ph type="dt" sz="half" idx="10"/>
          </p:nvPr>
        </p:nvSpPr>
        <p:spPr/>
        <p:txBody>
          <a:bodyPr/>
          <a:lstStyle/>
          <a:p>
            <a:pPr>
              <a:defRPr/>
            </a:pPr>
            <a:fld id="{D7769151-1925-46E6-BD27-1D9758ADCC74}" type="datetime1">
              <a:rPr lang="en-US" smtClean="0"/>
              <a:pPr>
                <a:defRPr/>
              </a:pPr>
              <a:t>3/14/2024</a:t>
            </a:fld>
            <a:endParaRPr lang="en-US"/>
          </a:p>
        </p:txBody>
      </p:sp>
      <p:sp>
        <p:nvSpPr>
          <p:cNvPr id="20" name="Slide Number Placeholder 19"/>
          <p:cNvSpPr>
            <a:spLocks noGrp="1"/>
          </p:cNvSpPr>
          <p:nvPr>
            <p:ph type="sldNum" sz="quarter" idx="12"/>
          </p:nvPr>
        </p:nvSpPr>
        <p:spPr/>
        <p:txBody>
          <a:bodyPr/>
          <a:lstStyle/>
          <a:p>
            <a:fld id="{6876EFF4-C03D-4CCD-A348-A83D22CFB359}" type="slidenum">
              <a:rPr lang="en-US" altLang="en-US" smtClean="0"/>
              <a:pPr/>
              <a:t>262</a:t>
            </a:fld>
            <a:endParaRPr lang="en-US" altLang="en-US"/>
          </a:p>
        </p:txBody>
      </p:sp>
    </p:spTree>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7"/>
          <p:cNvSpPr>
            <a:spLocks noGrp="1"/>
          </p:cNvSpPr>
          <p:nvPr>
            <p:ph type="title"/>
          </p:nvPr>
        </p:nvSpPr>
        <p:spPr>
          <a:xfrm>
            <a:off x="322263" y="107950"/>
            <a:ext cx="8229600" cy="1143000"/>
          </a:xfrm>
        </p:spPr>
        <p:txBody>
          <a:bodyPr/>
          <a:lstStyle/>
          <a:p>
            <a:r>
              <a:rPr lang="en-US" altLang="en-US" b="1">
                <a:solidFill>
                  <a:srgbClr val="0000FF"/>
                </a:solidFill>
              </a:rPr>
              <a:t>Microwave Radio</a:t>
            </a:r>
          </a:p>
        </p:txBody>
      </p:sp>
      <p:sp>
        <p:nvSpPr>
          <p:cNvPr id="310290" name="Rectangle 18"/>
          <p:cNvSpPr>
            <a:spLocks noGrp="1" noChangeArrowheads="1"/>
          </p:cNvSpPr>
          <p:nvPr>
            <p:ph type="body" idx="1"/>
          </p:nvPr>
        </p:nvSpPr>
        <p:spPr>
          <a:xfrm>
            <a:off x="457200" y="1244600"/>
            <a:ext cx="8229600" cy="4013200"/>
          </a:xfrm>
        </p:spPr>
        <p:txBody>
          <a:bodyPr/>
          <a:lstStyle/>
          <a:p>
            <a:pPr>
              <a:lnSpc>
                <a:spcPct val="90000"/>
              </a:lnSpc>
              <a:defRPr/>
            </a:pPr>
            <a:r>
              <a:rPr lang="en-US" altLang="en-US" sz="2400" b="1" dirty="0"/>
              <a:t>High frequency form of radio communications</a:t>
            </a:r>
          </a:p>
          <a:p>
            <a:pPr lvl="1">
              <a:lnSpc>
                <a:spcPct val="90000"/>
              </a:lnSpc>
              <a:defRPr/>
            </a:pPr>
            <a:r>
              <a:rPr lang="en-US" altLang="en-US" sz="2000" dirty="0"/>
              <a:t>Extremely short (</a:t>
            </a:r>
            <a:r>
              <a:rPr lang="en-US" altLang="en-US" sz="2000" i="1" dirty="0"/>
              <a:t>micro</a:t>
            </a:r>
            <a:r>
              <a:rPr lang="en-US" altLang="en-US" sz="2000" dirty="0"/>
              <a:t>) wavelength (1 cm to 1 m)</a:t>
            </a:r>
          </a:p>
          <a:p>
            <a:pPr lvl="1">
              <a:lnSpc>
                <a:spcPct val="90000"/>
              </a:lnSpc>
              <a:defRPr/>
            </a:pPr>
            <a:r>
              <a:rPr lang="en-US" altLang="en-US" sz="2000" dirty="0"/>
              <a:t>Requires line-of-sight</a:t>
            </a:r>
          </a:p>
          <a:p>
            <a:pPr>
              <a:lnSpc>
                <a:spcPct val="90000"/>
              </a:lnSpc>
              <a:defRPr/>
            </a:pPr>
            <a:r>
              <a:rPr lang="en-US" altLang="en-US" sz="2400" b="1" dirty="0"/>
              <a:t>Perform same functions as cables</a:t>
            </a:r>
          </a:p>
          <a:p>
            <a:pPr lvl="1">
              <a:lnSpc>
                <a:spcPct val="90000"/>
              </a:lnSpc>
              <a:defRPr/>
            </a:pPr>
            <a:r>
              <a:rPr lang="en-US" altLang="en-US" sz="2000" dirty="0"/>
              <a:t>Often used for long distance, terrestrial transmissions </a:t>
            </a:r>
          </a:p>
          <a:p>
            <a:pPr marL="457200" lvl="1" indent="0">
              <a:lnSpc>
                <a:spcPct val="90000"/>
              </a:lnSpc>
              <a:buFont typeface="Arial" pitchFamily="34" charset="0"/>
              <a:buNone/>
              <a:defRPr/>
            </a:pPr>
            <a:r>
              <a:rPr lang="en-US" altLang="en-US" sz="2000" dirty="0"/>
              <a:t>     (over 50 miles without repeaters)</a:t>
            </a:r>
          </a:p>
          <a:p>
            <a:pPr lvl="1">
              <a:lnSpc>
                <a:spcPct val="90000"/>
              </a:lnSpc>
              <a:defRPr/>
            </a:pPr>
            <a:r>
              <a:rPr lang="en-US" altLang="en-US" sz="2000" dirty="0"/>
              <a:t>No wiring and digging required</a:t>
            </a:r>
          </a:p>
          <a:p>
            <a:pPr lvl="1">
              <a:lnSpc>
                <a:spcPct val="90000"/>
              </a:lnSpc>
              <a:defRPr/>
            </a:pPr>
            <a:r>
              <a:rPr lang="en-US" altLang="en-US" sz="2000" dirty="0"/>
              <a:t>Requires large antennas (about 10 ft) and high towers</a:t>
            </a:r>
          </a:p>
          <a:p>
            <a:pPr>
              <a:lnSpc>
                <a:spcPct val="90000"/>
              </a:lnSpc>
              <a:defRPr/>
            </a:pPr>
            <a:r>
              <a:rPr lang="en-US" altLang="en-US" sz="2400" b="1" dirty="0"/>
              <a:t>Possesses properties similar to light</a:t>
            </a:r>
          </a:p>
          <a:p>
            <a:pPr lvl="1">
              <a:lnSpc>
                <a:spcPct val="90000"/>
              </a:lnSpc>
              <a:defRPr/>
            </a:pPr>
            <a:r>
              <a:rPr lang="en-US" altLang="en-US" sz="2000" dirty="0"/>
              <a:t>Reflection, Refraction, and focusing</a:t>
            </a:r>
          </a:p>
          <a:p>
            <a:pPr lvl="1">
              <a:lnSpc>
                <a:spcPct val="90000"/>
              </a:lnSpc>
              <a:defRPr/>
            </a:pPr>
            <a:r>
              <a:rPr lang="en-US" altLang="en-US" sz="2000" dirty="0"/>
              <a:t>Can be focused into narrow powerful beams for long distance</a:t>
            </a:r>
          </a:p>
        </p:txBody>
      </p:sp>
      <p:grpSp>
        <p:nvGrpSpPr>
          <p:cNvPr id="155652" name="Group 28"/>
          <p:cNvGrpSpPr>
            <a:grpSpLocks/>
          </p:cNvGrpSpPr>
          <p:nvPr/>
        </p:nvGrpSpPr>
        <p:grpSpPr bwMode="auto">
          <a:xfrm>
            <a:off x="7620000" y="679450"/>
            <a:ext cx="979488" cy="2173288"/>
            <a:chOff x="5030" y="1710"/>
            <a:chExt cx="617" cy="1369"/>
          </a:xfrm>
        </p:grpSpPr>
        <p:sp>
          <p:nvSpPr>
            <p:cNvPr id="155655" name="Freeform 5"/>
            <p:cNvSpPr>
              <a:spLocks/>
            </p:cNvSpPr>
            <p:nvPr/>
          </p:nvSpPr>
          <p:spPr bwMode="auto">
            <a:xfrm>
              <a:off x="5200" y="2066"/>
              <a:ext cx="282" cy="432"/>
            </a:xfrm>
            <a:custGeom>
              <a:avLst/>
              <a:gdLst>
                <a:gd name="T0" fmla="*/ 2 w 911"/>
                <a:gd name="T1" fmla="*/ 0 h 1164"/>
                <a:gd name="T2" fmla="*/ 4 w 911"/>
                <a:gd name="T3" fmla="*/ 6 h 1164"/>
                <a:gd name="T4" fmla="*/ 7 w 911"/>
                <a:gd name="T5" fmla="*/ 0 h 1164"/>
                <a:gd name="T6" fmla="*/ 7 w 911"/>
                <a:gd name="T7" fmla="*/ 2 h 1164"/>
                <a:gd name="T8" fmla="*/ 5 w 911"/>
                <a:gd name="T9" fmla="*/ 8 h 1164"/>
                <a:gd name="T10" fmla="*/ 8 w 911"/>
                <a:gd name="T11" fmla="*/ 17 h 1164"/>
                <a:gd name="T12" fmla="*/ 8 w 911"/>
                <a:gd name="T13" fmla="*/ 21 h 1164"/>
                <a:gd name="T14" fmla="*/ 4 w 911"/>
                <a:gd name="T15" fmla="*/ 10 h 1164"/>
                <a:gd name="T16" fmla="*/ 0 w 911"/>
                <a:gd name="T17" fmla="*/ 22 h 1164"/>
                <a:gd name="T18" fmla="*/ 0 w 911"/>
                <a:gd name="T19" fmla="*/ 18 h 1164"/>
                <a:gd name="T20" fmla="*/ 4 w 911"/>
                <a:gd name="T21" fmla="*/ 8 h 1164"/>
                <a:gd name="T22" fmla="*/ 2 w 911"/>
                <a:gd name="T23" fmla="*/ 3 h 1164"/>
                <a:gd name="T24" fmla="*/ 2 w 911"/>
                <a:gd name="T25" fmla="*/ 0 h 1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1" h="1164">
                  <a:moveTo>
                    <a:pt x="223" y="0"/>
                  </a:moveTo>
                  <a:lnTo>
                    <a:pt x="468" y="321"/>
                  </a:lnTo>
                  <a:lnTo>
                    <a:pt x="711" y="0"/>
                  </a:lnTo>
                  <a:lnTo>
                    <a:pt x="723" y="122"/>
                  </a:lnTo>
                  <a:lnTo>
                    <a:pt x="534" y="411"/>
                  </a:lnTo>
                  <a:lnTo>
                    <a:pt x="879" y="897"/>
                  </a:lnTo>
                  <a:lnTo>
                    <a:pt x="911" y="1120"/>
                  </a:lnTo>
                  <a:lnTo>
                    <a:pt x="468" y="510"/>
                  </a:lnTo>
                  <a:lnTo>
                    <a:pt x="0" y="1164"/>
                  </a:lnTo>
                  <a:lnTo>
                    <a:pt x="12" y="964"/>
                  </a:lnTo>
                  <a:lnTo>
                    <a:pt x="400" y="411"/>
                  </a:lnTo>
                  <a:lnTo>
                    <a:pt x="200" y="133"/>
                  </a:lnTo>
                  <a:lnTo>
                    <a:pt x="223" y="0"/>
                  </a:lnTo>
                  <a:close/>
                </a:path>
              </a:pathLst>
            </a:custGeom>
            <a:solidFill>
              <a:schemeClr val="folHlink"/>
            </a:solidFill>
            <a:ln w="9525">
              <a:solidFill>
                <a:schemeClr val="folHlink"/>
              </a:solidFill>
              <a:round/>
              <a:headEnd/>
              <a:tailEnd/>
            </a:ln>
          </p:spPr>
          <p:txBody>
            <a:bodyPr/>
            <a:lstStyle/>
            <a:p>
              <a:endParaRPr lang="en-US"/>
            </a:p>
          </p:txBody>
        </p:sp>
        <p:sp>
          <p:nvSpPr>
            <p:cNvPr id="155656" name="Freeform 15"/>
            <p:cNvSpPr>
              <a:spLocks/>
            </p:cNvSpPr>
            <p:nvPr/>
          </p:nvSpPr>
          <p:spPr bwMode="auto">
            <a:xfrm>
              <a:off x="5118" y="2498"/>
              <a:ext cx="455" cy="581"/>
            </a:xfrm>
            <a:custGeom>
              <a:avLst/>
              <a:gdLst>
                <a:gd name="T0" fmla="*/ 13 w 911"/>
                <a:gd name="T1" fmla="*/ 0 h 1164"/>
                <a:gd name="T2" fmla="*/ 29 w 911"/>
                <a:gd name="T3" fmla="*/ 20 h 1164"/>
                <a:gd name="T4" fmla="*/ 44 w 911"/>
                <a:gd name="T5" fmla="*/ 0 h 1164"/>
                <a:gd name="T6" fmla="*/ 45 w 911"/>
                <a:gd name="T7" fmla="*/ 7 h 1164"/>
                <a:gd name="T8" fmla="*/ 33 w 911"/>
                <a:gd name="T9" fmla="*/ 25 h 1164"/>
                <a:gd name="T10" fmla="*/ 54 w 911"/>
                <a:gd name="T11" fmla="*/ 56 h 1164"/>
                <a:gd name="T12" fmla="*/ 56 w 911"/>
                <a:gd name="T13" fmla="*/ 69 h 1164"/>
                <a:gd name="T14" fmla="*/ 29 w 911"/>
                <a:gd name="T15" fmla="*/ 31 h 1164"/>
                <a:gd name="T16" fmla="*/ 0 w 911"/>
                <a:gd name="T17" fmla="*/ 72 h 1164"/>
                <a:gd name="T18" fmla="*/ 0 w 911"/>
                <a:gd name="T19" fmla="*/ 60 h 1164"/>
                <a:gd name="T20" fmla="*/ 25 w 911"/>
                <a:gd name="T21" fmla="*/ 25 h 1164"/>
                <a:gd name="T22" fmla="*/ 12 w 911"/>
                <a:gd name="T23" fmla="*/ 8 h 1164"/>
                <a:gd name="T24" fmla="*/ 13 w 911"/>
                <a:gd name="T25" fmla="*/ 0 h 1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1" h="1164">
                  <a:moveTo>
                    <a:pt x="223" y="0"/>
                  </a:moveTo>
                  <a:lnTo>
                    <a:pt x="468" y="321"/>
                  </a:lnTo>
                  <a:lnTo>
                    <a:pt x="711" y="0"/>
                  </a:lnTo>
                  <a:lnTo>
                    <a:pt x="723" y="122"/>
                  </a:lnTo>
                  <a:lnTo>
                    <a:pt x="534" y="411"/>
                  </a:lnTo>
                  <a:lnTo>
                    <a:pt x="879" y="897"/>
                  </a:lnTo>
                  <a:lnTo>
                    <a:pt x="911" y="1120"/>
                  </a:lnTo>
                  <a:lnTo>
                    <a:pt x="468" y="510"/>
                  </a:lnTo>
                  <a:lnTo>
                    <a:pt x="0" y="1164"/>
                  </a:lnTo>
                  <a:lnTo>
                    <a:pt x="12" y="964"/>
                  </a:lnTo>
                  <a:lnTo>
                    <a:pt x="400" y="411"/>
                  </a:lnTo>
                  <a:lnTo>
                    <a:pt x="200" y="133"/>
                  </a:lnTo>
                  <a:lnTo>
                    <a:pt x="223" y="0"/>
                  </a:lnTo>
                  <a:close/>
                </a:path>
              </a:pathLst>
            </a:custGeom>
            <a:solidFill>
              <a:schemeClr val="folHlink"/>
            </a:solidFill>
            <a:ln w="9525">
              <a:solidFill>
                <a:schemeClr val="folHlink"/>
              </a:solidFill>
              <a:round/>
              <a:headEnd/>
              <a:tailEnd/>
            </a:ln>
          </p:spPr>
          <p:txBody>
            <a:bodyPr/>
            <a:lstStyle/>
            <a:p>
              <a:endParaRPr lang="en-US"/>
            </a:p>
          </p:txBody>
        </p:sp>
        <p:sp>
          <p:nvSpPr>
            <p:cNvPr id="155657" name="AutoShape 24"/>
            <p:cNvSpPr>
              <a:spLocks noChangeArrowheads="1"/>
            </p:cNvSpPr>
            <p:nvPr/>
          </p:nvSpPr>
          <p:spPr bwMode="auto">
            <a:xfrm rot="-4913617">
              <a:off x="5179" y="1759"/>
              <a:ext cx="222" cy="2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3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chemeClr val="folHlink"/>
            </a:solidFill>
            <a:ln w="9525">
              <a:solidFill>
                <a:schemeClr val="folHlink"/>
              </a:solidFill>
              <a:miter lim="800000"/>
              <a:headEnd/>
              <a:tailEnd/>
            </a:ln>
            <a:effectLst/>
          </p:spPr>
          <p:txBody>
            <a:bodyPr wrap="none" anchor="ctr"/>
            <a:lstStyle/>
            <a:p>
              <a:endParaRPr lang="en-US"/>
            </a:p>
          </p:txBody>
        </p:sp>
        <p:sp>
          <p:nvSpPr>
            <p:cNvPr id="155658" name="Freeform 6"/>
            <p:cNvSpPr>
              <a:spLocks/>
            </p:cNvSpPr>
            <p:nvPr/>
          </p:nvSpPr>
          <p:spPr bwMode="auto">
            <a:xfrm>
              <a:off x="5030" y="1710"/>
              <a:ext cx="617" cy="1352"/>
            </a:xfrm>
            <a:custGeom>
              <a:avLst/>
              <a:gdLst>
                <a:gd name="T0" fmla="*/ 0 w 1234"/>
                <a:gd name="T1" fmla="*/ 169 h 2705"/>
                <a:gd name="T2" fmla="*/ 34 w 1234"/>
                <a:gd name="T3" fmla="*/ 0 h 2705"/>
                <a:gd name="T4" fmla="*/ 44 w 1234"/>
                <a:gd name="T5" fmla="*/ 0 h 2705"/>
                <a:gd name="T6" fmla="*/ 78 w 1234"/>
                <a:gd name="T7" fmla="*/ 169 h 2705"/>
                <a:gd name="T8" fmla="*/ 68 w 1234"/>
                <a:gd name="T9" fmla="*/ 169 h 2705"/>
                <a:gd name="T10" fmla="*/ 39 w 1234"/>
                <a:gd name="T11" fmla="*/ 20 h 2705"/>
                <a:gd name="T12" fmla="*/ 10 w 1234"/>
                <a:gd name="T13" fmla="*/ 169 h 2705"/>
                <a:gd name="T14" fmla="*/ 0 w 1234"/>
                <a:gd name="T15" fmla="*/ 169 h 27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34" h="2705">
                  <a:moveTo>
                    <a:pt x="0" y="2705"/>
                  </a:moveTo>
                  <a:lnTo>
                    <a:pt x="535" y="0"/>
                  </a:lnTo>
                  <a:lnTo>
                    <a:pt x="700" y="0"/>
                  </a:lnTo>
                  <a:lnTo>
                    <a:pt x="1234" y="2705"/>
                  </a:lnTo>
                  <a:lnTo>
                    <a:pt x="1078" y="2705"/>
                  </a:lnTo>
                  <a:lnTo>
                    <a:pt x="624" y="332"/>
                  </a:lnTo>
                  <a:lnTo>
                    <a:pt x="156" y="2705"/>
                  </a:lnTo>
                  <a:lnTo>
                    <a:pt x="0" y="2705"/>
                  </a:lnTo>
                  <a:close/>
                </a:path>
              </a:pathLst>
            </a:custGeom>
            <a:solidFill>
              <a:schemeClr val="folHlink"/>
            </a:solidFill>
            <a:ln w="9525">
              <a:solidFill>
                <a:schemeClr val="folHlink"/>
              </a:solidFill>
              <a:round/>
              <a:headEnd/>
              <a:tailEnd/>
            </a:ln>
          </p:spPr>
          <p:txBody>
            <a:bodyPr/>
            <a:lstStyle/>
            <a:p>
              <a:endParaRPr lang="en-US"/>
            </a:p>
          </p:txBody>
        </p:sp>
        <p:sp>
          <p:nvSpPr>
            <p:cNvPr id="155659" name="AutoShape 25"/>
            <p:cNvSpPr>
              <a:spLocks noChangeArrowheads="1"/>
            </p:cNvSpPr>
            <p:nvPr/>
          </p:nvSpPr>
          <p:spPr bwMode="auto">
            <a:xfrm rot="5739698">
              <a:off x="5260" y="1907"/>
              <a:ext cx="247" cy="2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4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chemeClr val="folHlink"/>
            </a:solidFill>
            <a:ln w="9525">
              <a:solidFill>
                <a:schemeClr val="folHlink"/>
              </a:solidFill>
              <a:miter lim="800000"/>
              <a:headEnd/>
              <a:tailEnd/>
            </a:ln>
            <a:effectLst/>
          </p:spPr>
          <p:txBody>
            <a:bodyPr wrap="none" anchor="ctr"/>
            <a:lstStyle/>
            <a:p>
              <a:endParaRPr lang="en-US"/>
            </a:p>
          </p:txBody>
        </p:sp>
        <p:sp>
          <p:nvSpPr>
            <p:cNvPr id="155660" name="Oval 27"/>
            <p:cNvSpPr>
              <a:spLocks noChangeArrowheads="1"/>
            </p:cNvSpPr>
            <p:nvPr/>
          </p:nvSpPr>
          <p:spPr bwMode="auto">
            <a:xfrm>
              <a:off x="5227" y="1833"/>
              <a:ext cx="56" cy="148"/>
            </a:xfrm>
            <a:prstGeom prst="ellipse">
              <a:avLst/>
            </a:prstGeom>
            <a:solidFill>
              <a:schemeClr val="folHlink"/>
            </a:solidFill>
            <a:ln w="9525">
              <a:solidFill>
                <a:schemeClr val="folHlink"/>
              </a:solidFill>
              <a:round/>
              <a:headEnd/>
              <a:tailEnd/>
            </a:ln>
            <a:effectLst/>
          </p:spPr>
          <p:txBody>
            <a:bodyPr wrap="none" anchor="ctr"/>
            <a:lstStyle/>
            <a:p>
              <a:endParaRPr lang="en-US" altLang="en-US"/>
            </a:p>
          </p:txBody>
        </p:sp>
      </p:grpSp>
      <p:sp>
        <p:nvSpPr>
          <p:cNvPr id="2" name="Rectangle 1"/>
          <p:cNvSpPr/>
          <p:nvPr/>
        </p:nvSpPr>
        <p:spPr>
          <a:xfrm>
            <a:off x="322263" y="5194300"/>
            <a:ext cx="861695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b="1" dirty="0">
                <a:latin typeface="arial" panose="020B0604020202020204" pitchFamily="34" charset="0"/>
              </a:rPr>
              <a:t>Microwave</a:t>
            </a:r>
            <a:r>
              <a:rPr lang="en-US" dirty="0">
                <a:latin typeface="arial" panose="020B0604020202020204" pitchFamily="34" charset="0"/>
              </a:rPr>
              <a:t> is the general term used to describe RF waves that starts from UHF (Ultra High Frequency) to EHF (Extremely High Frequency) which covers all frequencies between 300Mhz to 300GHz, lower frequencies are </a:t>
            </a:r>
            <a:r>
              <a:rPr lang="en-US" dirty="0" err="1">
                <a:latin typeface="arial" panose="020B0604020202020204" pitchFamily="34" charset="0"/>
              </a:rPr>
              <a:t>refered</a:t>
            </a:r>
            <a:r>
              <a:rPr lang="en-US" dirty="0">
                <a:latin typeface="arial" panose="020B0604020202020204" pitchFamily="34" charset="0"/>
              </a:rPr>
              <a:t> to as </a:t>
            </a:r>
            <a:r>
              <a:rPr lang="en-US" b="1" dirty="0">
                <a:latin typeface="arial" panose="020B0604020202020204" pitchFamily="34" charset="0"/>
              </a:rPr>
              <a:t>radio</a:t>
            </a:r>
            <a:r>
              <a:rPr lang="en-US" dirty="0">
                <a:latin typeface="arial" panose="020B0604020202020204" pitchFamily="34" charset="0"/>
              </a:rPr>
              <a:t> waves while higher frequencies are called millimeter waves.</a:t>
            </a:r>
            <a:endParaRPr lang="en-US" dirty="0"/>
          </a:p>
        </p:txBody>
      </p:sp>
      <p:sp>
        <p:nvSpPr>
          <p:cNvPr id="13" name="Date Placeholder 12"/>
          <p:cNvSpPr>
            <a:spLocks noGrp="1"/>
          </p:cNvSpPr>
          <p:nvPr>
            <p:ph type="dt" sz="half" idx="10"/>
          </p:nvPr>
        </p:nvSpPr>
        <p:spPr/>
        <p:txBody>
          <a:bodyPr/>
          <a:lstStyle/>
          <a:p>
            <a:pPr>
              <a:defRPr/>
            </a:pPr>
            <a:fld id="{73272124-7DA5-466B-940E-16E796F72358}" type="datetime1">
              <a:rPr lang="en-US" smtClean="0"/>
              <a:pPr>
                <a:defRPr/>
              </a:pPr>
              <a:t>3/14/2024</a:t>
            </a:fld>
            <a:endParaRPr lang="en-US"/>
          </a:p>
        </p:txBody>
      </p:sp>
      <p:sp>
        <p:nvSpPr>
          <p:cNvPr id="14" name="Slide Number Placeholder 13"/>
          <p:cNvSpPr>
            <a:spLocks noGrp="1"/>
          </p:cNvSpPr>
          <p:nvPr>
            <p:ph type="sldNum" sz="quarter" idx="12"/>
          </p:nvPr>
        </p:nvSpPr>
        <p:spPr/>
        <p:txBody>
          <a:bodyPr/>
          <a:lstStyle/>
          <a:p>
            <a:fld id="{6876EFF4-C03D-4CCD-A348-A83D22CFB359}" type="slidenum">
              <a:rPr lang="en-US" altLang="en-US" smtClean="0"/>
              <a:pPr/>
              <a:t>263</a:t>
            </a:fld>
            <a:endParaRPr lang="en-US" altLang="en-US"/>
          </a:p>
        </p:txBody>
      </p:sp>
    </p:spTree>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133600" y="1409700"/>
            <a:ext cx="6008688" cy="4381500"/>
          </a:xfrm>
          <a:prstGeom prst="rect">
            <a:avLst/>
          </a:prstGeom>
          <a:noFill/>
          <a:ln w="9525">
            <a:noFill/>
            <a:miter lim="800000"/>
            <a:headEnd/>
            <a:tailEnd/>
          </a:ln>
        </p:spPr>
      </p:pic>
      <p:sp>
        <p:nvSpPr>
          <p:cNvPr id="157699" name="Rectangle 3"/>
          <p:cNvSpPr>
            <a:spLocks noGrp="1"/>
          </p:cNvSpPr>
          <p:nvPr>
            <p:ph type="title"/>
          </p:nvPr>
        </p:nvSpPr>
        <p:spPr/>
        <p:txBody>
          <a:bodyPr/>
          <a:lstStyle/>
          <a:p>
            <a:r>
              <a:rPr lang="en-US" altLang="en-US"/>
              <a:t>Satellite Communications</a:t>
            </a:r>
          </a:p>
        </p:txBody>
      </p:sp>
      <p:sp>
        <p:nvSpPr>
          <p:cNvPr id="157700" name="Rectangle 4"/>
          <p:cNvSpPr>
            <a:spLocks noChangeArrowheads="1"/>
          </p:cNvSpPr>
          <p:nvPr/>
        </p:nvSpPr>
        <p:spPr bwMode="auto">
          <a:xfrm>
            <a:off x="712788" y="2847975"/>
            <a:ext cx="2125662" cy="923925"/>
          </a:xfrm>
          <a:prstGeom prst="rect">
            <a:avLst/>
          </a:prstGeom>
          <a:noFill/>
          <a:ln w="9525">
            <a:noFill/>
            <a:miter lim="800000"/>
            <a:headEnd/>
            <a:tailEnd/>
          </a:ln>
          <a:effectLst/>
        </p:spPr>
        <p:txBody>
          <a:bodyPr>
            <a:spAutoFit/>
          </a:bodyPr>
          <a:lstStyle/>
          <a:p>
            <a:r>
              <a:rPr lang="en-US" altLang="en-US" b="1">
                <a:solidFill>
                  <a:srgbClr val="16027C"/>
                </a:solidFill>
              </a:rPr>
              <a:t>A special form of microwave communications</a:t>
            </a:r>
          </a:p>
        </p:txBody>
      </p:sp>
      <p:sp>
        <p:nvSpPr>
          <p:cNvPr id="157701" name="Rectangle 5"/>
          <p:cNvSpPr>
            <a:spLocks noChangeArrowheads="1"/>
          </p:cNvSpPr>
          <p:nvPr/>
        </p:nvSpPr>
        <p:spPr bwMode="auto">
          <a:xfrm>
            <a:off x="3798888" y="1871663"/>
            <a:ext cx="3054350" cy="366712"/>
          </a:xfrm>
          <a:prstGeom prst="rect">
            <a:avLst/>
          </a:prstGeom>
          <a:noFill/>
          <a:ln w="9525">
            <a:noFill/>
            <a:miter lim="800000"/>
            <a:headEnd/>
            <a:tailEnd/>
          </a:ln>
          <a:effectLst/>
        </p:spPr>
        <p:txBody>
          <a:bodyPr wrap="none">
            <a:spAutoFit/>
          </a:bodyPr>
          <a:lstStyle/>
          <a:p>
            <a:r>
              <a:rPr lang="en-US" altLang="en-US" b="1">
                <a:solidFill>
                  <a:srgbClr val="16027C"/>
                </a:solidFill>
              </a:rPr>
              <a:t>in a geosynchronous orbit</a:t>
            </a:r>
          </a:p>
        </p:txBody>
      </p:sp>
      <p:sp>
        <p:nvSpPr>
          <p:cNvPr id="157702" name="Rectangle 6"/>
          <p:cNvSpPr>
            <a:spLocks noChangeArrowheads="1"/>
          </p:cNvSpPr>
          <p:nvPr/>
        </p:nvSpPr>
        <p:spPr bwMode="auto">
          <a:xfrm>
            <a:off x="6767513" y="4200525"/>
            <a:ext cx="1919287" cy="2032000"/>
          </a:xfrm>
          <a:prstGeom prst="rect">
            <a:avLst/>
          </a:prstGeom>
          <a:noFill/>
          <a:ln w="9525">
            <a:noFill/>
            <a:miter lim="800000"/>
            <a:headEnd/>
            <a:tailEnd/>
          </a:ln>
          <a:effectLst/>
        </p:spPr>
        <p:txBody>
          <a:bodyPr>
            <a:spAutoFit/>
          </a:bodyPr>
          <a:lstStyle/>
          <a:p>
            <a:r>
              <a:rPr lang="en-US" altLang="en-US" b="1">
                <a:solidFill>
                  <a:srgbClr val="16027C"/>
                </a:solidFill>
              </a:rPr>
              <a:t>Signals sent from the ground to a satellite; Then relayed to its destination ground station</a:t>
            </a:r>
          </a:p>
        </p:txBody>
      </p:sp>
      <p:sp>
        <p:nvSpPr>
          <p:cNvPr id="157703" name="Rectangle 7"/>
          <p:cNvSpPr>
            <a:spLocks noChangeArrowheads="1"/>
          </p:cNvSpPr>
          <p:nvPr/>
        </p:nvSpPr>
        <p:spPr bwMode="auto">
          <a:xfrm>
            <a:off x="457200" y="4271963"/>
            <a:ext cx="3624263" cy="1519237"/>
          </a:xfrm>
          <a:prstGeom prst="rect">
            <a:avLst/>
          </a:prstGeom>
          <a:noFill/>
          <a:ln w="9525">
            <a:noFill/>
            <a:miter lim="800000"/>
            <a:headEnd/>
            <a:tailEnd/>
          </a:ln>
          <a:effectLst/>
        </p:spPr>
        <p:txBody>
          <a:bodyPr>
            <a:spAutoFit/>
          </a:bodyPr>
          <a:lstStyle/>
          <a:p>
            <a:pPr>
              <a:spcBef>
                <a:spcPct val="50000"/>
              </a:spcBef>
              <a:spcAft>
                <a:spcPct val="15000"/>
              </a:spcAft>
              <a:buFontTx/>
              <a:buChar char="•"/>
            </a:pPr>
            <a:r>
              <a:rPr lang="en-US" altLang="en-US" b="1">
                <a:solidFill>
                  <a:srgbClr val="16027C"/>
                </a:solidFill>
              </a:rPr>
              <a:t> Long propagation delay </a:t>
            </a:r>
          </a:p>
          <a:p>
            <a:pPr marL="346075" lvl="1" indent="-231775">
              <a:spcAft>
                <a:spcPct val="15000"/>
              </a:spcAft>
              <a:buFontTx/>
              <a:buChar char="–"/>
            </a:pPr>
            <a:r>
              <a:rPr lang="en-US" altLang="en-US" sz="1600" b="1">
                <a:solidFill>
                  <a:srgbClr val="16027C"/>
                </a:solidFill>
              </a:rPr>
              <a:t>Due</a:t>
            </a:r>
            <a:r>
              <a:rPr lang="en-US" altLang="en-US" b="1">
                <a:solidFill>
                  <a:srgbClr val="16027C"/>
                </a:solidFill>
              </a:rPr>
              <a:t> to great distance between ground station and satellite  (Even with signals traveling at light speed)</a:t>
            </a:r>
          </a:p>
        </p:txBody>
      </p:sp>
      <p:sp>
        <p:nvSpPr>
          <p:cNvPr id="9" name="Date Placeholder 8"/>
          <p:cNvSpPr>
            <a:spLocks noGrp="1"/>
          </p:cNvSpPr>
          <p:nvPr>
            <p:ph type="dt" sz="half" idx="10"/>
          </p:nvPr>
        </p:nvSpPr>
        <p:spPr/>
        <p:txBody>
          <a:bodyPr/>
          <a:lstStyle/>
          <a:p>
            <a:pPr>
              <a:defRPr/>
            </a:pPr>
            <a:fld id="{768F1EDF-A731-4DAF-ABDF-5FFDF007F663}"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152C5BE4-7365-4006-912C-E16D50FF3AA0}" type="slidenum">
              <a:rPr lang="en-US" altLang="en-US" smtClean="0"/>
              <a:pPr/>
              <a:t>264</a:t>
            </a:fld>
            <a:endParaRPr lang="en-US" altLang="en-US"/>
          </a:p>
        </p:txBody>
      </p:sp>
    </p:spTree>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8"/>
          <p:cNvSpPr>
            <a:spLocks noGrp="1"/>
          </p:cNvSpPr>
          <p:nvPr>
            <p:ph type="title"/>
          </p:nvPr>
        </p:nvSpPr>
        <p:spPr>
          <a:xfrm>
            <a:off x="457200" y="0"/>
            <a:ext cx="8229600" cy="1143000"/>
          </a:xfrm>
        </p:spPr>
        <p:txBody>
          <a:bodyPr/>
          <a:lstStyle/>
          <a:p>
            <a:r>
              <a:rPr lang="en-US" altLang="en-US" b="1">
                <a:solidFill>
                  <a:srgbClr val="0000FF"/>
                </a:solidFill>
              </a:rPr>
              <a:t>Factors Used in Media Selection</a:t>
            </a:r>
          </a:p>
        </p:txBody>
      </p:sp>
      <p:sp>
        <p:nvSpPr>
          <p:cNvPr id="159747" name="Rectangle 9"/>
          <p:cNvSpPr>
            <a:spLocks noGrp="1"/>
          </p:cNvSpPr>
          <p:nvPr>
            <p:ph type="body" idx="1"/>
          </p:nvPr>
        </p:nvSpPr>
        <p:spPr>
          <a:xfrm>
            <a:off x="434975" y="1417638"/>
            <a:ext cx="8229600" cy="4525962"/>
          </a:xfrm>
        </p:spPr>
        <p:txBody>
          <a:bodyPr/>
          <a:lstStyle/>
          <a:p>
            <a:pPr>
              <a:lnSpc>
                <a:spcPct val="80000"/>
              </a:lnSpc>
            </a:pPr>
            <a:r>
              <a:rPr lang="en-US" altLang="en-US" sz="2800" b="1"/>
              <a:t>Type of network</a:t>
            </a:r>
          </a:p>
          <a:p>
            <a:pPr lvl="1">
              <a:lnSpc>
                <a:spcPct val="80000"/>
              </a:lnSpc>
            </a:pPr>
            <a:r>
              <a:rPr lang="en-US" altLang="en-US" sz="2400"/>
              <a:t>LAN, WAN, or Backbone </a:t>
            </a:r>
          </a:p>
          <a:p>
            <a:pPr>
              <a:lnSpc>
                <a:spcPct val="80000"/>
              </a:lnSpc>
            </a:pPr>
            <a:r>
              <a:rPr lang="en-US" altLang="en-US" sz="2800" b="1"/>
              <a:t>Cost</a:t>
            </a:r>
          </a:p>
          <a:p>
            <a:pPr lvl="1">
              <a:lnSpc>
                <a:spcPct val="80000"/>
              </a:lnSpc>
            </a:pPr>
            <a:r>
              <a:rPr lang="en-US" altLang="en-US" sz="2400"/>
              <a:t>Always changing; depends on the distance</a:t>
            </a:r>
          </a:p>
          <a:p>
            <a:pPr>
              <a:lnSpc>
                <a:spcPct val="80000"/>
              </a:lnSpc>
            </a:pPr>
            <a:r>
              <a:rPr lang="en-US" altLang="en-US" sz="2800" b="1"/>
              <a:t>Transmission distance</a:t>
            </a:r>
          </a:p>
          <a:p>
            <a:pPr lvl="1">
              <a:lnSpc>
                <a:spcPct val="80000"/>
              </a:lnSpc>
            </a:pPr>
            <a:r>
              <a:rPr lang="en-US" altLang="en-US" sz="2400"/>
              <a:t>Short: up to 300 m; medium: up to 500 m</a:t>
            </a:r>
          </a:p>
          <a:p>
            <a:pPr>
              <a:lnSpc>
                <a:spcPct val="80000"/>
              </a:lnSpc>
            </a:pPr>
            <a:r>
              <a:rPr lang="en-US" altLang="en-US" sz="2800" b="1"/>
              <a:t>Security</a:t>
            </a:r>
          </a:p>
          <a:p>
            <a:pPr lvl="1">
              <a:lnSpc>
                <a:spcPct val="80000"/>
              </a:lnSpc>
            </a:pPr>
            <a:r>
              <a:rPr lang="en-US" altLang="en-US" sz="2400"/>
              <a:t>Wireless media is less secure</a:t>
            </a:r>
          </a:p>
          <a:p>
            <a:pPr>
              <a:lnSpc>
                <a:spcPct val="80000"/>
              </a:lnSpc>
            </a:pPr>
            <a:r>
              <a:rPr lang="en-US" altLang="en-US" sz="2800" b="1"/>
              <a:t>Error rates</a:t>
            </a:r>
          </a:p>
          <a:p>
            <a:pPr lvl="1">
              <a:lnSpc>
                <a:spcPct val="80000"/>
              </a:lnSpc>
            </a:pPr>
            <a:r>
              <a:rPr lang="en-US" altLang="en-US" sz="2400"/>
              <a:t>Wireless media has the highest error rate (interference)</a:t>
            </a:r>
          </a:p>
          <a:p>
            <a:pPr>
              <a:lnSpc>
                <a:spcPct val="80000"/>
              </a:lnSpc>
            </a:pPr>
            <a:r>
              <a:rPr lang="en-US" altLang="en-US" sz="2800" b="1"/>
              <a:t>Transmission speeds</a:t>
            </a:r>
          </a:p>
          <a:p>
            <a:pPr lvl="1">
              <a:lnSpc>
                <a:spcPct val="80000"/>
              </a:lnSpc>
            </a:pPr>
            <a:r>
              <a:rPr lang="en-US" altLang="en-US" sz="2400"/>
              <a:t>Constantly improving; Fiber has the highest </a:t>
            </a:r>
          </a:p>
          <a:p>
            <a:pPr lvl="1">
              <a:lnSpc>
                <a:spcPct val="80000"/>
              </a:lnSpc>
            </a:pPr>
            <a:endParaRPr lang="en-US" altLang="en-US" sz="2000"/>
          </a:p>
        </p:txBody>
      </p:sp>
      <p:sp>
        <p:nvSpPr>
          <p:cNvPr id="5" name="Date Placeholder 4"/>
          <p:cNvSpPr>
            <a:spLocks noGrp="1"/>
          </p:cNvSpPr>
          <p:nvPr>
            <p:ph type="dt" sz="half" idx="10"/>
          </p:nvPr>
        </p:nvSpPr>
        <p:spPr/>
        <p:txBody>
          <a:bodyPr/>
          <a:lstStyle/>
          <a:p>
            <a:pPr>
              <a:defRPr/>
            </a:pPr>
            <a:fld id="{F1C512A0-F372-4A95-974D-746A7E75AD1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265</a:t>
            </a:fld>
            <a:endParaRPr lang="en-US" altLang="en-US"/>
          </a:p>
        </p:txBody>
      </p:sp>
    </p:spTree>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Slide Number Placeholder 1"/>
          <p:cNvSpPr>
            <a:spLocks noGrp="1" noChangeArrowheads="1"/>
          </p:cNvSpPr>
          <p:nvPr>
            <p:ph type="sldNum" sz="quarter" idx="12"/>
          </p:nvPr>
        </p:nvSpPr>
        <p:spPr bwMode="auto">
          <a:noFill/>
          <a:ln>
            <a:miter lim="800000"/>
            <a:headEnd/>
            <a:tailEnd/>
          </a:ln>
        </p:spPr>
        <p:txBody>
          <a:bodyPr/>
          <a:lstStyle/>
          <a:p>
            <a:r>
              <a:rPr lang="en-US" altLang="en-US"/>
              <a:t>9.</a:t>
            </a:r>
            <a:fld id="{727CFE2B-0A44-4F98-B6A1-B79F3BDEF53E}" type="slidenum">
              <a:rPr lang="en-US" altLang="en-US"/>
              <a:pPr/>
              <a:t>266</a:t>
            </a:fld>
            <a:endParaRPr lang="en-US" altLang="en-US"/>
          </a:p>
        </p:txBody>
      </p:sp>
      <p:sp>
        <p:nvSpPr>
          <p:cNvPr id="859139" name="Text Box 3"/>
          <p:cNvSpPr txBox="1">
            <a:spLocks noChangeArrowheads="1"/>
          </p:cNvSpPr>
          <p:nvPr/>
        </p:nvSpPr>
        <p:spPr bwMode="auto">
          <a:xfrm>
            <a:off x="2292350" y="439738"/>
            <a:ext cx="4559300" cy="585787"/>
          </a:xfrm>
          <a:prstGeom prst="rect">
            <a:avLst/>
          </a:prstGeom>
          <a:noFill/>
          <a:ln w="9525">
            <a:noFill/>
            <a:miter lim="800000"/>
            <a:headEnd/>
            <a:tailEnd/>
          </a:ln>
          <a:effectLst/>
        </p:spPr>
        <p:txBody>
          <a:bodyPr wrap="none">
            <a:spAutoFit/>
          </a:bodyPr>
          <a:lstStyle/>
          <a:p>
            <a:pPr>
              <a:defRPr/>
            </a:pPr>
            <a:r>
              <a:rPr lang="en-US" sz="3200" b="1" dirty="0">
                <a:solidFill>
                  <a:srgbClr val="0000FF"/>
                </a:solidFill>
                <a:effectLst>
                  <a:outerShdw blurRad="38100" dist="38100" dir="2700000" algn="tl">
                    <a:srgbClr val="C0C0C0"/>
                  </a:outerShdw>
                </a:effectLst>
                <a:latin typeface="+mn-lt"/>
              </a:rPr>
              <a:t>DIGITAL SUBSCRIBER LINE</a:t>
            </a:r>
          </a:p>
        </p:txBody>
      </p:sp>
      <p:sp>
        <p:nvSpPr>
          <p:cNvPr id="254980"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th-TH" altLang="en-US">
              <a:latin typeface="Times New Roman" pitchFamily="18" charset="0"/>
            </a:endParaRPr>
          </a:p>
        </p:txBody>
      </p:sp>
      <p:sp>
        <p:nvSpPr>
          <p:cNvPr id="859141" name="Rectangle 5"/>
          <p:cNvSpPr>
            <a:spLocks noChangeArrowheads="1"/>
          </p:cNvSpPr>
          <p:nvPr/>
        </p:nvSpPr>
        <p:spPr bwMode="auto">
          <a:xfrm>
            <a:off x="457200" y="1428750"/>
            <a:ext cx="8229600" cy="5262979"/>
          </a:xfrm>
          <a:prstGeom prst="rect">
            <a:avLst/>
          </a:prstGeom>
          <a:noFill/>
          <a:ln w="9525">
            <a:noFill/>
            <a:miter lim="800000"/>
            <a:headEnd/>
            <a:tailEnd/>
          </a:ln>
          <a:effectLst/>
        </p:spPr>
        <p:txBody>
          <a:bodyPr anchor="ctr">
            <a:spAutoFit/>
          </a:bodyPr>
          <a:lstStyle/>
          <a:p>
            <a:pPr algn="just" eaLnBrk="1" hangingPunct="1">
              <a:defRPr/>
            </a:pPr>
            <a:r>
              <a:rPr lang="en-US" sz="2400" dirty="0">
                <a:latin typeface="+mn-lt"/>
              </a:rPr>
              <a:t>After traditional modems reached their peak data rate, telephone companies developed another technology, DSL, to provide higher-speed access to the Internet. </a:t>
            </a:r>
          </a:p>
          <a:p>
            <a:pPr algn="just" eaLnBrk="1" hangingPunct="1">
              <a:defRPr/>
            </a:pPr>
            <a:endParaRPr lang="en-US" sz="2400" dirty="0">
              <a:latin typeface="+mn-lt"/>
            </a:endParaRPr>
          </a:p>
          <a:p>
            <a:pPr algn="just" eaLnBrk="1" hangingPunct="1">
              <a:defRPr/>
            </a:pPr>
            <a:r>
              <a:rPr lang="en-US" sz="2400" b="1" dirty="0">
                <a:latin typeface="+mn-lt"/>
              </a:rPr>
              <a:t>Digital subscriber line (DSL) </a:t>
            </a:r>
            <a:r>
              <a:rPr lang="en-US" sz="2400" dirty="0">
                <a:latin typeface="+mn-lt"/>
              </a:rPr>
              <a:t>technology is one of the most promising for supporting high-speed digital communication over the existing local loops. </a:t>
            </a:r>
          </a:p>
          <a:p>
            <a:pPr algn="just" eaLnBrk="1" hangingPunct="1">
              <a:defRPr/>
            </a:pPr>
            <a:endParaRPr lang="en-US" sz="2400" dirty="0">
              <a:latin typeface="+mn-lt"/>
            </a:endParaRPr>
          </a:p>
          <a:p>
            <a:pPr algn="just" eaLnBrk="1" hangingPunct="1">
              <a:defRPr/>
            </a:pPr>
            <a:r>
              <a:rPr lang="en-US" sz="2400" dirty="0">
                <a:solidFill>
                  <a:srgbClr val="FF0000"/>
                </a:solidFill>
                <a:latin typeface="+mn-lt"/>
              </a:rPr>
              <a:t>Digital subscriber line (DSL; originally digital subscriber loop) is a family of technologies that are used to transmit digital data over telephone lines. </a:t>
            </a:r>
            <a:r>
              <a:rPr lang="en-US" sz="2400" dirty="0">
                <a:latin typeface="+mn-lt"/>
              </a:rPr>
              <a:t>In telecommunications marketing, the term DSL is widely understood to mean asymmetric digital subscriber line (ADSL), the most commonly installed DSL technology, for Internet access.</a:t>
            </a:r>
          </a:p>
        </p:txBody>
      </p:sp>
      <p:sp>
        <p:nvSpPr>
          <p:cNvPr id="6" name="Date Placeholder 5"/>
          <p:cNvSpPr>
            <a:spLocks noGrp="1"/>
          </p:cNvSpPr>
          <p:nvPr>
            <p:ph type="dt" sz="half" idx="10"/>
          </p:nvPr>
        </p:nvSpPr>
        <p:spPr/>
        <p:txBody>
          <a:bodyPr/>
          <a:lstStyle/>
          <a:p>
            <a:pPr>
              <a:defRPr/>
            </a:pPr>
            <a:fld id="{8A2789CE-B95C-4A96-B429-5961AA0C144E}" type="datetime1">
              <a:rPr lang="en-US" smtClean="0"/>
              <a:pPr>
                <a:defRPr/>
              </a:pPr>
              <a:t>3/14/2024</a:t>
            </a:fld>
            <a:endParaRPr lang="en-US"/>
          </a:p>
        </p:txBody>
      </p:sp>
    </p:spTree>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p:cNvSpPr>
          <p:nvPr>
            <p:ph type="title"/>
          </p:nvPr>
        </p:nvSpPr>
        <p:spPr>
          <a:xfrm>
            <a:off x="228600" y="0"/>
            <a:ext cx="8686800" cy="1143000"/>
          </a:xfrm>
        </p:spPr>
        <p:txBody>
          <a:bodyPr/>
          <a:lstStyle/>
          <a:p>
            <a:pPr eaLnBrk="1" hangingPunct="1"/>
            <a:r>
              <a:rPr lang="en-US" altLang="en-US" sz="3200" b="1">
                <a:solidFill>
                  <a:srgbClr val="0000FF"/>
                </a:solidFill>
              </a:rPr>
              <a:t>Digital Subscriber Line (DSL) Technologies    </a:t>
            </a:r>
          </a:p>
        </p:txBody>
      </p:sp>
      <p:pic>
        <p:nvPicPr>
          <p:cNvPr id="257027" name="Picture 2"/>
          <p:cNvPicPr>
            <a:picLocks noChangeAspect="1" noChangeArrowheads="1"/>
          </p:cNvPicPr>
          <p:nvPr/>
        </p:nvPicPr>
        <p:blipFill>
          <a:blip r:embed="rId3"/>
          <a:srcRect b="37254"/>
          <a:stretch>
            <a:fillRect/>
          </a:stretch>
        </p:blipFill>
        <p:spPr bwMode="auto">
          <a:xfrm>
            <a:off x="228600" y="914400"/>
            <a:ext cx="8729663" cy="2667000"/>
          </a:xfrm>
          <a:prstGeom prst="rect">
            <a:avLst/>
          </a:prstGeom>
          <a:noFill/>
          <a:ln w="9525">
            <a:noFill/>
            <a:miter lim="800000"/>
            <a:headEnd/>
            <a:tailEnd/>
          </a:ln>
        </p:spPr>
      </p:pic>
      <p:pic>
        <p:nvPicPr>
          <p:cNvPr id="257028" name="Picture 4"/>
          <p:cNvPicPr>
            <a:picLocks noChangeAspect="1" noChangeArrowheads="1"/>
          </p:cNvPicPr>
          <p:nvPr/>
        </p:nvPicPr>
        <p:blipFill>
          <a:blip r:embed="rId4"/>
          <a:srcRect r="16402"/>
          <a:stretch>
            <a:fillRect/>
          </a:stretch>
        </p:blipFill>
        <p:spPr bwMode="auto">
          <a:xfrm>
            <a:off x="990600" y="3733800"/>
            <a:ext cx="7205663" cy="2751138"/>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55A181D-2885-4AB6-B02F-CD51D9382541}"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267</a:t>
            </a:fld>
            <a:endParaRPr lang="en-US" altLang="en-US"/>
          </a:p>
        </p:txBody>
      </p:sp>
    </p:spTree>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p:cNvSpPr>
          <p:nvPr>
            <p:ph type="title"/>
          </p:nvPr>
        </p:nvSpPr>
        <p:spPr>
          <a:xfrm>
            <a:off x="228600" y="0"/>
            <a:ext cx="8686800" cy="1143000"/>
          </a:xfrm>
        </p:spPr>
        <p:txBody>
          <a:bodyPr/>
          <a:lstStyle/>
          <a:p>
            <a:pPr eaLnBrk="1" hangingPunct="1"/>
            <a:r>
              <a:rPr lang="en-US" altLang="en-US" sz="3200" b="1"/>
              <a:t>Digital Subscriber Line (DSL) Technologies    </a:t>
            </a:r>
          </a:p>
        </p:txBody>
      </p:sp>
      <p:sp>
        <p:nvSpPr>
          <p:cNvPr id="259075" name="Rectangle 3"/>
          <p:cNvSpPr>
            <a:spLocks noGrp="1"/>
          </p:cNvSpPr>
          <p:nvPr>
            <p:ph type="body" idx="1"/>
          </p:nvPr>
        </p:nvSpPr>
        <p:spPr>
          <a:xfrm>
            <a:off x="228600" y="1143000"/>
            <a:ext cx="8686800" cy="3276600"/>
          </a:xfrm>
        </p:spPr>
        <p:txBody>
          <a:bodyPr/>
          <a:lstStyle/>
          <a:p>
            <a:r>
              <a:rPr lang="en-US" altLang="en-US" sz="2400"/>
              <a:t>ADSL is the most widely deployed variant</a:t>
            </a:r>
          </a:p>
          <a:p>
            <a:pPr lvl="1"/>
            <a:r>
              <a:rPr lang="en-US" altLang="en-US" sz="2000"/>
              <a:t>and the one that most residential customers use</a:t>
            </a:r>
          </a:p>
          <a:p>
            <a:r>
              <a:rPr lang="en-US" altLang="en-US" sz="2400"/>
              <a:t>ADSL uses FDM to divide the bandwidth of the local loop into three regions</a:t>
            </a:r>
          </a:p>
          <a:p>
            <a:pPr lvl="1"/>
            <a:r>
              <a:rPr lang="en-US" altLang="en-US" sz="2000"/>
              <a:t>one of the regions corresponds to traditional analog phone service, which is known as Plain Old Telephone Service (</a:t>
            </a:r>
            <a:r>
              <a:rPr lang="en-US" altLang="en-US" sz="2000">
                <a:solidFill>
                  <a:srgbClr val="FF0000"/>
                </a:solidFill>
              </a:rPr>
              <a:t>POTS</a:t>
            </a:r>
            <a:r>
              <a:rPr lang="en-US" altLang="en-US" sz="2000"/>
              <a:t>)</a:t>
            </a:r>
          </a:p>
          <a:p>
            <a:pPr lvl="1"/>
            <a:r>
              <a:rPr lang="en-US" altLang="en-US" sz="2000"/>
              <a:t>and two regions provide data communication</a:t>
            </a:r>
          </a:p>
          <a:p>
            <a:r>
              <a:rPr lang="en-US" altLang="en-US" sz="2400"/>
              <a:t>Figure below illustrates how ADSL divides bandwidth.</a:t>
            </a:r>
          </a:p>
        </p:txBody>
      </p:sp>
      <p:pic>
        <p:nvPicPr>
          <p:cNvPr id="259076" name="Picture 7"/>
          <p:cNvPicPr>
            <a:picLocks noChangeAspect="1" noChangeArrowheads="1"/>
          </p:cNvPicPr>
          <p:nvPr/>
        </p:nvPicPr>
        <p:blipFill>
          <a:blip r:embed="rId3"/>
          <a:srcRect/>
          <a:stretch>
            <a:fillRect/>
          </a:stretch>
        </p:blipFill>
        <p:spPr bwMode="auto">
          <a:xfrm>
            <a:off x="2057400" y="4654550"/>
            <a:ext cx="5562600" cy="18161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1DED855A-3E3A-486B-8353-12A6EAEF8BF0}"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268</a:t>
            </a:fld>
            <a:endParaRPr lang="en-US" altLang="en-US"/>
          </a:p>
        </p:txBody>
      </p:sp>
    </p:spTree>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Rectangle 2"/>
          <p:cNvSpPr>
            <a:spLocks noGrp="1"/>
          </p:cNvSpPr>
          <p:nvPr>
            <p:ph type="title"/>
          </p:nvPr>
        </p:nvSpPr>
        <p:spPr/>
        <p:txBody>
          <a:bodyPr/>
          <a:lstStyle/>
          <a:p>
            <a:r>
              <a:rPr lang="en-GB" altLang="en-US" sz="4000" b="1"/>
              <a:t>Integrated Services Digital Network</a:t>
            </a:r>
            <a:endParaRPr lang="en-GB" altLang="en-US" b="1"/>
          </a:p>
        </p:txBody>
      </p:sp>
      <p:sp>
        <p:nvSpPr>
          <p:cNvPr id="6147" name="Rectangle 3"/>
          <p:cNvSpPr>
            <a:spLocks noGrp="1"/>
          </p:cNvSpPr>
          <p:nvPr>
            <p:ph idx="1"/>
          </p:nvPr>
        </p:nvSpPr>
        <p:spPr>
          <a:xfrm>
            <a:off x="1035050" y="1676400"/>
            <a:ext cx="7727950" cy="5029200"/>
          </a:xfrm>
        </p:spPr>
        <p:txBody>
          <a:bodyPr/>
          <a:lstStyle/>
          <a:p>
            <a:pPr marL="0" indent="0">
              <a:buFontTx/>
              <a:buNone/>
            </a:pPr>
            <a:r>
              <a:rPr lang="en-GB" altLang="en-US"/>
              <a:t>Outline:</a:t>
            </a:r>
          </a:p>
          <a:p>
            <a:pPr marL="0" indent="0">
              <a:buFontTx/>
              <a:buNone/>
            </a:pPr>
            <a:r>
              <a:rPr lang="en-GB" altLang="en-US" sz="2400"/>
              <a:t>1.Introduction to ISDN</a:t>
            </a:r>
          </a:p>
          <a:p>
            <a:pPr marL="0" indent="0">
              <a:buFontTx/>
              <a:buNone/>
            </a:pPr>
            <a:r>
              <a:rPr lang="en-GB" altLang="en-US" sz="2400"/>
              <a:t>2. Why ISDN??</a:t>
            </a:r>
          </a:p>
          <a:p>
            <a:pPr marL="0" indent="0">
              <a:buFontTx/>
              <a:buNone/>
            </a:pPr>
            <a:r>
              <a:rPr lang="en-GB" altLang="en-US" sz="2400"/>
              <a:t>3. Services provided by ISDN</a:t>
            </a:r>
          </a:p>
          <a:p>
            <a:pPr marL="0" indent="0">
              <a:buFontTx/>
              <a:buNone/>
            </a:pPr>
            <a:r>
              <a:rPr lang="en-GB" altLang="en-US" sz="2400"/>
              <a:t>4. ISDN-Architecture.</a:t>
            </a:r>
          </a:p>
          <a:p>
            <a:pPr marL="0" indent="0">
              <a:buFontTx/>
              <a:buNone/>
            </a:pPr>
            <a:r>
              <a:rPr lang="en-GB" altLang="en-US" sz="2400"/>
              <a:t>5. ISDN-Channels and Applications</a:t>
            </a:r>
          </a:p>
          <a:p>
            <a:pPr marL="0" indent="0">
              <a:buFontTx/>
              <a:buNone/>
            </a:pPr>
            <a:r>
              <a:rPr lang="en-GB" altLang="en-US" sz="2400"/>
              <a:t>6. ISDN Groupings</a:t>
            </a:r>
          </a:p>
          <a:p>
            <a:pPr marL="0" indent="0">
              <a:buFontTx/>
              <a:buNone/>
            </a:pPr>
            <a:r>
              <a:rPr lang="en-GB" altLang="en-US" sz="2400"/>
              <a:t>7. ISDN-Protocol Architecture and LAPD Protocol</a:t>
            </a:r>
          </a:p>
          <a:p>
            <a:pPr marL="0" indent="0">
              <a:buFontTx/>
              <a:buNone/>
            </a:pPr>
            <a:r>
              <a:rPr lang="en-GB" altLang="en-US" sz="2400"/>
              <a:t>8. Broadband ISDN-Architecture</a:t>
            </a:r>
          </a:p>
          <a:p>
            <a:pPr marL="0" indent="0">
              <a:buFontTx/>
              <a:buNone/>
            </a:pPr>
            <a:r>
              <a:rPr lang="en-GB" altLang="en-US" sz="2400"/>
              <a:t>9. ISDN-Terminal Handling</a:t>
            </a:r>
          </a:p>
        </p:txBody>
      </p:sp>
      <p:sp>
        <p:nvSpPr>
          <p:cNvPr id="261124" name="Slide Number Placeholder 5"/>
          <p:cNvSpPr>
            <a:spLocks noGrp="1"/>
          </p:cNvSpPr>
          <p:nvPr>
            <p:ph type="sldNum" sz="quarter" idx="12"/>
          </p:nvPr>
        </p:nvSpPr>
        <p:spPr bwMode="auto">
          <a:noFill/>
          <a:ln>
            <a:miter lim="800000"/>
            <a:headEnd/>
            <a:tailEnd/>
          </a:ln>
        </p:spPr>
        <p:txBody>
          <a:bodyPr/>
          <a:lstStyle/>
          <a:p>
            <a:fld id="{1BF5F86C-F576-40E5-AFD0-F54D61AF2A81}" type="slidenum">
              <a:rPr lang="en-GB" altLang="en-US" sz="1400">
                <a:solidFill>
                  <a:schemeClr val="tx1"/>
                </a:solidFill>
                <a:latin typeface="Times New Roman" pitchFamily="18" charset="0"/>
              </a:rPr>
              <a:pPr/>
              <a:t>269</a:t>
            </a:fld>
            <a:endParaRPr lang="en-GB" altLang="en-US" sz="1400">
              <a:solidFill>
                <a:schemeClr val="tx1"/>
              </a:solidFill>
              <a:latin typeface="Times New Roman" pitchFamily="18" charset="0"/>
            </a:endParaRPr>
          </a:p>
        </p:txBody>
      </p:sp>
      <p:sp>
        <p:nvSpPr>
          <p:cNvPr id="5" name="Date Placeholder 4"/>
          <p:cNvSpPr>
            <a:spLocks noGrp="1"/>
          </p:cNvSpPr>
          <p:nvPr>
            <p:ph type="dt" sz="half" idx="10"/>
          </p:nvPr>
        </p:nvSpPr>
        <p:spPr/>
        <p:txBody>
          <a:bodyPr/>
          <a:lstStyle/>
          <a:p>
            <a:pPr>
              <a:defRPr/>
            </a:pPr>
            <a:fld id="{C1C746C6-A70E-41A1-97BF-6648520890ED}" type="datetime1">
              <a:rPr lang="en-US" smtClean="0"/>
              <a:pPr>
                <a:defRPr/>
              </a:pPr>
              <a:t>3/14/2024</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147">
                                            <p:txEl>
                                              <p:pRg st="5" end="5"/>
                                            </p:txEl>
                                          </p:spTgt>
                                        </p:tgtEl>
                                        <p:attrNameLst>
                                          <p:attrName>style.visibility</p:attrName>
                                        </p:attrNameLst>
                                      </p:cBhvr>
                                      <p:to>
                                        <p:strVal val="visible"/>
                                      </p:to>
                                    </p:set>
                                    <p:anim calcmode="lin" valueType="num">
                                      <p:cBhvr additive="base">
                                        <p:cTn id="37"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7">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147">
                                            <p:txEl>
                                              <p:pRg st="6" end="6"/>
                                            </p:txEl>
                                          </p:spTgt>
                                        </p:tgtEl>
                                        <p:attrNameLst>
                                          <p:attrName>style.visibility</p:attrName>
                                        </p:attrNameLst>
                                      </p:cBhvr>
                                      <p:to>
                                        <p:strVal val="visible"/>
                                      </p:to>
                                    </p:set>
                                    <p:anim calcmode="lin" valueType="num">
                                      <p:cBhvr additive="base">
                                        <p:cTn id="43"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147">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147">
                                            <p:txEl>
                                              <p:pRg st="7" end="7"/>
                                            </p:txEl>
                                          </p:spTgt>
                                        </p:tgtEl>
                                        <p:attrNameLst>
                                          <p:attrName>style.visibility</p:attrName>
                                        </p:attrNameLst>
                                      </p:cBhvr>
                                      <p:to>
                                        <p:strVal val="visible"/>
                                      </p:to>
                                    </p:set>
                                    <p:anim calcmode="lin" valueType="num">
                                      <p:cBhvr additive="base">
                                        <p:cTn id="49" dur="500" fill="hold"/>
                                        <p:tgtEl>
                                          <p:spTgt spid="614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147">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147">
                                            <p:txEl>
                                              <p:pRg st="8" end="8"/>
                                            </p:txEl>
                                          </p:spTgt>
                                        </p:tgtEl>
                                        <p:attrNameLst>
                                          <p:attrName>style.visibility</p:attrName>
                                        </p:attrNameLst>
                                      </p:cBhvr>
                                      <p:to>
                                        <p:strVal val="visible"/>
                                      </p:to>
                                    </p:set>
                                    <p:anim calcmode="lin" valueType="num">
                                      <p:cBhvr additive="base">
                                        <p:cTn id="55" dur="500" fill="hold"/>
                                        <p:tgtEl>
                                          <p:spTgt spid="614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147">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147">
                                            <p:txEl>
                                              <p:pRg st="9" end="9"/>
                                            </p:txEl>
                                          </p:spTgt>
                                        </p:tgtEl>
                                        <p:attrNameLst>
                                          <p:attrName>style.visibility</p:attrName>
                                        </p:attrNameLst>
                                      </p:cBhvr>
                                      <p:to>
                                        <p:strVal val="visible"/>
                                      </p:to>
                                    </p:set>
                                    <p:anim calcmode="lin" valueType="num">
                                      <p:cBhvr additive="base">
                                        <p:cTn id="61" dur="500" fill="hold"/>
                                        <p:tgtEl>
                                          <p:spTgt spid="614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6147">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527050" y="92075"/>
            <a:ext cx="8229600" cy="1143000"/>
          </a:xfrm>
        </p:spPr>
        <p:txBody>
          <a:bodyPr/>
          <a:lstStyle/>
          <a:p>
            <a:r>
              <a:rPr lang="en-US" altLang="en-US">
                <a:solidFill>
                  <a:srgbClr val="0000FF"/>
                </a:solidFill>
              </a:rPr>
              <a:t>CAN </a:t>
            </a:r>
            <a:r>
              <a:rPr lang="en-US" altLang="en-US" sz="3600">
                <a:solidFill>
                  <a:srgbClr val="0000FF"/>
                </a:solidFill>
              </a:rPr>
              <a:t>(Campus Area Network)</a:t>
            </a:r>
            <a:endParaRPr lang="en-US" altLang="en-US">
              <a:solidFill>
                <a:srgbClr val="0000FF"/>
              </a:solidFill>
            </a:endParaRPr>
          </a:p>
        </p:txBody>
      </p:sp>
      <p:sp>
        <p:nvSpPr>
          <p:cNvPr id="7" name="Rectangle 6"/>
          <p:cNvSpPr/>
          <p:nvPr/>
        </p:nvSpPr>
        <p:spPr>
          <a:xfrm>
            <a:off x="533400" y="1066800"/>
            <a:ext cx="8247063" cy="1200150"/>
          </a:xfrm>
          <a:prstGeom prst="rect">
            <a:avLst/>
          </a:prstGeom>
        </p:spPr>
        <p:txBody>
          <a:bodyPr>
            <a:spAutoFit/>
          </a:bodyPr>
          <a:lstStyle/>
          <a:p>
            <a:pPr algn="just">
              <a:defRPr/>
            </a:pPr>
            <a:r>
              <a:rPr lang="en-US" dirty="0"/>
              <a:t>A network infrastructure covering the school, university, or a corporate premises can be dubbed as campus area network. It can comprise of several LANs, a central firewall, and connected to the internet using a leased line or any other means.</a:t>
            </a:r>
            <a:endParaRPr lang="en-US" dirty="0">
              <a:latin typeface="+mn-lt"/>
            </a:endParaRPr>
          </a:p>
        </p:txBody>
      </p:sp>
      <p:pic>
        <p:nvPicPr>
          <p:cNvPr id="22533" name="Picture 2" descr="Computer Networks - CAN"/>
          <p:cNvPicPr>
            <a:picLocks noChangeAspect="1" noChangeArrowheads="1"/>
          </p:cNvPicPr>
          <p:nvPr/>
        </p:nvPicPr>
        <p:blipFill>
          <a:blip r:embed="rId2"/>
          <a:srcRect/>
          <a:stretch>
            <a:fillRect/>
          </a:stretch>
        </p:blipFill>
        <p:spPr bwMode="auto">
          <a:xfrm>
            <a:off x="1590675" y="2408238"/>
            <a:ext cx="5962650" cy="3352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1B2B8FB-081A-4EAF-BA28-CDC6657358EB}"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27</a:t>
            </a:fld>
            <a:endParaRPr lang="en-US" altLang="en-US"/>
          </a:p>
        </p:txBody>
      </p:sp>
    </p:spTree>
  </p:cSld>
  <p:clrMapOvr>
    <a:masterClrMapping/>
  </p:clrMapOvr>
  <p:transition spd="med">
    <p:pull/>
  </p:transition>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p:cNvSpPr>
            <a:spLocks noGrp="1"/>
          </p:cNvSpPr>
          <p:nvPr>
            <p:ph type="title"/>
          </p:nvPr>
        </p:nvSpPr>
        <p:spPr>
          <a:xfrm>
            <a:off x="223838" y="114300"/>
            <a:ext cx="7772400" cy="1104900"/>
          </a:xfrm>
        </p:spPr>
        <p:txBody>
          <a:bodyPr/>
          <a:lstStyle/>
          <a:p>
            <a:r>
              <a:rPr lang="en-GB" altLang="en-US"/>
              <a:t>Introduction to ISDN</a:t>
            </a:r>
          </a:p>
        </p:txBody>
      </p:sp>
      <p:sp>
        <p:nvSpPr>
          <p:cNvPr id="12291" name="Rectangle 3"/>
          <p:cNvSpPr>
            <a:spLocks noGrp="1"/>
          </p:cNvSpPr>
          <p:nvPr>
            <p:ph idx="1"/>
          </p:nvPr>
        </p:nvSpPr>
        <p:spPr>
          <a:xfrm>
            <a:off x="223838" y="1063625"/>
            <a:ext cx="8705850" cy="5522913"/>
          </a:xfrm>
        </p:spPr>
        <p:txBody>
          <a:bodyPr/>
          <a:lstStyle/>
          <a:p>
            <a:r>
              <a:rPr lang="en-GB" altLang="en-US" sz="2400"/>
              <a:t>Users have a variety of equipment to connect to public networks</a:t>
            </a:r>
          </a:p>
          <a:p>
            <a:pPr lvl="1"/>
            <a:r>
              <a:rPr lang="en-GB" altLang="en-US" sz="2000"/>
              <a:t>Telephones</a:t>
            </a:r>
          </a:p>
          <a:p>
            <a:pPr lvl="1"/>
            <a:r>
              <a:rPr lang="en-GB" altLang="en-US" sz="2000"/>
              <a:t>Private Branch Exchanges</a:t>
            </a:r>
          </a:p>
          <a:p>
            <a:pPr lvl="1"/>
            <a:r>
              <a:rPr lang="en-GB" altLang="en-US" sz="2000"/>
              <a:t>Computer Terminals or PCs</a:t>
            </a:r>
          </a:p>
          <a:p>
            <a:pPr lvl="1"/>
            <a:r>
              <a:rPr lang="en-GB" altLang="en-US" sz="2000"/>
              <a:t>Mainframe Computers</a:t>
            </a:r>
          </a:p>
          <a:p>
            <a:r>
              <a:rPr lang="en-GB" altLang="en-US" sz="2400"/>
              <a:t>A variety of physical interfaces and access procedures are required for connection</a:t>
            </a:r>
          </a:p>
          <a:p>
            <a:r>
              <a:rPr lang="en-GB" altLang="en-US" sz="2400"/>
              <a:t>Public networks are used for a variety of services</a:t>
            </a:r>
          </a:p>
          <a:p>
            <a:pPr lvl="1"/>
            <a:r>
              <a:rPr lang="en-GB" altLang="en-US" sz="2000"/>
              <a:t>Public Switched Telephone Network</a:t>
            </a:r>
          </a:p>
          <a:p>
            <a:pPr lvl="1"/>
            <a:r>
              <a:rPr lang="en-GB" altLang="en-US" sz="2000"/>
              <a:t>Private Lines (leased)</a:t>
            </a:r>
          </a:p>
          <a:p>
            <a:pPr lvl="1"/>
            <a:r>
              <a:rPr lang="en-GB" altLang="en-US" sz="2000"/>
              <a:t>Packet Switched Data Networks</a:t>
            </a:r>
          </a:p>
          <a:p>
            <a:pPr lvl="1"/>
            <a:r>
              <a:rPr lang="en-GB" altLang="en-US" sz="2000"/>
              <a:t>Circuit Switched Data networks</a:t>
            </a:r>
          </a:p>
          <a:p>
            <a:endParaRPr lang="en-GB" altLang="en-US"/>
          </a:p>
        </p:txBody>
      </p:sp>
      <p:sp>
        <p:nvSpPr>
          <p:cNvPr id="262148" name="Slide Number Placeholder 5"/>
          <p:cNvSpPr>
            <a:spLocks noGrp="1"/>
          </p:cNvSpPr>
          <p:nvPr>
            <p:ph type="sldNum" sz="quarter" idx="12"/>
          </p:nvPr>
        </p:nvSpPr>
        <p:spPr bwMode="auto">
          <a:noFill/>
          <a:ln>
            <a:miter lim="800000"/>
            <a:headEnd/>
            <a:tailEnd/>
          </a:ln>
        </p:spPr>
        <p:txBody>
          <a:bodyPr/>
          <a:lstStyle/>
          <a:p>
            <a:fld id="{BD0DF449-6A54-46A1-8924-D420EE59FA98}" type="slidenum">
              <a:rPr lang="en-GB" altLang="en-US" sz="1400">
                <a:solidFill>
                  <a:schemeClr val="tx1"/>
                </a:solidFill>
                <a:latin typeface="Times New Roman" pitchFamily="18" charset="0"/>
              </a:rPr>
              <a:pPr/>
              <a:t>270</a:t>
            </a:fld>
            <a:endParaRPr lang="en-GB" altLang="en-US" sz="1400">
              <a:solidFill>
                <a:schemeClr val="tx1"/>
              </a:solidFill>
              <a:latin typeface="Times New Roman" pitchFamily="18" charset="0"/>
            </a:endParaRPr>
          </a:p>
        </p:txBody>
      </p:sp>
      <p:sp>
        <p:nvSpPr>
          <p:cNvPr id="5" name="Date Placeholder 4"/>
          <p:cNvSpPr>
            <a:spLocks noGrp="1"/>
          </p:cNvSpPr>
          <p:nvPr>
            <p:ph type="dt" sz="half" idx="10"/>
          </p:nvPr>
        </p:nvSpPr>
        <p:spPr/>
        <p:txBody>
          <a:bodyPr/>
          <a:lstStyle/>
          <a:p>
            <a:pPr>
              <a:defRPr/>
            </a:pPr>
            <a:fld id="{6A73CAEC-F837-443C-9ECD-2CE8E95CB948}" type="datetime1">
              <a:rPr lang="en-US" smtClean="0"/>
              <a:pPr>
                <a:defRPr/>
              </a:pPr>
              <a:t>3/14/2024</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additive="base">
                                        <p:cTn id="11" dur="500" fill="hold"/>
                                        <p:tgtEl>
                                          <p:spTgt spid="122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2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 calcmode="lin" valueType="num">
                                      <p:cBhvr additive="base">
                                        <p:cTn id="15" dur="500" fill="hold"/>
                                        <p:tgtEl>
                                          <p:spTgt spid="1229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2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p:tgtEl>
                                      </p:cMediaNode>
                                    </p:audio>
                                  </p:subTnLst>
                                </p:cTn>
                              </p:par>
                              <p:par>
                                <p:cTn id="17" presetID="2" presetClass="entr" presetSubtype="8" fill="hold" grpId="0"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 calcmode="lin" valueType="num">
                                      <p:cBhvr additive="base">
                                        <p:cTn id="19" dur="500" fill="hold"/>
                                        <p:tgtEl>
                                          <p:spTgt spid="1229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9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par>
                                <p:cTn id="21" presetID="2" presetClass="entr" presetSubtype="8" fill="hold" grpId="0" nodeType="with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 calcmode="lin" valueType="num">
                                      <p:cBhvr additive="base">
                                        <p:cTn id="23" dur="500" fill="hold"/>
                                        <p:tgtEl>
                                          <p:spTgt spid="1229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29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291">
                                            <p:txEl>
                                              <p:pRg st="5" end="5"/>
                                            </p:txEl>
                                          </p:spTgt>
                                        </p:tgtEl>
                                        <p:attrNameLst>
                                          <p:attrName>style.visibility</p:attrName>
                                        </p:attrNameLst>
                                      </p:cBhvr>
                                      <p:to>
                                        <p:strVal val="visible"/>
                                      </p:to>
                                    </p:set>
                                    <p:anim calcmode="lin" valueType="num">
                                      <p:cBhvr additive="base">
                                        <p:cTn id="29" dur="500" fill="hold"/>
                                        <p:tgtEl>
                                          <p:spTgt spid="1229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229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291">
                                            <p:txEl>
                                              <p:pRg st="6" end="6"/>
                                            </p:txEl>
                                          </p:spTgt>
                                        </p:tgtEl>
                                        <p:attrNameLst>
                                          <p:attrName>style.visibility</p:attrName>
                                        </p:attrNameLst>
                                      </p:cBhvr>
                                      <p:to>
                                        <p:strVal val="visible"/>
                                      </p:to>
                                    </p:set>
                                    <p:anim calcmode="lin" valueType="num">
                                      <p:cBhvr additive="base">
                                        <p:cTn id="35" dur="500" fill="hold"/>
                                        <p:tgtEl>
                                          <p:spTgt spid="1229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229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WAV"/>
                                        </p:tgtEl>
                                      </p:cMediaNode>
                                    </p:audio>
                                  </p:subTnLst>
                                </p:cTn>
                              </p:par>
                              <p:par>
                                <p:cTn id="37" presetID="2" presetClass="entr" presetSubtype="8" fill="hold" grpId="0" nodeType="withEffect">
                                  <p:stCondLst>
                                    <p:cond delay="0"/>
                                  </p:stCondLst>
                                  <p:childTnLst>
                                    <p:set>
                                      <p:cBhvr>
                                        <p:cTn id="38" dur="1" fill="hold">
                                          <p:stCondLst>
                                            <p:cond delay="0"/>
                                          </p:stCondLst>
                                        </p:cTn>
                                        <p:tgtEl>
                                          <p:spTgt spid="12291">
                                            <p:txEl>
                                              <p:pRg st="7" end="7"/>
                                            </p:txEl>
                                          </p:spTgt>
                                        </p:tgtEl>
                                        <p:attrNameLst>
                                          <p:attrName>style.visibility</p:attrName>
                                        </p:attrNameLst>
                                      </p:cBhvr>
                                      <p:to>
                                        <p:strVal val="visible"/>
                                      </p:to>
                                    </p:set>
                                    <p:anim calcmode="lin" valueType="num">
                                      <p:cBhvr additive="base">
                                        <p:cTn id="39" dur="500" fill="hold"/>
                                        <p:tgtEl>
                                          <p:spTgt spid="1229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2291">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WAV"/>
                                        </p:tgtEl>
                                      </p:cMediaNode>
                                    </p:audio>
                                  </p:subTnLst>
                                </p:cTn>
                              </p:par>
                              <p:par>
                                <p:cTn id="41" presetID="2" presetClass="entr" presetSubtype="8" fill="hold" grpId="0" nodeType="withEffect">
                                  <p:stCondLst>
                                    <p:cond delay="0"/>
                                  </p:stCondLst>
                                  <p:childTnLst>
                                    <p:set>
                                      <p:cBhvr>
                                        <p:cTn id="42" dur="1" fill="hold">
                                          <p:stCondLst>
                                            <p:cond delay="0"/>
                                          </p:stCondLst>
                                        </p:cTn>
                                        <p:tgtEl>
                                          <p:spTgt spid="12291">
                                            <p:txEl>
                                              <p:pRg st="8" end="8"/>
                                            </p:txEl>
                                          </p:spTgt>
                                        </p:tgtEl>
                                        <p:attrNameLst>
                                          <p:attrName>style.visibility</p:attrName>
                                        </p:attrNameLst>
                                      </p:cBhvr>
                                      <p:to>
                                        <p:strVal val="visible"/>
                                      </p:to>
                                    </p:set>
                                    <p:anim calcmode="lin" valueType="num">
                                      <p:cBhvr additive="base">
                                        <p:cTn id="43" dur="500" fill="hold"/>
                                        <p:tgtEl>
                                          <p:spTgt spid="1229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291">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par>
                                <p:cTn id="45" presetID="2" presetClass="entr" presetSubtype="8" fill="hold" grpId="0" nodeType="withEffect">
                                  <p:stCondLst>
                                    <p:cond delay="0"/>
                                  </p:stCondLst>
                                  <p:childTnLst>
                                    <p:set>
                                      <p:cBhvr>
                                        <p:cTn id="46" dur="1" fill="hold">
                                          <p:stCondLst>
                                            <p:cond delay="0"/>
                                          </p:stCondLst>
                                        </p:cTn>
                                        <p:tgtEl>
                                          <p:spTgt spid="12291">
                                            <p:txEl>
                                              <p:pRg st="9" end="9"/>
                                            </p:txEl>
                                          </p:spTgt>
                                        </p:tgtEl>
                                        <p:attrNameLst>
                                          <p:attrName>style.visibility</p:attrName>
                                        </p:attrNameLst>
                                      </p:cBhvr>
                                      <p:to>
                                        <p:strVal val="visible"/>
                                      </p:to>
                                    </p:set>
                                    <p:anim calcmode="lin" valueType="num">
                                      <p:cBhvr additive="base">
                                        <p:cTn id="47" dur="500" fill="hold"/>
                                        <p:tgtEl>
                                          <p:spTgt spid="12291">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2291">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WAV"/>
                                        </p:tgtEl>
                                      </p:cMediaNode>
                                    </p:audio>
                                  </p:subTnLst>
                                </p:cTn>
                              </p:par>
                              <p:par>
                                <p:cTn id="49" presetID="2" presetClass="entr" presetSubtype="8" fill="hold" grpId="0" nodeType="withEffect">
                                  <p:stCondLst>
                                    <p:cond delay="0"/>
                                  </p:stCondLst>
                                  <p:childTnLst>
                                    <p:set>
                                      <p:cBhvr>
                                        <p:cTn id="50" dur="1" fill="hold">
                                          <p:stCondLst>
                                            <p:cond delay="0"/>
                                          </p:stCondLst>
                                        </p:cTn>
                                        <p:tgtEl>
                                          <p:spTgt spid="12291">
                                            <p:txEl>
                                              <p:pRg st="10" end="10"/>
                                            </p:txEl>
                                          </p:spTgt>
                                        </p:tgtEl>
                                        <p:attrNameLst>
                                          <p:attrName>style.visibility</p:attrName>
                                        </p:attrNameLst>
                                      </p:cBhvr>
                                      <p:to>
                                        <p:strVal val="visible"/>
                                      </p:to>
                                    </p:set>
                                    <p:anim calcmode="lin" valueType="num">
                                      <p:cBhvr additive="base">
                                        <p:cTn id="51" dur="500" fill="hold"/>
                                        <p:tgtEl>
                                          <p:spTgt spid="12291">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2291">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0" name="Rectangle 2"/>
          <p:cNvSpPr>
            <a:spLocks noGrp="1"/>
          </p:cNvSpPr>
          <p:nvPr>
            <p:ph type="title"/>
          </p:nvPr>
        </p:nvSpPr>
        <p:spPr>
          <a:xfrm>
            <a:off x="381000" y="223838"/>
            <a:ext cx="7772400" cy="1104900"/>
          </a:xfrm>
        </p:spPr>
        <p:txBody>
          <a:bodyPr/>
          <a:lstStyle/>
          <a:p>
            <a:r>
              <a:rPr lang="en-GB" altLang="en-US"/>
              <a:t>Why ISDN??</a:t>
            </a:r>
            <a:br>
              <a:rPr lang="en-GB" altLang="en-US"/>
            </a:br>
            <a:endParaRPr lang="en-GB" altLang="en-US"/>
          </a:p>
        </p:txBody>
      </p:sp>
      <p:sp>
        <p:nvSpPr>
          <p:cNvPr id="7171" name="Rectangle 3"/>
          <p:cNvSpPr>
            <a:spLocks noGrp="1"/>
          </p:cNvSpPr>
          <p:nvPr>
            <p:ph idx="1"/>
          </p:nvPr>
        </p:nvSpPr>
        <p:spPr>
          <a:xfrm>
            <a:off x="381000" y="1471613"/>
            <a:ext cx="8420100" cy="5200650"/>
          </a:xfrm>
        </p:spPr>
        <p:txBody>
          <a:bodyPr/>
          <a:lstStyle/>
          <a:p>
            <a:r>
              <a:rPr lang="en-GB" altLang="en-US" sz="2400"/>
              <a:t>The telephone network has evolved into a digital one with digital exchanges and links</a:t>
            </a:r>
          </a:p>
          <a:p>
            <a:r>
              <a:rPr lang="en-GB" altLang="en-US" sz="2400"/>
              <a:t>The signalling system has become a digital message-oriented common channel signalling system (SS#7)</a:t>
            </a:r>
          </a:p>
          <a:p>
            <a:r>
              <a:rPr lang="en-GB" altLang="en-US" sz="2400"/>
              <a:t>The term ‘Integrated Digital Network’ is used to describe these developments.</a:t>
            </a:r>
          </a:p>
          <a:p>
            <a:r>
              <a:rPr lang="en-GB" altLang="en-US" sz="2400"/>
              <a:t>The Public Switched Telephone network is still analogue from the subscriber to the local exchange</a:t>
            </a:r>
          </a:p>
          <a:p>
            <a:r>
              <a:rPr lang="en-GB" altLang="en-US" sz="2400"/>
              <a:t>The need has arisen to extend the digital network out to subscribers and to provide a single standardised interface to all different users of public networks </a:t>
            </a:r>
          </a:p>
          <a:p>
            <a:r>
              <a:rPr lang="en-GB" altLang="en-US" sz="2400"/>
              <a:t>ISDN fulfils that need</a:t>
            </a:r>
            <a:endParaRPr lang="en-GB" altLang="en-US"/>
          </a:p>
        </p:txBody>
      </p:sp>
      <p:sp>
        <p:nvSpPr>
          <p:cNvPr id="263172" name="Slide Number Placeholder 5"/>
          <p:cNvSpPr>
            <a:spLocks noGrp="1"/>
          </p:cNvSpPr>
          <p:nvPr>
            <p:ph type="sldNum" sz="quarter" idx="12"/>
          </p:nvPr>
        </p:nvSpPr>
        <p:spPr bwMode="auto">
          <a:noFill/>
          <a:ln>
            <a:miter lim="800000"/>
            <a:headEnd/>
            <a:tailEnd/>
          </a:ln>
        </p:spPr>
        <p:txBody>
          <a:bodyPr/>
          <a:lstStyle/>
          <a:p>
            <a:fld id="{3E357F4E-A145-48E9-9CD9-A0352CC18AE9}" type="slidenum">
              <a:rPr lang="en-GB" altLang="en-US" sz="1400">
                <a:solidFill>
                  <a:schemeClr val="tx1"/>
                </a:solidFill>
                <a:latin typeface="Times New Roman" pitchFamily="18" charset="0"/>
              </a:rPr>
              <a:pPr/>
              <a:t>271</a:t>
            </a:fld>
            <a:endParaRPr lang="en-GB" altLang="en-US" sz="1400">
              <a:solidFill>
                <a:schemeClr val="tx1"/>
              </a:solidFill>
              <a:latin typeface="Times New Roman" pitchFamily="18" charset="0"/>
            </a:endParaRPr>
          </a:p>
        </p:txBody>
      </p:sp>
      <p:sp>
        <p:nvSpPr>
          <p:cNvPr id="5" name="Date Placeholder 4"/>
          <p:cNvSpPr>
            <a:spLocks noGrp="1"/>
          </p:cNvSpPr>
          <p:nvPr>
            <p:ph type="dt" sz="half" idx="10"/>
          </p:nvPr>
        </p:nvSpPr>
        <p:spPr/>
        <p:txBody>
          <a:bodyPr/>
          <a:lstStyle/>
          <a:p>
            <a:pPr>
              <a:defRPr/>
            </a:pPr>
            <a:fld id="{2800C9AC-F2AD-4F94-BFB1-AA8F78021233}" type="datetime1">
              <a:rPr lang="en-US" smtClean="0"/>
              <a:pPr>
                <a:defRPr/>
              </a:pPr>
              <a:t>3/14/2024</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171">
                                            <p:txEl>
                                              <p:pRg st="4" end="4"/>
                                            </p:txEl>
                                          </p:spTgt>
                                        </p:tgtEl>
                                        <p:attrNameLst>
                                          <p:attrName>style.visibility</p:attrName>
                                        </p:attrNameLst>
                                      </p:cBhvr>
                                      <p:to>
                                        <p:strVal val="visible"/>
                                      </p:to>
                                    </p:set>
                                    <p:anim calcmode="lin" valueType="num">
                                      <p:cBhvr additive="base">
                                        <p:cTn id="31"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71">
                                            <p:txEl>
                                              <p:pRg st="5" end="5"/>
                                            </p:txEl>
                                          </p:spTgt>
                                        </p:tgtEl>
                                        <p:attrNameLst>
                                          <p:attrName>style.visibility</p:attrName>
                                        </p:attrNameLst>
                                      </p:cBhvr>
                                      <p:to>
                                        <p:strVal val="visible"/>
                                      </p:to>
                                    </p:set>
                                    <p:anim calcmode="lin" valueType="num">
                                      <p:cBhvr additive="base">
                                        <p:cTn id="37" dur="500" fill="hold"/>
                                        <p:tgtEl>
                                          <p:spTgt spid="71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17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a:xfrm>
            <a:off x="484188" y="363538"/>
            <a:ext cx="7056437" cy="1400175"/>
          </a:xfrm>
        </p:spPr>
        <p:txBody>
          <a:bodyPr/>
          <a:lstStyle/>
          <a:p>
            <a:r>
              <a:rPr lang="en-US" altLang="en-US" sz="3600" b="1"/>
              <a:t>Integrated Services Digital Network</a:t>
            </a:r>
            <a:br>
              <a:rPr lang="en-US" altLang="en-US" b="1">
                <a:solidFill>
                  <a:schemeClr val="bg1"/>
                </a:solidFill>
              </a:rPr>
            </a:br>
            <a:endParaRPr lang="en-US" altLang="en-US">
              <a:solidFill>
                <a:schemeClr val="bg1"/>
              </a:solidFill>
            </a:endParaRPr>
          </a:p>
        </p:txBody>
      </p:sp>
      <p:pic>
        <p:nvPicPr>
          <p:cNvPr id="264195" name="Picture 2"/>
          <p:cNvPicPr>
            <a:picLocks noGrp="1" noChangeArrowheads="1"/>
          </p:cNvPicPr>
          <p:nvPr>
            <p:ph idx="1"/>
          </p:nvPr>
        </p:nvPicPr>
        <p:blipFill>
          <a:blip r:embed="rId2"/>
          <a:srcRect/>
          <a:stretch>
            <a:fillRect/>
          </a:stretch>
        </p:blipFill>
        <p:spPr>
          <a:xfrm>
            <a:off x="381000" y="1676400"/>
            <a:ext cx="7829550" cy="5029200"/>
          </a:xfrm>
          <a:noFill/>
        </p:spPr>
      </p:pic>
      <p:sp>
        <p:nvSpPr>
          <p:cNvPr id="264196" name="Slide Number Placeholder 3"/>
          <p:cNvSpPr>
            <a:spLocks noGrp="1"/>
          </p:cNvSpPr>
          <p:nvPr>
            <p:ph type="sldNum" sz="quarter" idx="12"/>
          </p:nvPr>
        </p:nvSpPr>
        <p:spPr bwMode="auto">
          <a:noFill/>
          <a:ln>
            <a:miter lim="800000"/>
            <a:headEnd/>
            <a:tailEnd/>
          </a:ln>
        </p:spPr>
        <p:txBody>
          <a:bodyPr/>
          <a:lstStyle/>
          <a:p>
            <a:fld id="{5D1795C2-07C5-495F-930C-18CBC4466321}" type="slidenum">
              <a:rPr lang="en-GB" altLang="en-US" sz="1400">
                <a:solidFill>
                  <a:schemeClr val="tx1"/>
                </a:solidFill>
                <a:latin typeface="Times New Roman" pitchFamily="18" charset="0"/>
              </a:rPr>
              <a:pPr/>
              <a:t>272</a:t>
            </a:fld>
            <a:endParaRPr lang="en-GB" altLang="en-US" sz="1400">
              <a:solidFill>
                <a:schemeClr val="tx1"/>
              </a:solidFill>
              <a:latin typeface="Times New Roman" pitchFamily="18" charset="0"/>
            </a:endParaRPr>
          </a:p>
        </p:txBody>
      </p:sp>
      <p:sp>
        <p:nvSpPr>
          <p:cNvPr id="5" name="Date Placeholder 4"/>
          <p:cNvSpPr>
            <a:spLocks noGrp="1"/>
          </p:cNvSpPr>
          <p:nvPr>
            <p:ph type="dt" sz="half" idx="10"/>
          </p:nvPr>
        </p:nvSpPr>
        <p:spPr/>
        <p:txBody>
          <a:bodyPr/>
          <a:lstStyle/>
          <a:p>
            <a:pPr>
              <a:defRPr/>
            </a:pPr>
            <a:fld id="{C0C5EB56-79AD-4E11-B033-A13F0DAA2778}" type="datetime1">
              <a:rPr lang="en-US" smtClean="0"/>
              <a:pPr>
                <a:defRPr/>
              </a:pPr>
              <a:t>3/14/2024</a:t>
            </a:fld>
            <a:endParaRPr lang="en-US"/>
          </a:p>
        </p:txBody>
      </p:sp>
    </p:spTree>
  </p:cSld>
  <p:clrMapOvr>
    <a:masterClrMapping/>
  </p:clrMapOvr>
  <p:transition spd="slow"/>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altLang="en-US"/>
              <a:t>Services provided by ISDN</a:t>
            </a:r>
          </a:p>
        </p:txBody>
      </p:sp>
      <p:pic>
        <p:nvPicPr>
          <p:cNvPr id="265219" name="Picture 2"/>
          <p:cNvPicPr>
            <a:picLocks noGrp="1" noChangeArrowheads="1"/>
          </p:cNvPicPr>
          <p:nvPr>
            <p:ph idx="1"/>
          </p:nvPr>
        </p:nvPicPr>
        <p:blipFill>
          <a:blip r:embed="rId2"/>
          <a:srcRect/>
          <a:stretch>
            <a:fillRect/>
          </a:stretch>
        </p:blipFill>
        <p:spPr>
          <a:xfrm>
            <a:off x="827088" y="2314575"/>
            <a:ext cx="6711950" cy="3671888"/>
          </a:xfrm>
          <a:noFill/>
        </p:spPr>
      </p:pic>
      <p:sp>
        <p:nvSpPr>
          <p:cNvPr id="265220" name="Slide Number Placeholder 3"/>
          <p:cNvSpPr>
            <a:spLocks noGrp="1"/>
          </p:cNvSpPr>
          <p:nvPr>
            <p:ph type="sldNum" sz="quarter" idx="12"/>
          </p:nvPr>
        </p:nvSpPr>
        <p:spPr bwMode="auto">
          <a:noFill/>
          <a:ln>
            <a:miter lim="800000"/>
            <a:headEnd/>
            <a:tailEnd/>
          </a:ln>
        </p:spPr>
        <p:txBody>
          <a:bodyPr/>
          <a:lstStyle/>
          <a:p>
            <a:fld id="{F1B10ACE-18D8-4BB9-90D7-993F7EFB1A23}" type="slidenum">
              <a:rPr lang="en-GB" altLang="en-US" sz="1400">
                <a:solidFill>
                  <a:schemeClr val="tx1"/>
                </a:solidFill>
                <a:latin typeface="Times New Roman" pitchFamily="18" charset="0"/>
              </a:rPr>
              <a:pPr/>
              <a:t>273</a:t>
            </a:fld>
            <a:endParaRPr lang="en-GB" altLang="en-US" sz="1400">
              <a:solidFill>
                <a:schemeClr val="tx1"/>
              </a:solidFill>
              <a:latin typeface="Times New Roman" pitchFamily="18" charset="0"/>
            </a:endParaRPr>
          </a:p>
        </p:txBody>
      </p:sp>
      <p:sp>
        <p:nvSpPr>
          <p:cNvPr id="5" name="Date Placeholder 4"/>
          <p:cNvSpPr>
            <a:spLocks noGrp="1"/>
          </p:cNvSpPr>
          <p:nvPr>
            <p:ph type="dt" sz="half" idx="10"/>
          </p:nvPr>
        </p:nvSpPr>
        <p:spPr/>
        <p:txBody>
          <a:bodyPr/>
          <a:lstStyle/>
          <a:p>
            <a:pPr>
              <a:defRPr/>
            </a:pPr>
            <a:fld id="{3D22E5ED-9892-4D6B-8988-D6225C41D3C3}" type="datetime1">
              <a:rPr lang="en-US" smtClean="0"/>
              <a:pPr>
                <a:defRPr/>
              </a:pPr>
              <a:t>3/14/2024</a:t>
            </a:fld>
            <a:endParaRPr lang="en-US"/>
          </a:p>
        </p:txBody>
      </p:sp>
    </p:spTree>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altLang="en-US"/>
              <a:t>ISDN-Architecture</a:t>
            </a:r>
          </a:p>
        </p:txBody>
      </p:sp>
      <p:pic>
        <p:nvPicPr>
          <p:cNvPr id="266243" name="Content Placeholder 4"/>
          <p:cNvPicPr>
            <a:picLocks noGrp="1" noChangeAspect="1" noChangeArrowheads="1"/>
          </p:cNvPicPr>
          <p:nvPr>
            <p:ph idx="1"/>
          </p:nvPr>
        </p:nvPicPr>
        <p:blipFill>
          <a:blip r:embed="rId2"/>
          <a:srcRect t="21396"/>
          <a:stretch>
            <a:fillRect/>
          </a:stretch>
        </p:blipFill>
        <p:spPr>
          <a:xfrm>
            <a:off x="485775" y="1638300"/>
            <a:ext cx="8201025" cy="3581400"/>
          </a:xfrm>
        </p:spPr>
      </p:pic>
      <p:sp>
        <p:nvSpPr>
          <p:cNvPr id="4" name="Date Placeholder 3"/>
          <p:cNvSpPr>
            <a:spLocks noGrp="1"/>
          </p:cNvSpPr>
          <p:nvPr>
            <p:ph type="dt" sz="half" idx="10"/>
          </p:nvPr>
        </p:nvSpPr>
        <p:spPr/>
        <p:txBody>
          <a:bodyPr/>
          <a:lstStyle/>
          <a:p>
            <a:pPr>
              <a:defRPr/>
            </a:pPr>
            <a:fld id="{8FCD3080-E34C-44C1-B552-E10B1C89A40B}"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274</a:t>
            </a:fld>
            <a:endParaRPr lang="en-US" altLang="en-US"/>
          </a:p>
        </p:txBody>
      </p:sp>
    </p:spTree>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p:cNvSpPr>
          <p:nvPr>
            <p:ph type="title"/>
          </p:nvPr>
        </p:nvSpPr>
        <p:spPr/>
        <p:txBody>
          <a:bodyPr/>
          <a:lstStyle/>
          <a:p>
            <a:r>
              <a:rPr lang="en-GB" altLang="en-US"/>
              <a:t>ISDN Channels and their Applications</a:t>
            </a:r>
          </a:p>
        </p:txBody>
      </p:sp>
      <p:graphicFrame>
        <p:nvGraphicFramePr>
          <p:cNvPr id="2" name="Table 1"/>
          <p:cNvGraphicFramePr>
            <a:graphicFrameLocks noGrp="1"/>
          </p:cNvGraphicFramePr>
          <p:nvPr/>
        </p:nvGraphicFramePr>
        <p:xfrm>
          <a:off x="685800" y="2057400"/>
          <a:ext cx="8001001" cy="3886200"/>
        </p:xfrm>
        <a:graphic>
          <a:graphicData uri="http://schemas.openxmlformats.org/drawingml/2006/table">
            <a:tbl>
              <a:tblPr>
                <a:tableStyleId>{5940675A-B579-460E-94D1-54222C63F5DA}</a:tableStyleId>
              </a:tblPr>
              <a:tblGrid>
                <a:gridCol w="2854795">
                  <a:extLst>
                    <a:ext uri="{9D8B030D-6E8A-4147-A177-3AD203B41FA5}">
                      <a16:colId xmlns:a16="http://schemas.microsoft.com/office/drawing/2014/main" val="20000"/>
                    </a:ext>
                  </a:extLst>
                </a:gridCol>
                <a:gridCol w="2461847">
                  <a:extLst>
                    <a:ext uri="{9D8B030D-6E8A-4147-A177-3AD203B41FA5}">
                      <a16:colId xmlns:a16="http://schemas.microsoft.com/office/drawing/2014/main" val="20001"/>
                    </a:ext>
                  </a:extLst>
                </a:gridCol>
                <a:gridCol w="2684359">
                  <a:extLst>
                    <a:ext uri="{9D8B030D-6E8A-4147-A177-3AD203B41FA5}">
                      <a16:colId xmlns:a16="http://schemas.microsoft.com/office/drawing/2014/main" val="20002"/>
                    </a:ext>
                  </a:extLst>
                </a:gridCol>
              </a:tblGrid>
              <a:tr h="903927">
                <a:tc>
                  <a:txBody>
                    <a:bodyPr/>
                    <a:lstStyle/>
                    <a:p>
                      <a:pPr marL="0" marR="0" algn="ctr">
                        <a:spcBef>
                          <a:spcPts val="0"/>
                        </a:spcBef>
                        <a:spcAft>
                          <a:spcPts val="0"/>
                        </a:spcAft>
                      </a:pPr>
                      <a:r>
                        <a:rPr lang="en-GB" sz="2400" b="1">
                          <a:effectLst/>
                        </a:rPr>
                        <a:t>B Channel</a:t>
                      </a:r>
                      <a:endParaRPr lang="en-US" sz="2400" b="1">
                        <a:effectLst/>
                      </a:endParaRPr>
                    </a:p>
                    <a:p>
                      <a:pPr marL="0" marR="0" algn="ctr">
                        <a:spcBef>
                          <a:spcPts val="0"/>
                        </a:spcBef>
                        <a:spcAft>
                          <a:spcPts val="0"/>
                        </a:spcAft>
                      </a:pPr>
                      <a:r>
                        <a:rPr lang="en-GB" sz="2400" b="1">
                          <a:effectLst/>
                        </a:rPr>
                        <a:t> (64 kbps)</a:t>
                      </a:r>
                      <a:endParaRPr lang="en-US" sz="2400" b="1">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b="1" dirty="0">
                          <a:effectLst/>
                        </a:rPr>
                        <a:t>D Channel</a:t>
                      </a:r>
                      <a:endParaRPr lang="en-US" sz="2400" b="1" dirty="0">
                        <a:effectLst/>
                      </a:endParaRPr>
                    </a:p>
                    <a:p>
                      <a:pPr marL="0" marR="0" algn="ctr">
                        <a:spcBef>
                          <a:spcPts val="0"/>
                        </a:spcBef>
                        <a:spcAft>
                          <a:spcPts val="0"/>
                        </a:spcAft>
                      </a:pPr>
                      <a:r>
                        <a:rPr lang="en-GB" sz="2400" b="1" dirty="0">
                          <a:effectLst/>
                        </a:rPr>
                        <a:t> (16/64 kbps)</a:t>
                      </a:r>
                      <a:endParaRPr lang="en-US" sz="2400" b="1" dirty="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b="1" dirty="0">
                          <a:effectLst/>
                        </a:rPr>
                        <a:t>H Channel</a:t>
                      </a:r>
                      <a:endParaRPr lang="en-US" sz="2400" b="1" dirty="0">
                        <a:effectLst/>
                      </a:endParaRPr>
                    </a:p>
                    <a:p>
                      <a:pPr marL="0" marR="0" algn="ctr">
                        <a:spcBef>
                          <a:spcPts val="0"/>
                        </a:spcBef>
                        <a:spcAft>
                          <a:spcPts val="0"/>
                        </a:spcAft>
                      </a:pPr>
                      <a:r>
                        <a:rPr lang="en-GB" sz="2400" b="1" dirty="0">
                          <a:effectLst/>
                        </a:rPr>
                        <a:t> (384/1536 kbps)</a:t>
                      </a:r>
                      <a:endParaRPr lang="en-US" sz="24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73111">
                <a:tc>
                  <a:txBody>
                    <a:bodyPr/>
                    <a:lstStyle/>
                    <a:p>
                      <a:pPr marL="0" marR="0" algn="ctr">
                        <a:spcBef>
                          <a:spcPts val="0"/>
                        </a:spcBef>
                        <a:spcAft>
                          <a:spcPts val="0"/>
                        </a:spcAft>
                      </a:pPr>
                      <a:r>
                        <a:rPr lang="en-GB" sz="2000" dirty="0">
                          <a:effectLst/>
                        </a:rPr>
                        <a:t>Digital voice</a:t>
                      </a:r>
                      <a:endParaRPr lang="en-US" sz="2000" dirty="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a:effectLst/>
                        </a:rPr>
                        <a:t>Signalling (using SS#7)</a:t>
                      </a:r>
                      <a:endParaRPr lang="en-US" sz="200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High-speed trunk</a:t>
                      </a:r>
                      <a:endParaRPr lang="en-US"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236051">
                <a:tc>
                  <a:txBody>
                    <a:bodyPr/>
                    <a:lstStyle/>
                    <a:p>
                      <a:pPr marL="0" marR="0" algn="ctr">
                        <a:spcBef>
                          <a:spcPts val="0"/>
                        </a:spcBef>
                        <a:spcAft>
                          <a:spcPts val="0"/>
                        </a:spcAft>
                      </a:pPr>
                      <a:r>
                        <a:rPr lang="en-GB" sz="2000" dirty="0">
                          <a:effectLst/>
                        </a:rPr>
                        <a:t>High-speed data (e.g. packet and circuit switched data)</a:t>
                      </a:r>
                      <a:endParaRPr lang="en-US" sz="2000" dirty="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Low- speed data, (e.g. packet, terminal, </a:t>
                      </a:r>
                      <a:r>
                        <a:rPr lang="en-GB" sz="2000" dirty="0" err="1">
                          <a:effectLst/>
                        </a:rPr>
                        <a:t>videotex</a:t>
                      </a:r>
                      <a:r>
                        <a:rPr lang="en-GB" sz="2000" dirty="0">
                          <a:effectLst/>
                        </a:rPr>
                        <a:t>)</a:t>
                      </a:r>
                      <a:endParaRPr lang="en-US" sz="2000" dirty="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a:effectLst/>
                        </a:rPr>
                        <a:t>Very high speed data</a:t>
                      </a:r>
                      <a:endParaRPr lang="en-US" sz="20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873111">
                <a:tc>
                  <a:txBody>
                    <a:bodyPr/>
                    <a:lstStyle/>
                    <a:p>
                      <a:pPr marL="0" marR="0" algn="ctr">
                        <a:spcBef>
                          <a:spcPts val="0"/>
                        </a:spcBef>
                        <a:spcAft>
                          <a:spcPts val="0"/>
                        </a:spcAft>
                      </a:pPr>
                      <a:r>
                        <a:rPr lang="en-GB" sz="2000">
                          <a:effectLst/>
                        </a:rPr>
                        <a:t>Other (e.g. fax, slow video)</a:t>
                      </a:r>
                      <a:endParaRPr lang="en-US" sz="200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Other (e.g. telemetry)</a:t>
                      </a:r>
                      <a:endParaRPr lang="en-US" sz="2000" dirty="0">
                        <a:effectLst/>
                        <a:latin typeface="+mn-lt"/>
                        <a:ea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Other (e.g. fast fax. Video)</a:t>
                      </a:r>
                      <a:endParaRPr lang="en-US"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pPr>
              <a:defRPr/>
            </a:pPr>
            <a:fld id="{77DD645B-F140-47E5-9D8F-AE79C028ACF6}"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275</a:t>
            </a:fld>
            <a:endParaRPr lang="en-US" altLang="en-US"/>
          </a:p>
        </p:txBody>
      </p:sp>
    </p:spTree>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p:cNvSpPr>
          <p:nvPr>
            <p:ph type="title"/>
          </p:nvPr>
        </p:nvSpPr>
        <p:spPr/>
        <p:txBody>
          <a:bodyPr/>
          <a:lstStyle/>
          <a:p>
            <a:r>
              <a:rPr lang="en-GB" altLang="en-US"/>
              <a:t>ISDN Channel Groupings</a:t>
            </a:r>
          </a:p>
        </p:txBody>
      </p:sp>
      <p:sp>
        <p:nvSpPr>
          <p:cNvPr id="18435" name="Rectangle 3"/>
          <p:cNvSpPr>
            <a:spLocks noGrp="1" noChangeArrowheads="1"/>
          </p:cNvSpPr>
          <p:nvPr>
            <p:ph idx="1"/>
          </p:nvPr>
        </p:nvSpPr>
        <p:spPr>
          <a:xfrm>
            <a:off x="931863" y="1414463"/>
            <a:ext cx="7727950" cy="4910137"/>
          </a:xfrm>
        </p:spPr>
        <p:txBody>
          <a:bodyPr>
            <a:normAutofit fontScale="77500" lnSpcReduction="20000"/>
          </a:bodyPr>
          <a:lstStyle/>
          <a:p>
            <a:pPr>
              <a:defRPr/>
            </a:pPr>
            <a:r>
              <a:rPr lang="en-GB" altLang="en-US" dirty="0"/>
              <a:t>Basic Rate Interface(BRI) –</a:t>
            </a:r>
          </a:p>
          <a:p>
            <a:pPr lvl="1">
              <a:defRPr/>
            </a:pPr>
            <a:r>
              <a:rPr lang="en-GB" altLang="en-US" dirty="0"/>
              <a:t> two 64 kbps B channels +  plus one 16kbps D channel</a:t>
            </a:r>
          </a:p>
          <a:p>
            <a:pPr lvl="1">
              <a:defRPr/>
            </a:pPr>
            <a:r>
              <a:rPr lang="en-GB" altLang="en-US" dirty="0"/>
              <a:t>B channels can be used for voice and data</a:t>
            </a:r>
          </a:p>
          <a:p>
            <a:pPr lvl="1">
              <a:defRPr/>
            </a:pPr>
            <a:r>
              <a:rPr lang="en-GB" altLang="en-US" dirty="0"/>
              <a:t> simultaneous calls to separate destinations supported</a:t>
            </a:r>
          </a:p>
          <a:p>
            <a:pPr lvl="1">
              <a:defRPr/>
            </a:pPr>
            <a:r>
              <a:rPr lang="en-GB" altLang="en-US" dirty="0"/>
              <a:t>D channel used for signalling and also for data using X.25</a:t>
            </a:r>
          </a:p>
          <a:p>
            <a:pPr lvl="1">
              <a:defRPr/>
            </a:pPr>
            <a:endParaRPr lang="en-GB" altLang="en-US" sz="2000" dirty="0"/>
          </a:p>
          <a:p>
            <a:pPr marL="0" indent="0">
              <a:buFont typeface="Arial" pitchFamily="34" charset="0"/>
              <a:buNone/>
              <a:defRPr/>
            </a:pPr>
            <a:r>
              <a:rPr lang="en-GB" altLang="en-US" b="1" dirty="0"/>
              <a:t>Uses:</a:t>
            </a:r>
          </a:p>
          <a:p>
            <a:pPr>
              <a:defRPr/>
            </a:pPr>
            <a:r>
              <a:rPr lang="en-GB" altLang="en-US" dirty="0"/>
              <a:t>Intended for small business and residential use</a:t>
            </a:r>
          </a:p>
          <a:p>
            <a:pPr>
              <a:defRPr/>
            </a:pPr>
            <a:r>
              <a:rPr lang="en-GB" altLang="en-US" dirty="0"/>
              <a:t>A single physical interface is provided</a:t>
            </a:r>
          </a:p>
          <a:p>
            <a:pPr>
              <a:defRPr/>
            </a:pPr>
            <a:r>
              <a:rPr lang="en-GB" altLang="en-US" dirty="0"/>
              <a:t>Data rate is 144kbps plus 48kbps overhead bits totalling 192 kbps </a:t>
            </a:r>
          </a:p>
          <a:p>
            <a:pPr>
              <a:defRPr/>
            </a:pPr>
            <a:r>
              <a:rPr lang="en-GB" altLang="en-US" dirty="0"/>
              <a:t>Most existing subscriber loops can support basic access</a:t>
            </a:r>
          </a:p>
          <a:p>
            <a:pPr>
              <a:defRPr/>
            </a:pPr>
            <a:endParaRPr lang="en-GB" altLang="en-US" sz="1600" dirty="0"/>
          </a:p>
        </p:txBody>
      </p:sp>
      <p:sp>
        <p:nvSpPr>
          <p:cNvPr id="4" name="Date Placeholder 3"/>
          <p:cNvSpPr>
            <a:spLocks noGrp="1"/>
          </p:cNvSpPr>
          <p:nvPr>
            <p:ph type="dt" sz="half" idx="10"/>
          </p:nvPr>
        </p:nvSpPr>
        <p:spPr/>
        <p:txBody>
          <a:bodyPr/>
          <a:lstStyle/>
          <a:p>
            <a:pPr>
              <a:defRPr/>
            </a:pPr>
            <a:fld id="{E62626C6-C0C9-49BB-942F-45EFEFB200DE}"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276</a:t>
            </a:fld>
            <a:endParaRPr lang="en-US"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anim calcmode="lin" valueType="num">
                                      <p:cBhvr additive="base">
                                        <p:cTn id="11"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43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anim calcmode="lin" valueType="num">
                                      <p:cBhvr additive="base">
                                        <p:cTn id="15"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43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p:tgtEl>
                                      </p:cMediaNode>
                                    </p:audio>
                                  </p:subTnLst>
                                </p:cTn>
                              </p:par>
                              <p:par>
                                <p:cTn id="17" presetID="2" presetClass="entr" presetSubtype="8" fill="hold" grpId="0" nodeType="with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anim calcmode="lin" valueType="num">
                                      <p:cBhvr additive="base">
                                        <p:cTn id="19"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43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par>
                                <p:cTn id="21" presetID="2" presetClass="entr" presetSubtype="8" fill="hold" grpId="0" nodeType="with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anim calcmode="lin" valueType="num">
                                      <p:cBhvr additive="base">
                                        <p:cTn id="23" dur="500" fill="hold"/>
                                        <p:tgtEl>
                                          <p:spTgt spid="1843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43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8435">
                                            <p:txEl>
                                              <p:pRg st="6" end="6"/>
                                            </p:txEl>
                                          </p:spTgt>
                                        </p:tgtEl>
                                        <p:attrNameLst>
                                          <p:attrName>style.visibility</p:attrName>
                                        </p:attrNameLst>
                                      </p:cBhvr>
                                      <p:to>
                                        <p:strVal val="visible"/>
                                      </p:to>
                                    </p:set>
                                    <p:anim calcmode="lin" valueType="num">
                                      <p:cBhvr additive="base">
                                        <p:cTn id="29" dur="500" fill="hold"/>
                                        <p:tgtEl>
                                          <p:spTgt spid="1843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843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8435">
                                            <p:txEl>
                                              <p:pRg st="7" end="7"/>
                                            </p:txEl>
                                          </p:spTgt>
                                        </p:tgtEl>
                                        <p:attrNameLst>
                                          <p:attrName>style.visibility</p:attrName>
                                        </p:attrNameLst>
                                      </p:cBhvr>
                                      <p:to>
                                        <p:strVal val="visible"/>
                                      </p:to>
                                    </p:set>
                                    <p:anim calcmode="lin" valueType="num">
                                      <p:cBhvr additive="base">
                                        <p:cTn id="35" dur="500" fill="hold"/>
                                        <p:tgtEl>
                                          <p:spTgt spid="1843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843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WAV"/>
                                        </p:tgtEl>
                                      </p:cMediaNode>
                                    </p:audio>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8435">
                                            <p:txEl>
                                              <p:pRg st="8" end="8"/>
                                            </p:txEl>
                                          </p:spTgt>
                                        </p:tgtEl>
                                        <p:attrNameLst>
                                          <p:attrName>style.visibility</p:attrName>
                                        </p:attrNameLst>
                                      </p:cBhvr>
                                      <p:to>
                                        <p:strVal val="visible"/>
                                      </p:to>
                                    </p:set>
                                    <p:anim calcmode="lin" valueType="num">
                                      <p:cBhvr additive="base">
                                        <p:cTn id="41" dur="500" fill="hold"/>
                                        <p:tgtEl>
                                          <p:spTgt spid="1843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8435">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2" name="WHOOSH.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8435">
                                            <p:txEl>
                                              <p:pRg st="9" end="9"/>
                                            </p:txEl>
                                          </p:spTgt>
                                        </p:tgtEl>
                                        <p:attrNameLst>
                                          <p:attrName>style.visibility</p:attrName>
                                        </p:attrNameLst>
                                      </p:cBhvr>
                                      <p:to>
                                        <p:strVal val="visible"/>
                                      </p:to>
                                    </p:set>
                                    <p:anim calcmode="lin" valueType="num">
                                      <p:cBhvr additive="base">
                                        <p:cTn id="47" dur="500" fill="hold"/>
                                        <p:tgtEl>
                                          <p:spTgt spid="18435">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843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8435">
                                            <p:txEl>
                                              <p:pRg st="10" end="10"/>
                                            </p:txEl>
                                          </p:spTgt>
                                        </p:tgtEl>
                                        <p:attrNameLst>
                                          <p:attrName>style.visibility</p:attrName>
                                        </p:attrNameLst>
                                      </p:cBhvr>
                                      <p:to>
                                        <p:strVal val="visible"/>
                                      </p:to>
                                    </p:set>
                                    <p:anim calcmode="lin" valueType="num">
                                      <p:cBhvr additive="base">
                                        <p:cTn id="53" dur="500" fill="hold"/>
                                        <p:tgtEl>
                                          <p:spTgt spid="18435">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18435">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2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9314" name="Rectangle 2"/>
          <p:cNvSpPr>
            <a:spLocks noGrp="1"/>
          </p:cNvSpPr>
          <p:nvPr>
            <p:ph type="title"/>
          </p:nvPr>
        </p:nvSpPr>
        <p:spPr/>
        <p:txBody>
          <a:bodyPr/>
          <a:lstStyle/>
          <a:p>
            <a:r>
              <a:rPr lang="en-GB" altLang="en-US"/>
              <a:t>ISDN Primary Access</a:t>
            </a:r>
          </a:p>
        </p:txBody>
      </p:sp>
      <p:sp>
        <p:nvSpPr>
          <p:cNvPr id="33795" name="Rectangle 3"/>
          <p:cNvSpPr>
            <a:spLocks noGrp="1" noChangeArrowheads="1"/>
          </p:cNvSpPr>
          <p:nvPr>
            <p:ph idx="1"/>
          </p:nvPr>
        </p:nvSpPr>
        <p:spPr>
          <a:xfrm>
            <a:off x="457200" y="1295400"/>
            <a:ext cx="8620125" cy="6772275"/>
          </a:xfrm>
        </p:spPr>
        <p:txBody>
          <a:bodyPr/>
          <a:lstStyle/>
          <a:p>
            <a:pPr>
              <a:defRPr/>
            </a:pPr>
            <a:r>
              <a:rPr lang="en-GB" altLang="en-US" sz="2400" b="1" dirty="0"/>
              <a:t>Primary Rate Interface(PRI)-</a:t>
            </a:r>
          </a:p>
          <a:p>
            <a:pPr lvl="1">
              <a:defRPr/>
            </a:pPr>
            <a:r>
              <a:rPr lang="en-GB" altLang="en-US" sz="2400" dirty="0"/>
              <a:t>Typically it is structured as 30 B channels plus one 64kbps D channel </a:t>
            </a:r>
          </a:p>
          <a:p>
            <a:pPr lvl="1">
              <a:defRPr/>
            </a:pPr>
            <a:r>
              <a:rPr lang="en-GB" altLang="en-US" sz="2400" dirty="0"/>
              <a:t>Can also be structured as H channels</a:t>
            </a:r>
          </a:p>
          <a:p>
            <a:pPr lvl="2">
              <a:defRPr/>
            </a:pPr>
            <a:r>
              <a:rPr lang="en-GB" altLang="en-US" dirty="0"/>
              <a:t>5H0 +D for a 2.048 Mbps interface</a:t>
            </a:r>
          </a:p>
          <a:p>
            <a:pPr lvl="2">
              <a:defRPr/>
            </a:pPr>
            <a:r>
              <a:rPr lang="en-GB" altLang="en-US" dirty="0"/>
              <a:t> or 1H12 +D</a:t>
            </a:r>
          </a:p>
          <a:p>
            <a:pPr marL="457200" lvl="1" indent="0">
              <a:buFontTx/>
              <a:buNone/>
              <a:defRPr/>
            </a:pPr>
            <a:r>
              <a:rPr lang="en-GB" altLang="en-US" b="1" dirty="0"/>
              <a:t>Uses:</a:t>
            </a:r>
          </a:p>
          <a:p>
            <a:pPr>
              <a:defRPr/>
            </a:pPr>
            <a:r>
              <a:rPr lang="en-GB" altLang="en-US" sz="2400" dirty="0"/>
              <a:t>Intended for users with greater capacity requirements</a:t>
            </a:r>
          </a:p>
          <a:p>
            <a:pPr>
              <a:defRPr/>
            </a:pPr>
            <a:r>
              <a:rPr lang="en-GB" altLang="en-US" sz="2400" dirty="0"/>
              <a:t>Example would be a  digital PBX</a:t>
            </a:r>
          </a:p>
          <a:p>
            <a:pPr>
              <a:defRPr/>
            </a:pPr>
            <a:r>
              <a:rPr lang="en-GB" altLang="en-US" sz="2400" dirty="0"/>
              <a:t>Two standards exist</a:t>
            </a:r>
          </a:p>
          <a:p>
            <a:pPr lvl="1">
              <a:defRPr/>
            </a:pPr>
            <a:r>
              <a:rPr lang="en-GB" altLang="en-US" sz="2000" dirty="0"/>
              <a:t>1.544 </a:t>
            </a:r>
            <a:r>
              <a:rPr lang="en-GB" altLang="en-US" sz="2000" dirty="0" err="1"/>
              <a:t>Mbps</a:t>
            </a:r>
            <a:r>
              <a:rPr lang="en-GB" altLang="en-US" sz="2000" dirty="0"/>
              <a:t> American</a:t>
            </a:r>
          </a:p>
          <a:p>
            <a:pPr lvl="1">
              <a:defRPr/>
            </a:pPr>
            <a:r>
              <a:rPr lang="en-GB" altLang="en-US" sz="2000" dirty="0"/>
              <a:t>2.048 </a:t>
            </a:r>
            <a:r>
              <a:rPr lang="en-GB" altLang="en-US" sz="2000" dirty="0" err="1"/>
              <a:t>Mbps</a:t>
            </a:r>
            <a:r>
              <a:rPr lang="en-GB" altLang="en-US" sz="2000" dirty="0"/>
              <a:t> European</a:t>
            </a:r>
          </a:p>
          <a:p>
            <a:pPr marL="457200" lvl="1" indent="0">
              <a:buFontTx/>
              <a:buNone/>
              <a:defRPr/>
            </a:pPr>
            <a:endParaRPr lang="en-GB" altLang="en-US" dirty="0"/>
          </a:p>
        </p:txBody>
      </p:sp>
      <p:sp>
        <p:nvSpPr>
          <p:cNvPr id="4" name="Date Placeholder 3"/>
          <p:cNvSpPr>
            <a:spLocks noGrp="1"/>
          </p:cNvSpPr>
          <p:nvPr>
            <p:ph type="dt" sz="half" idx="10"/>
          </p:nvPr>
        </p:nvSpPr>
        <p:spPr/>
        <p:txBody>
          <a:bodyPr/>
          <a:lstStyle/>
          <a:p>
            <a:pPr>
              <a:defRPr/>
            </a:pPr>
            <a:fld id="{E504B499-BE4D-4509-84A0-DA62065643CD}"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277</a:t>
            </a:fld>
            <a:endParaRPr lang="en-US"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anim calcmode="lin" valueType="num">
                                      <p:cBhvr additive="base">
                                        <p:cTn id="11" dur="500" fill="hold"/>
                                        <p:tgtEl>
                                          <p:spTgt spid="337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37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 calcmode="lin" valueType="num">
                                      <p:cBhvr additive="base">
                                        <p:cTn id="15" dur="500" fill="hold"/>
                                        <p:tgtEl>
                                          <p:spTgt spid="337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37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p:tgtEl>
                                      </p:cMediaNode>
                                    </p:audio>
                                  </p:subTnLst>
                                </p:cTn>
                              </p:par>
                              <p:par>
                                <p:cTn id="17" presetID="2" presetClass="entr" presetSubtype="8" fill="hold" grpId="0" nodeType="with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anim calcmode="lin" valueType="num">
                                      <p:cBhvr additive="base">
                                        <p:cTn id="19" dur="500" fill="hold"/>
                                        <p:tgtEl>
                                          <p:spTgt spid="337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7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par>
                                <p:cTn id="21" presetID="2" presetClass="entr" presetSubtype="8" fill="hold" grpId="0" nodeType="with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anim calcmode="lin" valueType="num">
                                      <p:cBhvr additive="base">
                                        <p:cTn id="23" dur="500" fill="hold"/>
                                        <p:tgtEl>
                                          <p:spTgt spid="3379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379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par>
                                <p:cTn id="25" presetID="2" presetClass="entr" presetSubtype="8" fill="hold" grpId="0" nodeType="withEffect">
                                  <p:stCondLst>
                                    <p:cond delay="0"/>
                                  </p:stCondLst>
                                  <p:childTnLst>
                                    <p:set>
                                      <p:cBhvr>
                                        <p:cTn id="26" dur="1" fill="hold">
                                          <p:stCondLst>
                                            <p:cond delay="0"/>
                                          </p:stCondLst>
                                        </p:cTn>
                                        <p:tgtEl>
                                          <p:spTgt spid="33795">
                                            <p:txEl>
                                              <p:pRg st="5" end="5"/>
                                            </p:txEl>
                                          </p:spTgt>
                                        </p:tgtEl>
                                        <p:attrNameLst>
                                          <p:attrName>style.visibility</p:attrName>
                                        </p:attrNameLst>
                                      </p:cBhvr>
                                      <p:to>
                                        <p:strVal val="visible"/>
                                      </p:to>
                                    </p:set>
                                    <p:anim calcmode="lin" valueType="num">
                                      <p:cBhvr additive="base">
                                        <p:cTn id="27" dur="500" fill="hold"/>
                                        <p:tgtEl>
                                          <p:spTgt spid="3379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79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HOOSH.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anim calcmode="lin" valueType="num">
                                      <p:cBhvr additive="base">
                                        <p:cTn id="33" dur="500" fill="hold"/>
                                        <p:tgtEl>
                                          <p:spTgt spid="3379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379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3795">
                                            <p:txEl>
                                              <p:pRg st="7" end="7"/>
                                            </p:txEl>
                                          </p:spTgt>
                                        </p:tgtEl>
                                        <p:attrNameLst>
                                          <p:attrName>style.visibility</p:attrName>
                                        </p:attrNameLst>
                                      </p:cBhvr>
                                      <p:to>
                                        <p:strVal val="visible"/>
                                      </p:to>
                                    </p:set>
                                    <p:anim calcmode="lin" valueType="num">
                                      <p:cBhvr additive="base">
                                        <p:cTn id="39" dur="500" fill="hold"/>
                                        <p:tgtEl>
                                          <p:spTgt spid="3379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379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WAV"/>
                                        </p:tgtEl>
                                      </p:cMediaNode>
                                    </p:audio>
                                  </p:sub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3795">
                                            <p:txEl>
                                              <p:pRg st="8" end="8"/>
                                            </p:txEl>
                                          </p:spTgt>
                                        </p:tgtEl>
                                        <p:attrNameLst>
                                          <p:attrName>style.visibility</p:attrName>
                                        </p:attrNameLst>
                                      </p:cBhvr>
                                      <p:to>
                                        <p:strVal val="visible"/>
                                      </p:to>
                                    </p:set>
                                    <p:anim calcmode="lin" valueType="num">
                                      <p:cBhvr additive="base">
                                        <p:cTn id="45" dur="500" fill="hold"/>
                                        <p:tgtEl>
                                          <p:spTgt spid="33795">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3795">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3"/>
                                            </p:cond>
                                          </p:stCondLst>
                                          <p:endCondLst>
                                            <p:cond evt="onStopAudio" delay="0">
                                              <p:tgtEl>
                                                <p:sldTgt/>
                                              </p:tgtEl>
                                            </p:cond>
                                          </p:endCondLst>
                                        </p:cTn>
                                        <p:tgtEl>
                                          <p:sndTgt r:embed="rId2" name="WHOOSH.WAV"/>
                                        </p:tgtEl>
                                      </p:cMediaNode>
                                    </p:audio>
                                  </p:subTnLst>
                                </p:cTn>
                              </p:par>
                              <p:par>
                                <p:cTn id="47" presetID="2" presetClass="entr" presetSubtype="8" fill="hold" grpId="0" nodeType="withEffect">
                                  <p:stCondLst>
                                    <p:cond delay="0"/>
                                  </p:stCondLst>
                                  <p:childTnLst>
                                    <p:set>
                                      <p:cBhvr>
                                        <p:cTn id="48" dur="1" fill="hold">
                                          <p:stCondLst>
                                            <p:cond delay="0"/>
                                          </p:stCondLst>
                                        </p:cTn>
                                        <p:tgtEl>
                                          <p:spTgt spid="33795">
                                            <p:txEl>
                                              <p:pRg st="9" end="9"/>
                                            </p:txEl>
                                          </p:spTgt>
                                        </p:tgtEl>
                                        <p:attrNameLst>
                                          <p:attrName>style.visibility</p:attrName>
                                        </p:attrNameLst>
                                      </p:cBhvr>
                                      <p:to>
                                        <p:strVal val="visible"/>
                                      </p:to>
                                    </p:set>
                                    <p:anim calcmode="lin" valueType="num">
                                      <p:cBhvr additive="base">
                                        <p:cTn id="49" dur="500" fill="hold"/>
                                        <p:tgtEl>
                                          <p:spTgt spid="33795">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379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par>
                                <p:cTn id="51" presetID="2" presetClass="entr" presetSubtype="8" fill="hold" grpId="0" nodeType="withEffect">
                                  <p:stCondLst>
                                    <p:cond delay="0"/>
                                  </p:stCondLst>
                                  <p:childTnLst>
                                    <p:set>
                                      <p:cBhvr>
                                        <p:cTn id="52" dur="1" fill="hold">
                                          <p:stCondLst>
                                            <p:cond delay="0"/>
                                          </p:stCondLst>
                                        </p:cTn>
                                        <p:tgtEl>
                                          <p:spTgt spid="33795">
                                            <p:txEl>
                                              <p:pRg st="10" end="10"/>
                                            </p:txEl>
                                          </p:spTgt>
                                        </p:tgtEl>
                                        <p:attrNameLst>
                                          <p:attrName>style.visibility</p:attrName>
                                        </p:attrNameLst>
                                      </p:cBhvr>
                                      <p:to>
                                        <p:strVal val="visible"/>
                                      </p:to>
                                    </p:set>
                                    <p:anim calcmode="lin" valueType="num">
                                      <p:cBhvr additive="base">
                                        <p:cTn id="53" dur="500" fill="hold"/>
                                        <p:tgtEl>
                                          <p:spTgt spid="33795">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3795">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p:cNvSpPr/>
          <p:nvPr/>
        </p:nvSpPr>
        <p:spPr>
          <a:xfrm>
            <a:off x="2057400" y="1295400"/>
            <a:ext cx="5334000" cy="1371600"/>
          </a:xfrm>
          <a:prstGeom prst="round2Diag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4" name="Title 1"/>
          <p:cNvSpPr txBox="1">
            <a:spLocks/>
          </p:cNvSpPr>
          <p:nvPr/>
        </p:nvSpPr>
        <p:spPr>
          <a:xfrm>
            <a:off x="2362200" y="1409700"/>
            <a:ext cx="8229600" cy="1143000"/>
          </a:xfrm>
          <a:prstGeom prst="rect">
            <a:avLst/>
          </a:prstGeom>
        </p:spPr>
        <p:txBody>
          <a:bodyPr anchor="ctr">
            <a:normAutofit/>
          </a:bodyPr>
          <a:lstStyle/>
          <a:p>
            <a:pPr eaLnBrk="1" fontAlgn="auto" hangingPunct="1">
              <a:spcBef>
                <a:spcPts val="0"/>
              </a:spcBef>
              <a:spcAft>
                <a:spcPts val="0"/>
              </a:spcAft>
              <a:defRPr/>
            </a:pPr>
            <a:r>
              <a:rPr lang="en-IN" sz="4400" b="1" cap="all" dirty="0">
                <a:latin typeface="+mn-lt"/>
                <a:cs typeface="+mn-cs"/>
              </a:rPr>
              <a:t>TO be CONTINUED…</a:t>
            </a:r>
          </a:p>
        </p:txBody>
      </p:sp>
      <p:sp>
        <p:nvSpPr>
          <p:cNvPr id="270340"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1" hangingPunct="1"/>
            <a:endParaRPr lang="en-US" altLang="en-US">
              <a:latin typeface="Calibri" pitchFamily="34" charset="0"/>
            </a:endParaRPr>
          </a:p>
        </p:txBody>
      </p:sp>
      <p:cxnSp>
        <p:nvCxnSpPr>
          <p:cNvPr id="8" name="Straight Connector 7"/>
          <p:cNvCxnSpPr/>
          <p:nvPr/>
        </p:nvCxnSpPr>
        <p:spPr>
          <a:xfrm>
            <a:off x="0" y="6248400"/>
            <a:ext cx="9144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270342" name="Picture 10" descr="https://static1.squarespace.com/static/5643704ce4b036cd167d5390/t/5643805ae4b0552eb8076023/1515017427148/?format=1500w"/>
          <p:cNvPicPr>
            <a:picLocks noChangeAspect="1" noChangeArrowheads="1"/>
          </p:cNvPicPr>
          <p:nvPr/>
        </p:nvPicPr>
        <p:blipFill>
          <a:blip r:embed="rId2" cstate="print"/>
          <a:srcRect/>
          <a:stretch>
            <a:fillRect/>
          </a:stretch>
        </p:blipFill>
        <p:spPr bwMode="auto">
          <a:xfrm>
            <a:off x="2255838" y="3225800"/>
            <a:ext cx="4556125" cy="1930400"/>
          </a:xfrm>
          <a:prstGeom prst="rect">
            <a:avLst/>
          </a:prstGeom>
          <a:noFill/>
          <a:ln w="9525">
            <a:noFill/>
            <a:miter lim="800000"/>
            <a:headEnd/>
            <a:tailEnd/>
          </a:ln>
        </p:spPr>
      </p:pic>
      <p:sp>
        <p:nvSpPr>
          <p:cNvPr id="9" name="Date Placeholder 8"/>
          <p:cNvSpPr>
            <a:spLocks noGrp="1"/>
          </p:cNvSpPr>
          <p:nvPr>
            <p:ph type="dt" sz="half" idx="10"/>
          </p:nvPr>
        </p:nvSpPr>
        <p:spPr/>
        <p:txBody>
          <a:bodyPr/>
          <a:lstStyle/>
          <a:p>
            <a:pPr>
              <a:defRPr/>
            </a:pPr>
            <a:fld id="{FC9485A1-CB81-4C9D-8A25-559FCB563BB9}"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6876EFF4-C03D-4CCD-A348-A83D22CFB359}" type="slidenum">
              <a:rPr lang="en-US" altLang="en-US" smtClean="0"/>
              <a:pPr/>
              <a:t>278</a:t>
            </a:fld>
            <a:endParaRPr lang="en-US" altLang="en-US"/>
          </a:p>
        </p:txBody>
      </p:sp>
    </p:spTree>
  </p:cSld>
  <p:clrMapOvr>
    <a:masterClrMapping/>
  </p:clrMapOvr>
  <p:transition spd="med">
    <p:pull/>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p:cNvSpPr/>
          <p:nvPr/>
        </p:nvSpPr>
        <p:spPr>
          <a:xfrm>
            <a:off x="2514600" y="2514600"/>
            <a:ext cx="4038600" cy="1371600"/>
          </a:xfrm>
          <a:prstGeom prst="round2Diag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4" name="Title 1"/>
          <p:cNvSpPr txBox="1">
            <a:spLocks/>
          </p:cNvSpPr>
          <p:nvPr/>
        </p:nvSpPr>
        <p:spPr>
          <a:xfrm>
            <a:off x="3429000" y="2590800"/>
            <a:ext cx="8229600" cy="1143000"/>
          </a:xfrm>
          <a:prstGeom prst="rect">
            <a:avLst/>
          </a:prstGeom>
        </p:spPr>
        <p:txBody>
          <a:bodyPr anchor="ctr">
            <a:normAutofit/>
          </a:bodyPr>
          <a:lstStyle/>
          <a:p>
            <a:pPr eaLnBrk="1" fontAlgn="auto" hangingPunct="1">
              <a:spcBef>
                <a:spcPts val="0"/>
              </a:spcBef>
              <a:spcAft>
                <a:spcPts val="0"/>
              </a:spcAft>
              <a:defRPr/>
            </a:pPr>
            <a:r>
              <a:rPr lang="en-IN" sz="4400" b="1" cap="all" dirty="0">
                <a:latin typeface="+mn-lt"/>
                <a:cs typeface="+mn-cs"/>
              </a:rPr>
              <a:t>THANKS</a:t>
            </a:r>
            <a:endParaRPr lang="en-US" sz="4400" dirty="0">
              <a:latin typeface="+mn-lt"/>
              <a:cs typeface="+mn-cs"/>
            </a:endParaRPr>
          </a:p>
        </p:txBody>
      </p:sp>
      <p:sp>
        <p:nvSpPr>
          <p:cNvPr id="271364"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1" hangingPunct="1"/>
            <a:endParaRPr lang="en-US" altLang="en-US">
              <a:latin typeface="Calibri" pitchFamily="34" charset="0"/>
            </a:endParaRPr>
          </a:p>
        </p:txBody>
      </p:sp>
      <p:cxnSp>
        <p:nvCxnSpPr>
          <p:cNvPr id="8" name="Straight Connector 7"/>
          <p:cNvCxnSpPr/>
          <p:nvPr/>
        </p:nvCxnSpPr>
        <p:spPr>
          <a:xfrm>
            <a:off x="0" y="6248400"/>
            <a:ext cx="9144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pPr>
              <a:defRPr/>
            </a:pPr>
            <a:fld id="{9F72D2FC-C590-4D37-AF6A-99422B5B67D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279</a:t>
            </a:fld>
            <a:endParaRPr lang="en-US" altLang="en-US"/>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533400" y="-76200"/>
            <a:ext cx="8229600" cy="1143000"/>
          </a:xfrm>
        </p:spPr>
        <p:txBody>
          <a:bodyPr/>
          <a:lstStyle/>
          <a:p>
            <a:r>
              <a:rPr lang="en-US" altLang="en-US">
                <a:solidFill>
                  <a:srgbClr val="0000FF"/>
                </a:solidFill>
              </a:rPr>
              <a:t>BAN </a:t>
            </a:r>
            <a:r>
              <a:rPr lang="en-US" altLang="en-US" sz="3600">
                <a:solidFill>
                  <a:srgbClr val="0000FF"/>
                </a:solidFill>
              </a:rPr>
              <a:t>(Body Area Network)</a:t>
            </a:r>
            <a:endParaRPr lang="en-US" altLang="en-US">
              <a:solidFill>
                <a:srgbClr val="0000FF"/>
              </a:solidFill>
            </a:endParaRPr>
          </a:p>
        </p:txBody>
      </p:sp>
      <p:sp>
        <p:nvSpPr>
          <p:cNvPr id="7" name="Rectangle 6"/>
          <p:cNvSpPr/>
          <p:nvPr/>
        </p:nvSpPr>
        <p:spPr>
          <a:xfrm>
            <a:off x="363538" y="844550"/>
            <a:ext cx="8247062" cy="2584450"/>
          </a:xfrm>
          <a:prstGeom prst="rect">
            <a:avLst/>
          </a:prstGeom>
        </p:spPr>
        <p:txBody>
          <a:bodyPr>
            <a:spAutoFit/>
          </a:bodyPr>
          <a:lstStyle/>
          <a:p>
            <a:pPr algn="just">
              <a:defRPr/>
            </a:pPr>
            <a:r>
              <a:rPr lang="en-US" dirty="0"/>
              <a:t>Related to PAN ( as a subnetwork ), another term BAN is used for using wearable devices like smartwatches, fitness bands, biometric RFID implants, and medical devices placed inside the body like pacemakers. Wireless BAN is the primary form used to created such networks. It is defined as per the IEEE 802.15.6 standard which describes a short-range, extremely low power wireless communication within or in a vicinity of the human body.</a:t>
            </a:r>
          </a:p>
          <a:p>
            <a:pPr algn="just">
              <a:defRPr/>
            </a:pPr>
            <a:r>
              <a:rPr lang="en-US" dirty="0"/>
              <a:t>Wireless BAN can work together with PAN technologies. For instance, a Bluetooth-connected smartphone can be used to sync data from wearables and various sensors present in the body.</a:t>
            </a:r>
            <a:endParaRPr lang="en-US" dirty="0">
              <a:latin typeface="+mn-lt"/>
            </a:endParaRPr>
          </a:p>
        </p:txBody>
      </p:sp>
      <p:pic>
        <p:nvPicPr>
          <p:cNvPr id="23557" name="Picture 2" descr="https://www.renesas.com/en-in/media/about/web-magazine/edge/solution/08-body-area-networks/img_01.jpg"/>
          <p:cNvPicPr>
            <a:picLocks noChangeAspect="1" noChangeArrowheads="1"/>
          </p:cNvPicPr>
          <p:nvPr/>
        </p:nvPicPr>
        <p:blipFill>
          <a:blip r:embed="rId2"/>
          <a:srcRect l="47311"/>
          <a:stretch>
            <a:fillRect/>
          </a:stretch>
        </p:blipFill>
        <p:spPr bwMode="auto">
          <a:xfrm>
            <a:off x="3581400" y="3311525"/>
            <a:ext cx="2465388" cy="302736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48347DC-62BC-40C7-B77E-4CFC82BBA212}"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28</a:t>
            </a:fld>
            <a:endParaRPr lang="en-US" altLang="en-US"/>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533400" y="1588"/>
            <a:ext cx="8229600" cy="1143000"/>
          </a:xfrm>
        </p:spPr>
        <p:txBody>
          <a:bodyPr/>
          <a:lstStyle/>
          <a:p>
            <a:r>
              <a:rPr lang="en-US" altLang="en-US">
                <a:solidFill>
                  <a:srgbClr val="0000FF"/>
                </a:solidFill>
              </a:rPr>
              <a:t>NAN </a:t>
            </a:r>
            <a:r>
              <a:rPr lang="en-US" altLang="en-US" sz="3600">
                <a:solidFill>
                  <a:srgbClr val="0000FF"/>
                </a:solidFill>
              </a:rPr>
              <a:t>(Near-Me Network)</a:t>
            </a:r>
            <a:endParaRPr lang="en-US" altLang="en-US">
              <a:solidFill>
                <a:srgbClr val="0000FF"/>
              </a:solidFill>
            </a:endParaRPr>
          </a:p>
        </p:txBody>
      </p:sp>
      <p:sp>
        <p:nvSpPr>
          <p:cNvPr id="7" name="Rectangle 6"/>
          <p:cNvSpPr/>
          <p:nvPr/>
        </p:nvSpPr>
        <p:spPr>
          <a:xfrm>
            <a:off x="381000" y="960438"/>
            <a:ext cx="8247063" cy="2584450"/>
          </a:xfrm>
          <a:prstGeom prst="rect">
            <a:avLst/>
          </a:prstGeom>
        </p:spPr>
        <p:txBody>
          <a:bodyPr>
            <a:spAutoFit/>
          </a:bodyPr>
          <a:lstStyle/>
          <a:p>
            <a:pPr algn="just">
              <a:defRPr/>
            </a:pPr>
            <a:r>
              <a:rPr lang="en-US" dirty="0">
                <a:latin typeface="+mn-lt"/>
              </a:rPr>
              <a:t>Although it sounds totally unfamiliar, you use Near-me network almost every day. Remember chatting with your friends on Facebook while all of you were sitting in the same room. You were part of a NAN, even though you might be on the networks of different carriers.</a:t>
            </a:r>
          </a:p>
          <a:p>
            <a:pPr algn="just">
              <a:defRPr/>
            </a:pPr>
            <a:r>
              <a:rPr lang="en-US" dirty="0">
                <a:latin typeface="+mn-lt"/>
              </a:rPr>
              <a:t>A message from your device would traverse all the way to Facebook servers over the internet come to your friend’s device sitting right next to you. In a logical way, both the device are on some sort of network. Basically, the criteria for the devices is to lie in proximity. They don’t need to be connected to the same network. For instance, they can be connected via </a:t>
            </a:r>
            <a:r>
              <a:rPr lang="en-US" dirty="0" err="1">
                <a:latin typeface="+mn-lt"/>
              </a:rPr>
              <a:t>WiFi</a:t>
            </a:r>
            <a:r>
              <a:rPr lang="en-US" dirty="0">
                <a:latin typeface="+mn-lt"/>
              </a:rPr>
              <a:t>, cellular, etc.</a:t>
            </a:r>
          </a:p>
        </p:txBody>
      </p:sp>
      <p:pic>
        <p:nvPicPr>
          <p:cNvPr id="24580" name="Picture 4" descr="https://doi.ieeecomputersociety.org/cms/Computer.org/dl/mags/ic/2010/02/figures/mic20100200742.gif"/>
          <p:cNvPicPr>
            <a:picLocks noChangeAspect="1" noChangeArrowheads="1"/>
          </p:cNvPicPr>
          <p:nvPr/>
        </p:nvPicPr>
        <p:blipFill>
          <a:blip r:embed="rId2"/>
          <a:srcRect/>
          <a:stretch>
            <a:fillRect/>
          </a:stretch>
        </p:blipFill>
        <p:spPr bwMode="auto">
          <a:xfrm>
            <a:off x="1981200" y="3494088"/>
            <a:ext cx="4654550" cy="3059112"/>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1B7FD3E1-C749-4112-9CFF-080F84420248}"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29</a:t>
            </a:fld>
            <a:endParaRPr lang="en-US" altLang="en-US"/>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title"/>
          </p:nvPr>
        </p:nvSpPr>
        <p:spPr>
          <a:xfrm>
            <a:off x="723900" y="573088"/>
            <a:ext cx="7886700" cy="993775"/>
          </a:xfrm>
        </p:spPr>
        <p:txBody>
          <a:bodyPr/>
          <a:lstStyle/>
          <a:p>
            <a:r>
              <a:rPr lang="en-US" altLang="en-US" b="1"/>
              <a:t>You Require … </a:t>
            </a:r>
            <a:r>
              <a:rPr lang="en-US" altLang="en-US"/>
              <a:t> </a:t>
            </a:r>
          </a:p>
        </p:txBody>
      </p:sp>
      <p:pic>
        <p:nvPicPr>
          <p:cNvPr id="8195" name="Picture 2"/>
          <p:cNvPicPr>
            <a:picLocks noGrp="1" noChangeArrowheads="1"/>
          </p:cNvPicPr>
          <p:nvPr>
            <p:ph idx="1"/>
          </p:nvPr>
        </p:nvPicPr>
        <p:blipFill>
          <a:blip r:embed="rId2"/>
          <a:srcRect/>
          <a:stretch>
            <a:fillRect/>
          </a:stretch>
        </p:blipFill>
        <p:spPr>
          <a:xfrm>
            <a:off x="628650" y="1798638"/>
            <a:ext cx="7886700" cy="3260725"/>
          </a:xfrm>
          <a:noFill/>
        </p:spPr>
      </p:pic>
      <p:sp>
        <p:nvSpPr>
          <p:cNvPr id="5" name="TextBox 4"/>
          <p:cNvSpPr txBox="1"/>
          <p:nvPr/>
        </p:nvSpPr>
        <p:spPr>
          <a:xfrm>
            <a:off x="1981200" y="5562600"/>
            <a:ext cx="4644220" cy="400110"/>
          </a:xfrm>
          <a:prstGeom prst="rect">
            <a:avLst/>
          </a:prstGeom>
          <a:noFill/>
        </p:spPr>
        <p:txBody>
          <a:bodyPr wrap="none" rtlCol="0">
            <a:spAutoFit/>
          </a:bodyPr>
          <a:lstStyle/>
          <a:p>
            <a:r>
              <a:rPr lang="en-US" sz="2000" b="1" dirty="0"/>
              <a:t>Components of a Computer Network</a:t>
            </a:r>
          </a:p>
        </p:txBody>
      </p:sp>
      <p:sp>
        <p:nvSpPr>
          <p:cNvPr id="7" name="Date Placeholder 6"/>
          <p:cNvSpPr>
            <a:spLocks noGrp="1"/>
          </p:cNvSpPr>
          <p:nvPr>
            <p:ph type="dt" sz="half" idx="10"/>
          </p:nvPr>
        </p:nvSpPr>
        <p:spPr/>
        <p:txBody>
          <a:bodyPr/>
          <a:lstStyle/>
          <a:p>
            <a:pPr>
              <a:defRPr/>
            </a:pPr>
            <a:fld id="{F637EF34-633E-494A-A18D-DDB89F169CFE}"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3</a:t>
            </a:fld>
            <a:endParaRPr lang="en-US" altLang="en-US"/>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2"/>
          <p:cNvSpPr>
            <a:spLocks noGrp="1"/>
          </p:cNvSpPr>
          <p:nvPr>
            <p:ph type="title"/>
          </p:nvPr>
        </p:nvSpPr>
        <p:spPr>
          <a:xfrm>
            <a:off x="1524000" y="153988"/>
            <a:ext cx="6629400" cy="1143000"/>
          </a:xfrm>
          <a:ln>
            <a:solidFill>
              <a:srgbClr val="0000FF"/>
            </a:solidFill>
          </a:ln>
        </p:spPr>
        <p:txBody>
          <a:bodyPr/>
          <a:lstStyle/>
          <a:p>
            <a:r>
              <a:rPr lang="en-US" altLang="en-US" sz="2800">
                <a:solidFill>
                  <a:srgbClr val="0000FF"/>
                </a:solidFill>
              </a:rPr>
              <a:t>Brief description </a:t>
            </a:r>
            <a:br>
              <a:rPr lang="en-US" altLang="en-US" sz="2800">
                <a:solidFill>
                  <a:srgbClr val="0000FF"/>
                </a:solidFill>
              </a:rPr>
            </a:br>
            <a:r>
              <a:rPr lang="en-US" altLang="en-US" sz="2800">
                <a:solidFill>
                  <a:srgbClr val="0000FF"/>
                </a:solidFill>
              </a:rPr>
              <a:t>of some other terms discussed in lectures</a:t>
            </a:r>
          </a:p>
        </p:txBody>
      </p:sp>
      <p:sp>
        <p:nvSpPr>
          <p:cNvPr id="8" name="Content Placeholder 5"/>
          <p:cNvSpPr>
            <a:spLocks noGrp="1"/>
          </p:cNvSpPr>
          <p:nvPr>
            <p:ph idx="1"/>
          </p:nvPr>
        </p:nvSpPr>
        <p:spPr>
          <a:xfrm>
            <a:off x="266700" y="1857375"/>
            <a:ext cx="8610600" cy="4976813"/>
          </a:xfrm>
        </p:spPr>
        <p:txBody>
          <a:bodyPr/>
          <a:lstStyle/>
          <a:p>
            <a:pPr algn="just">
              <a:defRPr/>
            </a:pPr>
            <a:r>
              <a:rPr lang="en-US" altLang="en-US" dirty="0">
                <a:solidFill>
                  <a:srgbClr val="C00000"/>
                </a:solidFill>
              </a:rPr>
              <a:t>Firewall</a:t>
            </a:r>
          </a:p>
          <a:p>
            <a:pPr marL="344488" indent="0" algn="just">
              <a:buFont typeface="Arial" pitchFamily="34" charset="0"/>
              <a:buNone/>
              <a:defRPr/>
            </a:pPr>
            <a:r>
              <a:rPr lang="en-US" sz="2800" dirty="0"/>
              <a:t>A firewall is software used to maintain the security of a private network. Firewalls block unauthorized access to or from private networks and are often employed to prevent unauthorized Web users or illicit software from gaining access to private networks connected to the Internet. </a:t>
            </a:r>
            <a:r>
              <a:rPr lang="en-US" sz="2800" b="1" dirty="0"/>
              <a:t>A firewall may be implemented using hardware, software, or a combination of both.</a:t>
            </a:r>
          </a:p>
          <a:p>
            <a:pPr marL="344488" indent="0" algn="just">
              <a:buFont typeface="Arial" pitchFamily="34" charset="0"/>
              <a:buNone/>
              <a:defRPr/>
            </a:pPr>
            <a:endParaRPr lang="en-US" altLang="en-US" sz="1000" b="1" dirty="0"/>
          </a:p>
        </p:txBody>
      </p:sp>
      <p:sp>
        <p:nvSpPr>
          <p:cNvPr id="5" name="Date Placeholder 4"/>
          <p:cNvSpPr>
            <a:spLocks noGrp="1"/>
          </p:cNvSpPr>
          <p:nvPr>
            <p:ph type="dt" sz="half" idx="10"/>
          </p:nvPr>
        </p:nvSpPr>
        <p:spPr/>
        <p:txBody>
          <a:bodyPr/>
          <a:lstStyle/>
          <a:p>
            <a:pPr>
              <a:defRPr/>
            </a:pPr>
            <a:fld id="{B1D0312B-1923-4D82-A392-2BE12990A25B}"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30</a:t>
            </a:fld>
            <a:endParaRPr lang="en-US" altLang="en-US"/>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266700" y="228600"/>
            <a:ext cx="8610600" cy="4976813"/>
          </a:xfrm>
        </p:spPr>
        <p:txBody>
          <a:bodyPr/>
          <a:lstStyle/>
          <a:p>
            <a:pPr marL="0" indent="0" algn="just">
              <a:buFont typeface="Arial" pitchFamily="34" charset="0"/>
              <a:buNone/>
              <a:defRPr/>
            </a:pPr>
            <a:r>
              <a:rPr lang="en-US" altLang="en-US" sz="2800" b="1" dirty="0">
                <a:solidFill>
                  <a:srgbClr val="C00000"/>
                </a:solidFill>
              </a:rPr>
              <a:t>Proxy Server</a:t>
            </a:r>
          </a:p>
          <a:p>
            <a:pPr algn="just">
              <a:defRPr/>
            </a:pPr>
            <a:r>
              <a:rPr lang="en-US" sz="2000" dirty="0"/>
              <a:t>Most large businesses, organizations, and universities these days use a proxy server. This is a server that all computers on the local network have to go through before accessing information on the Internet. By using a proxy server, an organization can improve the network performance and filter what users connected to the network can access.</a:t>
            </a:r>
          </a:p>
          <a:p>
            <a:pPr algn="just">
              <a:defRPr/>
            </a:pPr>
            <a:r>
              <a:rPr lang="en-US" sz="2000" dirty="0"/>
              <a:t>A proxy server improves Internet access speeds from a network primarily by using a caching system. Caching saves recently viewed Web sites, images, and files on a local hard drive so that they don't have to be downloaded from the Web again. While your Web browser might save recently viewed items on your computer, a proxy server caches everything accessed from the network. Though this means super-fast access to Web pages, it also means users might not be seeing the latest update of each Web page.</a:t>
            </a:r>
          </a:p>
          <a:p>
            <a:pPr algn="just">
              <a:defRPr/>
            </a:pPr>
            <a:r>
              <a:rPr lang="en-US" sz="2000" dirty="0"/>
              <a:t>The other main purpose a proxy server is to filter what is allowed into the network. While HTTP, FTP, and Secure protocols can all be filtered by a proxy server, HTTP is the most common. The proxy server can limit what Web sites users on the network can access. Many organizations choose to block access to sites with objectionable material, but other sites can be filtered as well. </a:t>
            </a:r>
          </a:p>
          <a:p>
            <a:pPr marL="344488" indent="0" algn="just">
              <a:buFont typeface="Arial" pitchFamily="34" charset="0"/>
              <a:buNone/>
              <a:defRPr/>
            </a:pPr>
            <a:endParaRPr lang="en-US" sz="2800" b="1" dirty="0"/>
          </a:p>
          <a:p>
            <a:pPr marL="344488" indent="0" algn="just">
              <a:buFont typeface="Arial" pitchFamily="34" charset="0"/>
              <a:buNone/>
              <a:defRPr/>
            </a:pPr>
            <a:endParaRPr lang="en-US" sz="2400" b="1" dirty="0"/>
          </a:p>
        </p:txBody>
      </p:sp>
      <p:sp>
        <p:nvSpPr>
          <p:cNvPr id="4" name="Date Placeholder 3"/>
          <p:cNvSpPr>
            <a:spLocks noGrp="1"/>
          </p:cNvSpPr>
          <p:nvPr>
            <p:ph type="dt" sz="half" idx="10"/>
          </p:nvPr>
        </p:nvSpPr>
        <p:spPr/>
        <p:txBody>
          <a:bodyPr/>
          <a:lstStyle/>
          <a:p>
            <a:pPr>
              <a:defRPr/>
            </a:pPr>
            <a:fld id="{FA39BE2C-E049-4439-857B-0F0A22D52E01}"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31</a:t>
            </a:fld>
            <a:endParaRPr lang="en-US" altLang="en-US"/>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228600" y="304800"/>
            <a:ext cx="8610600" cy="4976813"/>
          </a:xfrm>
        </p:spPr>
        <p:txBody>
          <a:bodyPr/>
          <a:lstStyle/>
          <a:p>
            <a:pPr marL="0" indent="0" algn="just">
              <a:buFont typeface="Arial" pitchFamily="34" charset="0"/>
              <a:buNone/>
              <a:defRPr/>
            </a:pPr>
            <a:r>
              <a:rPr lang="en-US" altLang="en-US" sz="2800" dirty="0">
                <a:solidFill>
                  <a:srgbClr val="C00000"/>
                </a:solidFill>
              </a:rPr>
              <a:t>IP Address</a:t>
            </a:r>
          </a:p>
          <a:p>
            <a:pPr algn="just">
              <a:defRPr/>
            </a:pPr>
            <a:r>
              <a:rPr lang="en-US" sz="2000" dirty="0"/>
              <a:t>Most An IP address, short for </a:t>
            </a:r>
            <a:r>
              <a:rPr lang="en-US" sz="2000" b="1" dirty="0"/>
              <a:t>Internet Protocol address</a:t>
            </a:r>
            <a:r>
              <a:rPr lang="en-US" sz="2000" dirty="0"/>
              <a:t>, is an identifying number for a piece of network hardware. Having an IP address allows a device to communicate with other devices over an IP-based network like the internet.</a:t>
            </a:r>
          </a:p>
          <a:p>
            <a:pPr marL="0" indent="0" algn="just">
              <a:buFont typeface="Arial" pitchFamily="34" charset="0"/>
              <a:buNone/>
              <a:defRPr/>
            </a:pPr>
            <a:r>
              <a:rPr lang="en-US" sz="2000" dirty="0"/>
              <a:t>      Most IP addresses look like this:        </a:t>
            </a:r>
            <a:r>
              <a:rPr lang="en-US" sz="2000" b="1" dirty="0"/>
              <a:t>151.101.65.121</a:t>
            </a:r>
          </a:p>
          <a:p>
            <a:pPr marL="0" indent="0" algn="just">
              <a:buFont typeface="Arial" pitchFamily="34" charset="0"/>
              <a:buNone/>
              <a:defRPr/>
            </a:pPr>
            <a:r>
              <a:rPr lang="en-US" altLang="en-US" sz="2800" dirty="0">
                <a:solidFill>
                  <a:srgbClr val="C00000"/>
                </a:solidFill>
              </a:rPr>
              <a:t>MAC Address</a:t>
            </a:r>
          </a:p>
          <a:p>
            <a:pPr algn="just">
              <a:defRPr/>
            </a:pPr>
            <a:r>
              <a:rPr lang="en-US" sz="2000" dirty="0"/>
              <a:t>MAC (</a:t>
            </a:r>
            <a:r>
              <a:rPr lang="en-US" sz="2000" b="1" dirty="0"/>
              <a:t>Media Access Control</a:t>
            </a:r>
            <a:r>
              <a:rPr lang="en-US" sz="2000" dirty="0"/>
              <a:t>) address [often referred to as hardware or physical address ] is your computer's unique hardware number. (On an Ethernet LAN, it's the same as your Ethernet address.) </a:t>
            </a:r>
          </a:p>
          <a:p>
            <a:pPr algn="just">
              <a:defRPr/>
            </a:pPr>
            <a:r>
              <a:rPr lang="en-US" sz="2000" dirty="0"/>
              <a:t>When you're connected to the Internet from your computer (or host as the Internet protocol thinks of it), a correspondence table relates your IP address to your computer's physical (MAC) address on the LAN.</a:t>
            </a:r>
          </a:p>
          <a:p>
            <a:pPr algn="just">
              <a:defRPr/>
            </a:pPr>
            <a:r>
              <a:rPr lang="en-US" sz="2000" dirty="0"/>
              <a:t>MAC addresses are 6-byte (48-bits) in length, and are written in MM:MM:MM:SS:SS:SS format as . The first 3-bytes are ID number of the manufacturer, which is assigned by an Internet standards body. The second 3-bytes are serial number assigned by the manufacturer.</a:t>
            </a:r>
            <a:endParaRPr lang="en-US" sz="2000" b="1" dirty="0"/>
          </a:p>
          <a:p>
            <a:pPr marL="344488" indent="0" algn="just">
              <a:buFont typeface="Arial" pitchFamily="34" charset="0"/>
              <a:buNone/>
              <a:defRPr/>
            </a:pPr>
            <a:endParaRPr lang="en-US" sz="2400" b="1" dirty="0"/>
          </a:p>
        </p:txBody>
      </p:sp>
      <p:sp>
        <p:nvSpPr>
          <p:cNvPr id="4" name="Date Placeholder 3"/>
          <p:cNvSpPr>
            <a:spLocks noGrp="1"/>
          </p:cNvSpPr>
          <p:nvPr>
            <p:ph type="dt" sz="half" idx="10"/>
          </p:nvPr>
        </p:nvSpPr>
        <p:spPr/>
        <p:txBody>
          <a:bodyPr/>
          <a:lstStyle/>
          <a:p>
            <a:pPr>
              <a:defRPr/>
            </a:pPr>
            <a:fld id="{45DA106E-CA71-44E7-BB9B-C1B50BA4CEB4}"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32</a:t>
            </a:fld>
            <a:endParaRPr lang="en-US" altLang="en-US"/>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a:spLocks noGrp="1"/>
          </p:cNvSpPr>
          <p:nvPr>
            <p:ph idx="1"/>
          </p:nvPr>
        </p:nvSpPr>
        <p:spPr>
          <a:xfrm>
            <a:off x="228600" y="152400"/>
            <a:ext cx="8610600" cy="6430963"/>
          </a:xfrm>
        </p:spPr>
        <p:txBody>
          <a:bodyPr/>
          <a:lstStyle/>
          <a:p>
            <a:pPr marL="0" indent="0" algn="just">
              <a:buFont typeface="Arial" pitchFamily="34" charset="0"/>
              <a:buNone/>
              <a:defRPr/>
            </a:pPr>
            <a:r>
              <a:rPr lang="en-US" altLang="en-US" sz="2800" dirty="0">
                <a:solidFill>
                  <a:srgbClr val="C00000"/>
                </a:solidFill>
              </a:rPr>
              <a:t>IP Address</a:t>
            </a:r>
          </a:p>
          <a:p>
            <a:pPr algn="just">
              <a:defRPr/>
            </a:pPr>
            <a:r>
              <a:rPr lang="en-US" sz="2000" dirty="0"/>
              <a:t>Most An IP address, short for </a:t>
            </a:r>
            <a:r>
              <a:rPr lang="en-US" sz="2000" b="1" dirty="0"/>
              <a:t>Internet Protocol address</a:t>
            </a:r>
            <a:r>
              <a:rPr lang="en-US" sz="2000" dirty="0"/>
              <a:t>, is an identifying number for a piece of network hardware. Having an IP address allows a device to communicate with other devices over an IP-based network like the internet.</a:t>
            </a:r>
          </a:p>
          <a:p>
            <a:pPr marL="0" indent="0" algn="just">
              <a:buFont typeface="Arial" pitchFamily="34" charset="0"/>
              <a:buNone/>
              <a:defRPr/>
            </a:pPr>
            <a:r>
              <a:rPr lang="en-US" sz="2000" dirty="0"/>
              <a:t>      Most IP addresses look like this:        </a:t>
            </a:r>
            <a:r>
              <a:rPr lang="en-US" sz="2000" b="1" dirty="0"/>
              <a:t>151.101.65.121</a:t>
            </a:r>
          </a:p>
          <a:p>
            <a:pPr marL="0" indent="0" algn="just">
              <a:buFont typeface="Arial" pitchFamily="34" charset="0"/>
              <a:buNone/>
              <a:defRPr/>
            </a:pPr>
            <a:r>
              <a:rPr lang="en-US" altLang="en-US" sz="2800" dirty="0">
                <a:solidFill>
                  <a:srgbClr val="C00000"/>
                </a:solidFill>
              </a:rPr>
              <a:t>MAC Address</a:t>
            </a:r>
          </a:p>
          <a:p>
            <a:pPr algn="just">
              <a:defRPr/>
            </a:pPr>
            <a:r>
              <a:rPr lang="en-US" sz="2000" dirty="0"/>
              <a:t>MAC (</a:t>
            </a:r>
            <a:r>
              <a:rPr lang="en-US" sz="2000" b="1" dirty="0"/>
              <a:t>Media Access Control</a:t>
            </a:r>
            <a:r>
              <a:rPr lang="en-US" sz="2000" dirty="0"/>
              <a:t>) address [often referred to as hardware or physical address ] is your computer's unique hardware number. (On an Ethernet LAN, it's the same as your Ethernet address.) </a:t>
            </a:r>
          </a:p>
          <a:p>
            <a:pPr algn="just">
              <a:defRPr/>
            </a:pPr>
            <a:r>
              <a:rPr lang="en-US" sz="2000" dirty="0"/>
              <a:t>When you're connected to the Internet from your computer (or host as the Internet protocol thinks of it), a correspondence table relates your IP address to your computer's physical (MAC) address on the LAN.</a:t>
            </a:r>
          </a:p>
          <a:p>
            <a:pPr algn="just">
              <a:defRPr/>
            </a:pPr>
            <a:r>
              <a:rPr lang="en-US" sz="2000" dirty="0"/>
              <a:t>MAC addresses are 6-byte (48-bits) in length as 12-digit hexadecimal numbers, and are written in MM:MM:MM:SS:SS:SS format . The first 3-bytes are ID number of the manufacturer, which is assigned by an Internet standards body. The second 3-bytes are serial number assigned by the manufacturer</a:t>
            </a:r>
            <a:r>
              <a:rPr lang="en-US" sz="2000" dirty="0">
                <a:solidFill>
                  <a:schemeClr val="tx2"/>
                </a:solidFill>
              </a:rPr>
              <a:t>.                               Sample MAC Address: </a:t>
            </a:r>
            <a:r>
              <a:rPr lang="en-US" sz="2000" b="1" dirty="0">
                <a:solidFill>
                  <a:schemeClr val="tx2"/>
                </a:solidFill>
              </a:rPr>
              <a:t>00:1C:B3:09:85:15</a:t>
            </a:r>
          </a:p>
          <a:p>
            <a:pPr marL="344488" indent="0" algn="just">
              <a:buFont typeface="Arial" pitchFamily="34" charset="0"/>
              <a:buNone/>
              <a:defRPr/>
            </a:pPr>
            <a:endParaRPr lang="en-US" sz="2400" b="1" dirty="0"/>
          </a:p>
        </p:txBody>
      </p:sp>
      <p:sp>
        <p:nvSpPr>
          <p:cNvPr id="4" name="Date Placeholder 3"/>
          <p:cNvSpPr>
            <a:spLocks noGrp="1"/>
          </p:cNvSpPr>
          <p:nvPr>
            <p:ph type="dt" sz="half" idx="10"/>
          </p:nvPr>
        </p:nvSpPr>
        <p:spPr/>
        <p:txBody>
          <a:bodyPr/>
          <a:lstStyle/>
          <a:p>
            <a:pPr>
              <a:defRPr/>
            </a:pPr>
            <a:fld id="{3E9CC432-19A7-42B3-9B7D-3E83329F9806}"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33</a:t>
            </a:fld>
            <a:endParaRPr lang="en-US" altLang="en-US"/>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Systems </a:t>
            </a:r>
          </a:p>
        </p:txBody>
      </p:sp>
      <p:sp>
        <p:nvSpPr>
          <p:cNvPr id="6" name="Content Placeholder 5"/>
          <p:cNvSpPr>
            <a:spLocks noGrp="1"/>
          </p:cNvSpPr>
          <p:nvPr>
            <p:ph idx="1"/>
          </p:nvPr>
        </p:nvSpPr>
        <p:spPr>
          <a:xfrm>
            <a:off x="0" y="1447800"/>
            <a:ext cx="5791200" cy="4876800"/>
          </a:xfrm>
        </p:spPr>
        <p:txBody>
          <a:bodyPr>
            <a:normAutofit fontScale="70000" lnSpcReduction="20000"/>
          </a:bodyPr>
          <a:lstStyle/>
          <a:p>
            <a:pPr marL="0" indent="0">
              <a:buNone/>
            </a:pPr>
            <a:r>
              <a:rPr lang="en-US" sz="3100" dirty="0"/>
              <a:t>   Distributed System built on top of Heterogenous Networks to provide Transparency to user.</a:t>
            </a:r>
          </a:p>
          <a:p>
            <a:pPr marL="0" indent="0">
              <a:buNone/>
            </a:pPr>
            <a:r>
              <a:rPr lang="en-US" sz="3100" dirty="0"/>
              <a:t> Ex- Distributed Unix</a:t>
            </a:r>
          </a:p>
          <a:p>
            <a:r>
              <a:rPr lang="en-US" dirty="0"/>
              <a:t>Wide area network applications</a:t>
            </a:r>
          </a:p>
          <a:p>
            <a:pPr lvl="1"/>
            <a:r>
              <a:rPr lang="en-US" dirty="0"/>
              <a:t>email - electronic mail</a:t>
            </a:r>
          </a:p>
          <a:p>
            <a:pPr lvl="1"/>
            <a:r>
              <a:rPr lang="en-US" dirty="0"/>
              <a:t>bbs - bulletin board systems</a:t>
            </a:r>
          </a:p>
          <a:p>
            <a:pPr lvl="1"/>
            <a:r>
              <a:rPr lang="en-US" dirty="0"/>
              <a:t>netnews - group discussions on single subject</a:t>
            </a:r>
          </a:p>
          <a:p>
            <a:pPr lvl="1"/>
            <a:r>
              <a:rPr lang="en-US" dirty="0"/>
              <a:t>gopher - text retrieval service</a:t>
            </a:r>
          </a:p>
          <a:p>
            <a:pPr lvl="1"/>
            <a:r>
              <a:rPr lang="en-US" dirty="0"/>
              <a:t>WWW - world wide web</a:t>
            </a:r>
          </a:p>
          <a:p>
            <a:pPr lvl="1"/>
            <a:r>
              <a:rPr lang="en-US" dirty="0"/>
              <a:t>Banking applications like Finnacle, </a:t>
            </a:r>
            <a:r>
              <a:rPr lang="en-US" dirty="0" err="1"/>
              <a:t>Bancslink</a:t>
            </a:r>
            <a:r>
              <a:rPr lang="en-US" dirty="0"/>
              <a:t>.</a:t>
            </a:r>
          </a:p>
          <a:p>
            <a:r>
              <a:rPr lang="en-US" dirty="0"/>
              <a:t>Middleware Programming Platforms</a:t>
            </a:r>
          </a:p>
          <a:p>
            <a:pPr lvl="1"/>
            <a:r>
              <a:rPr lang="en-US" dirty="0"/>
              <a:t>CORBA</a:t>
            </a:r>
          </a:p>
          <a:p>
            <a:pPr lvl="1"/>
            <a:r>
              <a:rPr lang="en-US" dirty="0"/>
              <a:t>Java Sun-RPC</a:t>
            </a:r>
          </a:p>
          <a:p>
            <a:pPr marL="0" indent="0">
              <a:buNone/>
            </a:pPr>
            <a:endParaRPr lang="en-US" sz="1800" dirty="0"/>
          </a:p>
        </p:txBody>
      </p:sp>
      <p:sp>
        <p:nvSpPr>
          <p:cNvPr id="3" name="Date Placeholder 2"/>
          <p:cNvSpPr>
            <a:spLocks noGrp="1"/>
          </p:cNvSpPr>
          <p:nvPr>
            <p:ph type="dt" sz="half" idx="10"/>
          </p:nvPr>
        </p:nvSpPr>
        <p:spPr/>
        <p:txBody>
          <a:bodyPr/>
          <a:lstStyle/>
          <a:p>
            <a:fld id="{9C500BF0-059C-4DD3-A34F-2FF6FB559C5B}"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1028" name="Picture 4" descr="Image result for difference between a computer network and distributed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362200"/>
            <a:ext cx="3469012" cy="345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3632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pic>
        <p:nvPicPr>
          <p:cNvPr id="29702" name="Picture 6"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81035" y="2895600"/>
            <a:ext cx="3598863" cy="359886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80F2BA93-2BED-441B-A20F-2922A75FDFCB}"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35</a:t>
            </a:fld>
            <a:endParaRPr lang="en-US" dirty="0"/>
          </a:p>
        </p:txBody>
      </p:sp>
      <p:sp>
        <p:nvSpPr>
          <p:cNvPr id="3" name="TextBox 2"/>
          <p:cNvSpPr txBox="1"/>
          <p:nvPr/>
        </p:nvSpPr>
        <p:spPr>
          <a:xfrm>
            <a:off x="228600" y="1600200"/>
            <a:ext cx="8671226" cy="923330"/>
          </a:xfrm>
          <a:prstGeom prst="rect">
            <a:avLst/>
          </a:prstGeom>
          <a:noFill/>
        </p:spPr>
        <p:txBody>
          <a:bodyPr wrap="square" rtlCol="0">
            <a:spAutoFit/>
          </a:bodyPr>
          <a:lstStyle/>
          <a:p>
            <a:r>
              <a:rPr lang="en-US" dirty="0"/>
              <a:t>The practice of using a network of remote servers hosted on the Internet to store, manage, and process data, rather than a local server or a personal computer. </a:t>
            </a:r>
          </a:p>
          <a:p>
            <a:r>
              <a:rPr lang="en-US" dirty="0"/>
              <a:t>Ex-Microsoft Azure, Amazon Web Services, Oracle Web-Cloud etc.</a:t>
            </a:r>
          </a:p>
        </p:txBody>
      </p:sp>
      <p:pic>
        <p:nvPicPr>
          <p:cNvPr id="29700" name="Picture 4" descr="Image result for cloud comput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11" y="2819400"/>
            <a:ext cx="4307681" cy="371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5828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2324100" y="1028700"/>
            <a:ext cx="4375150" cy="461963"/>
          </a:xfrm>
          <a:prstGeom prst="rect">
            <a:avLst/>
          </a:prstGeom>
          <a:noFill/>
          <a:ln w="9525">
            <a:noFill/>
            <a:miter lim="800000"/>
            <a:headEnd/>
            <a:tailEnd/>
          </a:ln>
          <a:effectLst/>
        </p:spPr>
        <p:txBody>
          <a:bodyPr wrap="none">
            <a:spAutoFit/>
          </a:bodyPr>
          <a:lstStyle/>
          <a:p>
            <a:r>
              <a:rPr lang="en-US" altLang="en-US" sz="2400" b="1">
                <a:latin typeface="Calibri" pitchFamily="34" charset="0"/>
                <a:ea typeface="Calibri" pitchFamily="34" charset="0"/>
                <a:cs typeface="Calibri" pitchFamily="34" charset="0"/>
              </a:rPr>
              <a:t>Tasks involved in sending a letter</a:t>
            </a:r>
            <a:endParaRPr lang="en-US" altLang="en-US" sz="2000" b="1" i="1">
              <a:latin typeface="Calibri" pitchFamily="34" charset="0"/>
              <a:ea typeface="Calibri" pitchFamily="34" charset="0"/>
              <a:cs typeface="Calibri" pitchFamily="34" charset="0"/>
            </a:endParaRPr>
          </a:p>
        </p:txBody>
      </p:sp>
      <p:pic>
        <p:nvPicPr>
          <p:cNvPr id="29699" name="Picture 6"/>
          <p:cNvPicPr>
            <a:picLocks noChangeAspect="1" noChangeArrowheads="1"/>
          </p:cNvPicPr>
          <p:nvPr/>
        </p:nvPicPr>
        <p:blipFill>
          <a:blip r:embed="rId3"/>
          <a:srcRect/>
          <a:stretch>
            <a:fillRect/>
          </a:stretch>
        </p:blipFill>
        <p:spPr bwMode="auto">
          <a:xfrm>
            <a:off x="1663700" y="1447800"/>
            <a:ext cx="5575300" cy="4799013"/>
          </a:xfrm>
          <a:prstGeom prst="rect">
            <a:avLst/>
          </a:prstGeom>
          <a:noFill/>
          <a:ln w="9525">
            <a:noFill/>
            <a:miter lim="800000"/>
            <a:headEnd/>
            <a:tailEnd/>
          </a:ln>
          <a:effectLst/>
        </p:spPr>
      </p:pic>
      <p:sp>
        <p:nvSpPr>
          <p:cNvPr id="8" name="Title 7"/>
          <p:cNvSpPr txBox="1">
            <a:spLocks/>
          </p:cNvSpPr>
          <p:nvPr/>
        </p:nvSpPr>
        <p:spPr>
          <a:xfrm>
            <a:off x="762000" y="457200"/>
            <a:ext cx="7499350" cy="1143000"/>
          </a:xfrm>
          <a:prstGeom prst="rect">
            <a:avLst/>
          </a:prstGeom>
        </p:spPr>
        <p:txBody>
          <a:bodyPr/>
          <a:lstStyle>
            <a:lvl1pPr algn="ctr" rtl="0" eaLnBrk="0" fontAlgn="base" hangingPunct="0">
              <a:spcBef>
                <a:spcPct val="0"/>
              </a:spcBef>
              <a:spcAft>
                <a:spcPct val="0"/>
              </a:spcAft>
              <a:defRPr sz="3600" u="sng">
                <a:solidFill>
                  <a:schemeClr val="tx2"/>
                </a:solidFill>
                <a:latin typeface="+mj-lt"/>
                <a:ea typeface="+mj-ea"/>
                <a:cs typeface="+mj-cs"/>
              </a:defRPr>
            </a:lvl1pPr>
            <a:lvl2pPr algn="ctr" rtl="0" eaLnBrk="0" fontAlgn="base" hangingPunct="0">
              <a:spcBef>
                <a:spcPct val="0"/>
              </a:spcBef>
              <a:spcAft>
                <a:spcPct val="0"/>
              </a:spcAft>
              <a:defRPr sz="3600" u="sng">
                <a:solidFill>
                  <a:schemeClr val="tx2"/>
                </a:solidFill>
                <a:latin typeface="Tahoma" pitchFamily="34" charset="0"/>
              </a:defRPr>
            </a:lvl2pPr>
            <a:lvl3pPr algn="ctr" rtl="0" eaLnBrk="0" fontAlgn="base" hangingPunct="0">
              <a:spcBef>
                <a:spcPct val="0"/>
              </a:spcBef>
              <a:spcAft>
                <a:spcPct val="0"/>
              </a:spcAft>
              <a:defRPr sz="3600" u="sng">
                <a:solidFill>
                  <a:schemeClr val="tx2"/>
                </a:solidFill>
                <a:latin typeface="Tahoma" pitchFamily="34" charset="0"/>
              </a:defRPr>
            </a:lvl3pPr>
            <a:lvl4pPr algn="ctr" rtl="0" eaLnBrk="0" fontAlgn="base" hangingPunct="0">
              <a:spcBef>
                <a:spcPct val="0"/>
              </a:spcBef>
              <a:spcAft>
                <a:spcPct val="0"/>
              </a:spcAft>
              <a:defRPr sz="3600" u="sng">
                <a:solidFill>
                  <a:schemeClr val="tx2"/>
                </a:solidFill>
                <a:latin typeface="Tahoma" pitchFamily="34" charset="0"/>
              </a:defRPr>
            </a:lvl4pPr>
            <a:lvl5pPr algn="ctr" rtl="0" eaLnBrk="0" fontAlgn="base" hangingPunct="0">
              <a:spcBef>
                <a:spcPct val="0"/>
              </a:spcBef>
              <a:spcAft>
                <a:spcPct val="0"/>
              </a:spcAft>
              <a:defRPr sz="3600" u="sng">
                <a:solidFill>
                  <a:schemeClr val="tx2"/>
                </a:solidFill>
                <a:latin typeface="Tahoma" pitchFamily="34" charset="0"/>
              </a:defRPr>
            </a:lvl5pPr>
            <a:lvl6pPr marL="457200" algn="ctr" rtl="0" eaLnBrk="0" fontAlgn="base" hangingPunct="0">
              <a:spcBef>
                <a:spcPct val="0"/>
              </a:spcBef>
              <a:spcAft>
                <a:spcPct val="0"/>
              </a:spcAft>
              <a:defRPr sz="3600" u="sng">
                <a:solidFill>
                  <a:schemeClr val="tx2"/>
                </a:solidFill>
                <a:latin typeface="Tahoma" pitchFamily="34" charset="0"/>
              </a:defRPr>
            </a:lvl6pPr>
            <a:lvl7pPr marL="914400" algn="ctr" rtl="0" eaLnBrk="0" fontAlgn="base" hangingPunct="0">
              <a:spcBef>
                <a:spcPct val="0"/>
              </a:spcBef>
              <a:spcAft>
                <a:spcPct val="0"/>
              </a:spcAft>
              <a:defRPr sz="3600" u="sng">
                <a:solidFill>
                  <a:schemeClr val="tx2"/>
                </a:solidFill>
                <a:latin typeface="Tahoma" pitchFamily="34" charset="0"/>
              </a:defRPr>
            </a:lvl7pPr>
            <a:lvl8pPr marL="1371600" algn="ctr" rtl="0" eaLnBrk="0" fontAlgn="base" hangingPunct="0">
              <a:spcBef>
                <a:spcPct val="0"/>
              </a:spcBef>
              <a:spcAft>
                <a:spcPct val="0"/>
              </a:spcAft>
              <a:defRPr sz="3600" u="sng">
                <a:solidFill>
                  <a:schemeClr val="tx2"/>
                </a:solidFill>
                <a:latin typeface="Tahoma" pitchFamily="34" charset="0"/>
              </a:defRPr>
            </a:lvl8pPr>
            <a:lvl9pPr marL="1828800" algn="ctr" rtl="0" eaLnBrk="0" fontAlgn="base" hangingPunct="0">
              <a:spcBef>
                <a:spcPct val="0"/>
              </a:spcBef>
              <a:spcAft>
                <a:spcPct val="0"/>
              </a:spcAft>
              <a:defRPr sz="3600" u="sng">
                <a:solidFill>
                  <a:schemeClr val="tx2"/>
                </a:solidFill>
                <a:latin typeface="Tahoma" pitchFamily="34" charset="0"/>
              </a:defRPr>
            </a:lvl9pPr>
          </a:lstStyle>
          <a:p>
            <a:pPr eaLnBrk="1" fontAlgn="auto" hangingPunct="1">
              <a:spcAft>
                <a:spcPts val="0"/>
              </a:spcAft>
              <a:defRPr/>
            </a:pPr>
            <a:r>
              <a:rPr lang="en-US" sz="2800" b="1" kern="0" dirty="0">
                <a:solidFill>
                  <a:schemeClr val="accent2"/>
                </a:solidFill>
              </a:rPr>
              <a:t>Basic Message Communication System</a:t>
            </a:r>
          </a:p>
        </p:txBody>
      </p:sp>
      <p:sp>
        <p:nvSpPr>
          <p:cNvPr id="7" name="Date Placeholder 6"/>
          <p:cNvSpPr>
            <a:spLocks noGrp="1"/>
          </p:cNvSpPr>
          <p:nvPr>
            <p:ph type="dt" sz="half" idx="10"/>
          </p:nvPr>
        </p:nvSpPr>
        <p:spPr/>
        <p:txBody>
          <a:bodyPr/>
          <a:lstStyle/>
          <a:p>
            <a:pPr>
              <a:defRPr/>
            </a:pPr>
            <a:fld id="{E8FE1312-257B-424B-BEDB-C6EEA65F9642}"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36</a:t>
            </a:fld>
            <a:endParaRPr lang="en-US" altLang="en-US"/>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Software</a:t>
            </a:r>
          </a:p>
        </p:txBody>
      </p:sp>
      <p:sp>
        <p:nvSpPr>
          <p:cNvPr id="3" name="Content Placeholder 2"/>
          <p:cNvSpPr>
            <a:spLocks noGrp="1"/>
          </p:cNvSpPr>
          <p:nvPr>
            <p:ph idx="1"/>
          </p:nvPr>
        </p:nvSpPr>
        <p:spPr/>
        <p:txBody>
          <a:bodyPr/>
          <a:lstStyle/>
          <a:p>
            <a:pPr>
              <a:buFontTx/>
              <a:buChar char="•"/>
            </a:pPr>
            <a:r>
              <a:rPr lang="en-US" altLang="en-US" dirty="0"/>
              <a:t>Protocol Hierarchies</a:t>
            </a:r>
          </a:p>
          <a:p>
            <a:pPr>
              <a:buFontTx/>
              <a:buChar char="•"/>
            </a:pPr>
            <a:r>
              <a:rPr lang="en-US" altLang="en-US" dirty="0"/>
              <a:t>Design Issues for the Layers</a:t>
            </a:r>
          </a:p>
          <a:p>
            <a:pPr>
              <a:buFontTx/>
              <a:buChar char="•"/>
            </a:pPr>
            <a:r>
              <a:rPr lang="en-US" altLang="en-US" dirty="0"/>
              <a:t>Connection-Oriented and Connectionless Services</a:t>
            </a:r>
          </a:p>
          <a:p>
            <a:pPr>
              <a:buFontTx/>
              <a:buChar char="•"/>
            </a:pPr>
            <a:r>
              <a:rPr lang="en-US" altLang="en-US" dirty="0"/>
              <a:t>Service Primitives</a:t>
            </a:r>
          </a:p>
          <a:p>
            <a:pPr>
              <a:buFontTx/>
              <a:buChar char="•"/>
            </a:pPr>
            <a:r>
              <a:rPr lang="en-US" altLang="en-US" dirty="0"/>
              <a:t>The Relationship of Services to Protocols</a:t>
            </a:r>
          </a:p>
          <a:p>
            <a:pPr marL="0" indent="0">
              <a:buNone/>
            </a:pPr>
            <a:endParaRPr lang="en-US" dirty="0"/>
          </a:p>
        </p:txBody>
      </p:sp>
      <p:sp>
        <p:nvSpPr>
          <p:cNvPr id="5" name="Date Placeholder 4"/>
          <p:cNvSpPr>
            <a:spLocks noGrp="1"/>
          </p:cNvSpPr>
          <p:nvPr>
            <p:ph type="dt" sz="half" idx="10"/>
          </p:nvPr>
        </p:nvSpPr>
        <p:spPr/>
        <p:txBody>
          <a:bodyPr/>
          <a:lstStyle/>
          <a:p>
            <a:fld id="{74BCFE83-E904-4C54-B1C2-D194CB3F4D8E}"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37</a:t>
            </a:fld>
            <a:endParaRPr lang="en-US" dirty="0"/>
          </a:p>
        </p:txBody>
      </p:sp>
    </p:spTree>
    <p:extLst>
      <p:ext uri="{BB962C8B-B14F-4D97-AF65-F5344CB8AC3E}">
        <p14:creationId xmlns:p14="http://schemas.microsoft.com/office/powerpoint/2010/main" val="347069747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400" dirty="0"/>
              <a:t>Network Software</a:t>
            </a:r>
            <a:br>
              <a:rPr lang="en-US" altLang="en-US" sz="4400" dirty="0"/>
            </a:br>
            <a:r>
              <a:rPr lang="en-US" altLang="en-US" dirty="0"/>
              <a:t>Protocol Hierarchies</a:t>
            </a:r>
            <a:endParaRPr lang="en-US" dirty="0"/>
          </a:p>
        </p:txBody>
      </p:sp>
      <p:sp>
        <p:nvSpPr>
          <p:cNvPr id="3" name="Content Placeholder 2"/>
          <p:cNvSpPr>
            <a:spLocks noGrp="1"/>
          </p:cNvSpPr>
          <p:nvPr>
            <p:ph idx="1"/>
          </p:nvPr>
        </p:nvSpPr>
        <p:spPr/>
        <p:txBody>
          <a:bodyPr>
            <a:normAutofit/>
          </a:bodyPr>
          <a:lstStyle/>
          <a:p>
            <a:r>
              <a:rPr lang="en-US" sz="2400" dirty="0"/>
              <a:t>To reduce the design complexity, most of the networks are organized as a series of </a:t>
            </a:r>
            <a:r>
              <a:rPr lang="en-US" sz="2400" b="1" dirty="0"/>
              <a:t>layers or levels, each one build upon one below it. </a:t>
            </a:r>
          </a:p>
          <a:p>
            <a:r>
              <a:rPr lang="en-US" sz="2400" b="1" dirty="0"/>
              <a:t>The basic idea of a layered architecture is </a:t>
            </a:r>
            <a:r>
              <a:rPr lang="en-US" sz="2400" b="1" i="1" dirty="0"/>
              <a:t>to divide the design into small pieces. </a:t>
            </a:r>
          </a:p>
          <a:p>
            <a:pPr algn="just"/>
            <a:r>
              <a:rPr lang="en-US" sz="2400" dirty="0"/>
              <a:t>Each layer adds to the services provided by the lower layers in such a manner that the highest layer is provided a full set of services to manage communications and run the applications. </a:t>
            </a:r>
          </a:p>
          <a:p>
            <a:pPr algn="just"/>
            <a:r>
              <a:rPr lang="en-US" sz="2400" dirty="0"/>
              <a:t>The benefits of the layered models are modularity and clear interfaces, i.e. open architecture and comparability between the different providers' components.</a:t>
            </a:r>
          </a:p>
        </p:txBody>
      </p:sp>
      <p:sp>
        <p:nvSpPr>
          <p:cNvPr id="5" name="Date Placeholder 4"/>
          <p:cNvSpPr>
            <a:spLocks noGrp="1"/>
          </p:cNvSpPr>
          <p:nvPr>
            <p:ph type="dt" sz="half" idx="10"/>
          </p:nvPr>
        </p:nvSpPr>
        <p:spPr/>
        <p:txBody>
          <a:bodyPr/>
          <a:lstStyle/>
          <a:p>
            <a:fld id="{65DC506B-662E-4952-8986-E89617598DFA}"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15369545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layered model</a:t>
            </a:r>
          </a:p>
        </p:txBody>
      </p:sp>
      <p:sp>
        <p:nvSpPr>
          <p:cNvPr id="3" name="Content Placeholder 2"/>
          <p:cNvSpPr>
            <a:spLocks noGrp="1"/>
          </p:cNvSpPr>
          <p:nvPr>
            <p:ph idx="1"/>
          </p:nvPr>
        </p:nvSpPr>
        <p:spPr/>
        <p:txBody>
          <a:bodyPr>
            <a:normAutofit lnSpcReduction="10000"/>
          </a:bodyPr>
          <a:lstStyle/>
          <a:p>
            <a:pPr algn="just"/>
            <a:r>
              <a:rPr lang="en-US" dirty="0"/>
              <a:t>A </a:t>
            </a:r>
            <a:r>
              <a:rPr lang="en-US" sz="3200" b="1" dirty="0"/>
              <a:t>service</a:t>
            </a:r>
            <a:r>
              <a:rPr lang="en-US" dirty="0"/>
              <a:t> is a set of actions that a layer offers to another (higher) layer. </a:t>
            </a:r>
          </a:p>
          <a:p>
            <a:pPr algn="just"/>
            <a:r>
              <a:rPr lang="en-US" sz="3200" b="1" dirty="0"/>
              <a:t>Protocol</a:t>
            </a:r>
            <a:r>
              <a:rPr lang="en-US" dirty="0"/>
              <a:t> is a set of rules that a layer uses to exchange information with a peer entity. These rules concern both the contents and the order of the messages used. </a:t>
            </a:r>
          </a:p>
          <a:p>
            <a:pPr algn="just"/>
            <a:r>
              <a:rPr lang="en-US" dirty="0"/>
              <a:t>Between the layers </a:t>
            </a:r>
            <a:r>
              <a:rPr lang="en-US" sz="3200" b="1" dirty="0"/>
              <a:t>service Interfaces </a:t>
            </a:r>
            <a:r>
              <a:rPr lang="en-US" dirty="0"/>
              <a:t>are defined. The messages from one layer to another are sent through those interfaces.</a:t>
            </a:r>
          </a:p>
        </p:txBody>
      </p:sp>
      <p:sp>
        <p:nvSpPr>
          <p:cNvPr id="5" name="Date Placeholder 4"/>
          <p:cNvSpPr>
            <a:spLocks noGrp="1"/>
          </p:cNvSpPr>
          <p:nvPr>
            <p:ph type="dt" sz="half" idx="10"/>
          </p:nvPr>
        </p:nvSpPr>
        <p:spPr/>
        <p:txBody>
          <a:bodyPr/>
          <a:lstStyle/>
          <a:p>
            <a:fld id="{1D8A03E0-6E58-4308-AB9B-77AFCDC69599}"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39</a:t>
            </a:fld>
            <a:endParaRPr lang="en-US" dirty="0"/>
          </a:p>
        </p:txBody>
      </p:sp>
    </p:spTree>
    <p:extLst>
      <p:ext uri="{BB962C8B-B14F-4D97-AF65-F5344CB8AC3E}">
        <p14:creationId xmlns:p14="http://schemas.microsoft.com/office/powerpoint/2010/main" val="372797884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509588" y="762000"/>
            <a:ext cx="7886700" cy="993775"/>
          </a:xfrm>
        </p:spPr>
        <p:txBody>
          <a:bodyPr/>
          <a:lstStyle/>
          <a:p>
            <a:r>
              <a:rPr lang="en-US" altLang="en-US" sz="3600" b="1">
                <a:solidFill>
                  <a:srgbClr val="0000FF"/>
                </a:solidFill>
              </a:rPr>
              <a:t> Benefits of Computer Network</a:t>
            </a:r>
          </a:p>
        </p:txBody>
      </p:sp>
      <p:sp>
        <p:nvSpPr>
          <p:cNvPr id="9219" name="Content Placeholder 5"/>
          <p:cNvSpPr>
            <a:spLocks noGrp="1"/>
          </p:cNvSpPr>
          <p:nvPr>
            <p:ph idx="1"/>
          </p:nvPr>
        </p:nvSpPr>
        <p:spPr>
          <a:xfrm>
            <a:off x="1271588" y="2057400"/>
            <a:ext cx="7124700" cy="3995738"/>
          </a:xfrm>
        </p:spPr>
        <p:txBody>
          <a:bodyPr/>
          <a:lstStyle/>
          <a:p>
            <a:r>
              <a:rPr lang="en-US" altLang="en-US" sz="2800"/>
              <a:t>Resource and load sharing</a:t>
            </a:r>
          </a:p>
          <a:p>
            <a:pPr lvl="1"/>
            <a:r>
              <a:rPr lang="en-US" altLang="en-US" sz="2400"/>
              <a:t>Programs do not need to run on a single machine</a:t>
            </a:r>
          </a:p>
          <a:p>
            <a:r>
              <a:rPr lang="en-US" altLang="en-US" sz="2800"/>
              <a:t>Reduced cost</a:t>
            </a:r>
          </a:p>
          <a:p>
            <a:pPr lvl="1"/>
            <a:r>
              <a:rPr lang="en-US" altLang="en-US" sz="2400"/>
              <a:t>Several machines can share printers, tape drives, etc.</a:t>
            </a:r>
          </a:p>
          <a:p>
            <a:r>
              <a:rPr lang="en-US" altLang="en-US" sz="2800"/>
              <a:t>High reliability</a:t>
            </a:r>
          </a:p>
          <a:p>
            <a:pPr lvl="1"/>
            <a:r>
              <a:rPr lang="en-US" altLang="en-US" sz="2400"/>
              <a:t>If a machine goes down, another can take over</a:t>
            </a:r>
          </a:p>
          <a:p>
            <a:r>
              <a:rPr lang="en-US" altLang="en-US" sz="2800"/>
              <a:t>Powerful Communication Medium</a:t>
            </a:r>
          </a:p>
        </p:txBody>
      </p:sp>
      <p:sp>
        <p:nvSpPr>
          <p:cNvPr id="6" name="Date Placeholder 5"/>
          <p:cNvSpPr>
            <a:spLocks noGrp="1"/>
          </p:cNvSpPr>
          <p:nvPr>
            <p:ph type="dt" sz="half" idx="10"/>
          </p:nvPr>
        </p:nvSpPr>
        <p:spPr/>
        <p:txBody>
          <a:bodyPr/>
          <a:lstStyle/>
          <a:p>
            <a:pPr>
              <a:defRPr/>
            </a:pPr>
            <a:fld id="{EE44BF31-7B36-428C-AF88-713B7E37EB66}"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4</a:t>
            </a:fld>
            <a:endParaRPr lang="en-US" altLang="en-US"/>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Services to Protocols Relationship</a:t>
            </a:r>
          </a:p>
        </p:txBody>
      </p:sp>
      <p:sp>
        <p:nvSpPr>
          <p:cNvPr id="32771" name="Rectangle 3"/>
          <p:cNvSpPr>
            <a:spLocks noGrp="1" noChangeArrowheads="1"/>
          </p:cNvSpPr>
          <p:nvPr>
            <p:ph idx="1"/>
          </p:nvPr>
        </p:nvSpPr>
        <p:spPr/>
        <p:txBody>
          <a:bodyPr/>
          <a:lstStyle/>
          <a:p>
            <a:r>
              <a:rPr lang="en-US" altLang="en-US" sz="2800" dirty="0"/>
              <a:t>The relationship between a service and a protocol.</a:t>
            </a:r>
          </a:p>
        </p:txBody>
      </p:sp>
      <p:sp>
        <p:nvSpPr>
          <p:cNvPr id="3" name="Date Placeholder 2"/>
          <p:cNvSpPr>
            <a:spLocks noGrp="1"/>
          </p:cNvSpPr>
          <p:nvPr>
            <p:ph type="dt" sz="half" idx="10"/>
          </p:nvPr>
        </p:nvSpPr>
        <p:spPr/>
        <p:txBody>
          <a:bodyPr/>
          <a:lstStyle/>
          <a:p>
            <a:fld id="{AB72A65D-4471-4C98-A34C-3B50501157D0}"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40</a:t>
            </a:fld>
            <a:endParaRPr lang="en-US" dirty="0"/>
          </a:p>
        </p:txBody>
      </p:sp>
      <p:pic>
        <p:nvPicPr>
          <p:cNvPr id="32772" name="Picture 4" descr="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40" y="2953931"/>
            <a:ext cx="7428088"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1433016" y="3357350"/>
            <a:ext cx="1156648" cy="16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6109" y="3179928"/>
            <a:ext cx="2292824" cy="35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Layer k/k+1 Interface</a:t>
            </a:r>
          </a:p>
        </p:txBody>
      </p:sp>
      <p:cxnSp>
        <p:nvCxnSpPr>
          <p:cNvPr id="11" name="Straight Arrow Connector 10"/>
          <p:cNvCxnSpPr/>
          <p:nvPr/>
        </p:nvCxnSpPr>
        <p:spPr>
          <a:xfrm>
            <a:off x="1514902" y="5268036"/>
            <a:ext cx="1207826" cy="21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22728" y="5356452"/>
            <a:ext cx="2114318" cy="35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Layer k-1/k Interface</a:t>
            </a:r>
          </a:p>
        </p:txBody>
      </p:sp>
    </p:spTree>
    <p:extLst>
      <p:ext uri="{BB962C8B-B14F-4D97-AF65-F5344CB8AC3E}">
        <p14:creationId xmlns:p14="http://schemas.microsoft.com/office/powerpoint/2010/main" val="260842522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Design Issues for the Layers</a:t>
            </a:r>
          </a:p>
        </p:txBody>
      </p:sp>
      <p:sp>
        <p:nvSpPr>
          <p:cNvPr id="3" name="Date Placeholder 2"/>
          <p:cNvSpPr>
            <a:spLocks noGrp="1"/>
          </p:cNvSpPr>
          <p:nvPr>
            <p:ph type="dt" sz="half" idx="10"/>
          </p:nvPr>
        </p:nvSpPr>
        <p:spPr/>
        <p:txBody>
          <a:bodyPr/>
          <a:lstStyle/>
          <a:p>
            <a:fld id="{76AD03B7-C487-47F2-8693-64AB1844FB1A}"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41</a:t>
            </a:fld>
            <a:endParaRPr lang="en-US" dirty="0"/>
          </a:p>
        </p:txBody>
      </p:sp>
      <p:sp>
        <p:nvSpPr>
          <p:cNvPr id="67589" name="Rectangle 5"/>
          <p:cNvSpPr>
            <a:spLocks noChangeArrowheads="1"/>
          </p:cNvSpPr>
          <p:nvPr/>
        </p:nvSpPr>
        <p:spPr bwMode="auto">
          <a:xfrm>
            <a:off x="818292" y="2264110"/>
            <a:ext cx="6443663"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defRPr sz="2400">
                <a:solidFill>
                  <a:schemeClr val="tx1"/>
                </a:solidFill>
                <a:latin typeface="Times New Roman" panose="02020603050405020304" pitchFamily="18" charset="0"/>
              </a:defRPr>
            </a:lvl1pPr>
            <a:lvl2pPr marL="990600" indent="-533400" algn="l">
              <a:spcBef>
                <a:spcPct val="20000"/>
              </a:spcBef>
              <a:buClr>
                <a:schemeClr val="accent2"/>
              </a:buClr>
              <a:buChar char="–"/>
              <a:defRPr sz="2800">
                <a:solidFill>
                  <a:schemeClr val="tx1"/>
                </a:solidFill>
                <a:latin typeface="Times New Roman" panose="02020603050405020304" pitchFamily="18" charset="0"/>
              </a:defRPr>
            </a:lvl2pPr>
            <a:lvl3pPr marL="1371600" indent="-457200" algn="l">
              <a:spcBef>
                <a:spcPct val="20000"/>
              </a:spcBef>
              <a:buClr>
                <a:schemeClr val="accent2"/>
              </a:buClr>
              <a:buChar char="•"/>
              <a:defRPr sz="2400">
                <a:solidFill>
                  <a:schemeClr val="tx1"/>
                </a:solidFill>
                <a:latin typeface="Times New Roman" panose="02020603050405020304" pitchFamily="18" charset="0"/>
              </a:defRPr>
            </a:lvl3pPr>
            <a:lvl4pPr marL="1752600" indent="-381000" algn="l">
              <a:spcBef>
                <a:spcPct val="20000"/>
              </a:spcBef>
              <a:buClr>
                <a:schemeClr val="accent2"/>
              </a:buClr>
              <a:buChar char="–"/>
              <a:defRPr sz="2000">
                <a:solidFill>
                  <a:schemeClr val="tx1"/>
                </a:solidFill>
                <a:latin typeface="Times New Roman" panose="02020603050405020304" pitchFamily="18" charset="0"/>
              </a:defRPr>
            </a:lvl4pPr>
            <a:lvl5pPr marL="2209800" indent="-381000" algn="l">
              <a:spcBef>
                <a:spcPct val="20000"/>
              </a:spcBef>
              <a:buClr>
                <a:schemeClr val="accent2"/>
              </a:buClr>
              <a:buChar char="»"/>
              <a:defRPr sz="2000">
                <a:solidFill>
                  <a:schemeClr val="tx1"/>
                </a:solidFill>
                <a:latin typeface="Times New Roman" panose="02020603050405020304" pitchFamily="18" charset="0"/>
              </a:defRPr>
            </a:lvl5pPr>
            <a:lvl6pPr marL="26670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fontAlgn="base">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l">
              <a:buFontTx/>
              <a:buChar char="•"/>
            </a:pPr>
            <a:r>
              <a:rPr lang="en-US" altLang="en-US" sz="2800" dirty="0"/>
              <a:t>Addressing</a:t>
            </a:r>
          </a:p>
          <a:p>
            <a:pPr algn="l">
              <a:buFontTx/>
              <a:buChar char="•"/>
            </a:pPr>
            <a:r>
              <a:rPr lang="en-US" altLang="en-US" sz="2800" dirty="0"/>
              <a:t>Error Control</a:t>
            </a:r>
          </a:p>
          <a:p>
            <a:pPr algn="l">
              <a:buFontTx/>
              <a:buChar char="•"/>
            </a:pPr>
            <a:r>
              <a:rPr lang="en-US" altLang="en-US" sz="2800" dirty="0"/>
              <a:t>Flow Control</a:t>
            </a:r>
          </a:p>
          <a:p>
            <a:pPr algn="l">
              <a:buFontTx/>
              <a:buChar char="•"/>
            </a:pPr>
            <a:r>
              <a:rPr lang="en-US" altLang="en-US" sz="2800" dirty="0"/>
              <a:t>Multiplexing</a:t>
            </a:r>
          </a:p>
          <a:p>
            <a:pPr algn="l">
              <a:buFontTx/>
              <a:buChar char="•"/>
            </a:pPr>
            <a:r>
              <a:rPr lang="en-US" altLang="en-US" sz="2800" dirty="0"/>
              <a:t>Routing</a:t>
            </a:r>
          </a:p>
        </p:txBody>
      </p:sp>
    </p:spTree>
    <p:extLst>
      <p:ext uri="{BB962C8B-B14F-4D97-AF65-F5344CB8AC3E}">
        <p14:creationId xmlns:p14="http://schemas.microsoft.com/office/powerpoint/2010/main" val="353643836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10240" y="152400"/>
            <a:ext cx="8405159" cy="1143000"/>
          </a:xfrm>
        </p:spPr>
        <p:txBody>
          <a:bodyPr>
            <a:normAutofit fontScale="90000"/>
          </a:bodyPr>
          <a:lstStyle/>
          <a:p>
            <a:r>
              <a:rPr lang="en-US" altLang="en-US" sz="4000" b="1" dirty="0"/>
              <a:t>Connection-Oriented and Connectionless Services</a:t>
            </a:r>
          </a:p>
        </p:txBody>
      </p:sp>
      <p:sp>
        <p:nvSpPr>
          <p:cNvPr id="29699" name="Rectangle 3"/>
          <p:cNvSpPr>
            <a:spLocks noGrp="1" noChangeArrowheads="1"/>
          </p:cNvSpPr>
          <p:nvPr>
            <p:ph idx="1"/>
          </p:nvPr>
        </p:nvSpPr>
        <p:spPr/>
        <p:txBody>
          <a:bodyPr/>
          <a:lstStyle/>
          <a:p>
            <a:r>
              <a:rPr lang="en-US" altLang="en-US"/>
              <a:t>Six different types of service.</a:t>
            </a:r>
          </a:p>
        </p:txBody>
      </p:sp>
      <p:sp>
        <p:nvSpPr>
          <p:cNvPr id="3" name="Date Placeholder 2"/>
          <p:cNvSpPr>
            <a:spLocks noGrp="1"/>
          </p:cNvSpPr>
          <p:nvPr>
            <p:ph type="dt" sz="half" idx="10"/>
          </p:nvPr>
        </p:nvSpPr>
        <p:spPr/>
        <p:txBody>
          <a:bodyPr/>
          <a:lstStyle/>
          <a:p>
            <a:fld id="{74E8D38D-BA9A-4D30-9BE0-C92C768A7435}"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42</a:t>
            </a:fld>
            <a:endParaRPr lang="en-US" dirty="0"/>
          </a:p>
        </p:txBody>
      </p:sp>
      <p:pic>
        <p:nvPicPr>
          <p:cNvPr id="29700" name="Picture 4"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28" y="2785731"/>
            <a:ext cx="8484781" cy="315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5432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a:t>Service Primitives in a Connection-Oriented Service</a:t>
            </a:r>
          </a:p>
        </p:txBody>
      </p:sp>
      <p:sp>
        <p:nvSpPr>
          <p:cNvPr id="30723" name="Rectangle 3"/>
          <p:cNvSpPr>
            <a:spLocks noGrp="1" noChangeArrowheads="1"/>
          </p:cNvSpPr>
          <p:nvPr>
            <p:ph idx="1"/>
          </p:nvPr>
        </p:nvSpPr>
        <p:spPr>
          <a:xfrm>
            <a:off x="228600" y="5410200"/>
            <a:ext cx="3508745" cy="838200"/>
          </a:xfrm>
        </p:spPr>
        <p:txBody>
          <a:bodyPr>
            <a:normAutofit lnSpcReduction="10000"/>
          </a:bodyPr>
          <a:lstStyle/>
          <a:p>
            <a:pPr marL="0" indent="0">
              <a:buNone/>
            </a:pPr>
            <a:r>
              <a:rPr lang="en-US" altLang="en-US" sz="1800" dirty="0"/>
              <a:t>Five service primitives for implementing a simple connection-oriented service.</a:t>
            </a:r>
          </a:p>
          <a:p>
            <a:endParaRPr lang="en-US" altLang="en-US" sz="1800" dirty="0"/>
          </a:p>
        </p:txBody>
      </p:sp>
      <p:sp>
        <p:nvSpPr>
          <p:cNvPr id="4" name="Date Placeholder 3"/>
          <p:cNvSpPr>
            <a:spLocks noGrp="1"/>
          </p:cNvSpPr>
          <p:nvPr>
            <p:ph type="dt" sz="half" idx="10"/>
          </p:nvPr>
        </p:nvSpPr>
        <p:spPr/>
        <p:txBody>
          <a:bodyPr/>
          <a:lstStyle/>
          <a:p>
            <a:fld id="{609B3529-31CE-401A-9242-F87D673EE4FD}"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43</a:t>
            </a:fld>
            <a:endParaRPr lang="en-US" dirty="0"/>
          </a:p>
        </p:txBody>
      </p:sp>
      <p:pic>
        <p:nvPicPr>
          <p:cNvPr id="30724" name="Picture 4" descr="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4" y="2212649"/>
            <a:ext cx="3819869" cy="3045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724" y="2212649"/>
            <a:ext cx="4768702" cy="31213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19600" y="5486400"/>
            <a:ext cx="4572000" cy="923330"/>
          </a:xfrm>
          <a:prstGeom prst="rect">
            <a:avLst/>
          </a:prstGeom>
        </p:spPr>
        <p:txBody>
          <a:bodyPr>
            <a:spAutoFit/>
          </a:bodyPr>
          <a:lstStyle/>
          <a:p>
            <a:r>
              <a:rPr lang="en-US" altLang="en-US" dirty="0"/>
              <a:t>Packets sent in a simple client-server interaction on a connection-oriented network.</a:t>
            </a:r>
          </a:p>
        </p:txBody>
      </p:sp>
    </p:spTree>
    <p:extLst>
      <p:ext uri="{BB962C8B-B14F-4D97-AF65-F5344CB8AC3E}">
        <p14:creationId xmlns:p14="http://schemas.microsoft.com/office/powerpoint/2010/main" val="209970205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b="1" dirty="0"/>
              <a:t>Reference Models</a:t>
            </a:r>
          </a:p>
        </p:txBody>
      </p:sp>
      <p:sp>
        <p:nvSpPr>
          <p:cNvPr id="63491" name="Rectangle 3"/>
          <p:cNvSpPr>
            <a:spLocks noGrp="1" noChangeArrowheads="1"/>
          </p:cNvSpPr>
          <p:nvPr>
            <p:ph idx="1"/>
          </p:nvPr>
        </p:nvSpPr>
        <p:spPr>
          <a:xfrm>
            <a:off x="609600" y="1981200"/>
            <a:ext cx="7490760" cy="3948223"/>
          </a:xfrm>
        </p:spPr>
        <p:txBody>
          <a:bodyPr/>
          <a:lstStyle/>
          <a:p>
            <a:pPr algn="l">
              <a:buFontTx/>
              <a:buChar char="•"/>
            </a:pPr>
            <a:r>
              <a:rPr lang="en-US" altLang="en-US" sz="3200" dirty="0"/>
              <a:t>The OSI Reference Model</a:t>
            </a:r>
          </a:p>
          <a:p>
            <a:pPr algn="l">
              <a:buFontTx/>
              <a:buChar char="•"/>
            </a:pPr>
            <a:r>
              <a:rPr lang="en-US" altLang="en-US" sz="3200" dirty="0"/>
              <a:t>The TCP/IP Reference Model</a:t>
            </a:r>
          </a:p>
          <a:p>
            <a:pPr algn="l">
              <a:buFontTx/>
              <a:buChar char="•"/>
            </a:pPr>
            <a:r>
              <a:rPr lang="en-US" altLang="en-US" sz="3200" dirty="0"/>
              <a:t>A Comparison of OSI and TCP/IP </a:t>
            </a:r>
          </a:p>
          <a:p>
            <a:pPr algn="l">
              <a:buFontTx/>
              <a:buChar char="•"/>
            </a:pPr>
            <a:r>
              <a:rPr lang="en-US" altLang="en-US" sz="3200" dirty="0"/>
              <a:t>A Critique of the OSI Model and Protocols</a:t>
            </a:r>
          </a:p>
          <a:p>
            <a:pPr algn="l">
              <a:buFontTx/>
              <a:buChar char="•"/>
            </a:pPr>
            <a:r>
              <a:rPr lang="en-US" altLang="en-US" sz="3200" dirty="0"/>
              <a:t>A Critique of the TCP/IP Reference Model</a:t>
            </a:r>
          </a:p>
          <a:p>
            <a:pPr algn="l">
              <a:buFontTx/>
              <a:buChar char="•"/>
            </a:pPr>
            <a:endParaRPr lang="en-US" altLang="en-US" sz="3200" dirty="0"/>
          </a:p>
        </p:txBody>
      </p:sp>
      <p:sp>
        <p:nvSpPr>
          <p:cNvPr id="3" name="Date Placeholder 2"/>
          <p:cNvSpPr>
            <a:spLocks noGrp="1"/>
          </p:cNvSpPr>
          <p:nvPr>
            <p:ph type="dt" sz="half" idx="10"/>
          </p:nvPr>
        </p:nvSpPr>
        <p:spPr/>
        <p:txBody>
          <a:bodyPr/>
          <a:lstStyle/>
          <a:p>
            <a:fld id="{8E5722A4-78A9-4151-A8BD-8B48A414449B}"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44</a:t>
            </a:fld>
            <a:endParaRPr lang="en-US" dirty="0"/>
          </a:p>
        </p:txBody>
      </p:sp>
    </p:spTree>
    <p:extLst>
      <p:ext uri="{BB962C8B-B14F-4D97-AF65-F5344CB8AC3E}">
        <p14:creationId xmlns:p14="http://schemas.microsoft.com/office/powerpoint/2010/main" val="311986247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and TCP/IP model-Brief History</a:t>
            </a:r>
          </a:p>
        </p:txBody>
      </p:sp>
      <p:sp>
        <p:nvSpPr>
          <p:cNvPr id="3" name="Content Placeholder 2"/>
          <p:cNvSpPr>
            <a:spLocks noGrp="1"/>
          </p:cNvSpPr>
          <p:nvPr>
            <p:ph idx="1"/>
          </p:nvPr>
        </p:nvSpPr>
        <p:spPr>
          <a:xfrm>
            <a:off x="510241" y="2336873"/>
            <a:ext cx="8293517" cy="3599316"/>
          </a:xfrm>
        </p:spPr>
        <p:txBody>
          <a:bodyPr/>
          <a:lstStyle/>
          <a:p>
            <a:pPr algn="just"/>
            <a:r>
              <a:rPr lang="en-US" sz="1800" i="1" dirty="0">
                <a:effectLst>
                  <a:outerShdw blurRad="38100" dist="38100" dir="2700000" algn="tl">
                    <a:srgbClr val="C0C0C0"/>
                  </a:outerShdw>
                </a:effectLst>
                <a:cs typeface="Times New Roman" pitchFamily="18" charset="0"/>
              </a:rPr>
              <a:t>Established in 1947, International Organization for Standardization (</a:t>
            </a:r>
            <a:r>
              <a:rPr lang="en-US" sz="1800" i="1" dirty="0">
                <a:solidFill>
                  <a:schemeClr val="hlink"/>
                </a:solidFill>
                <a:effectLst>
                  <a:outerShdw blurRad="38100" dist="38100" dir="2700000" algn="tl">
                    <a:srgbClr val="C0C0C0"/>
                  </a:outerShdw>
                </a:effectLst>
                <a:cs typeface="Times New Roman" pitchFamily="18" charset="0"/>
              </a:rPr>
              <a:t>ISO</a:t>
            </a:r>
            <a:r>
              <a:rPr lang="en-US" sz="1800" i="1" dirty="0">
                <a:effectLst>
                  <a:outerShdw blurRad="38100" dist="38100" dir="2700000" algn="tl">
                    <a:srgbClr val="C0C0C0"/>
                  </a:outerShdw>
                </a:effectLst>
                <a:cs typeface="Times New Roman" pitchFamily="18" charset="0"/>
              </a:rPr>
              <a:t>) is a multinational body dedicated to worldwide agreement on international standards. An ISO standard that covers all aspects of network communications is the Open Systems Interconnection (</a:t>
            </a:r>
            <a:r>
              <a:rPr lang="en-US" sz="1800" i="1" dirty="0">
                <a:solidFill>
                  <a:schemeClr val="hlink"/>
                </a:solidFill>
                <a:effectLst>
                  <a:outerShdw blurRad="38100" dist="38100" dir="2700000" algn="tl">
                    <a:srgbClr val="C0C0C0"/>
                  </a:outerShdw>
                </a:effectLst>
                <a:cs typeface="Times New Roman" pitchFamily="18" charset="0"/>
              </a:rPr>
              <a:t>OSI</a:t>
            </a:r>
            <a:r>
              <a:rPr lang="en-US" sz="1800" i="1" dirty="0">
                <a:effectLst>
                  <a:outerShdw blurRad="38100" dist="38100" dir="2700000" algn="tl">
                    <a:srgbClr val="C0C0C0"/>
                  </a:outerShdw>
                </a:effectLst>
                <a:cs typeface="Times New Roman" pitchFamily="18" charset="0"/>
              </a:rPr>
              <a:t>) model. It was first introduced in the late 1970s. </a:t>
            </a:r>
          </a:p>
          <a:p>
            <a:pPr algn="just"/>
            <a:endParaRPr lang="en-US" sz="1800" i="1" dirty="0">
              <a:effectLst>
                <a:outerShdw blurRad="38100" dist="38100" dir="2700000" algn="tl">
                  <a:srgbClr val="C0C0C0"/>
                </a:outerShdw>
              </a:effectLst>
            </a:endParaRPr>
          </a:p>
          <a:p>
            <a:pPr algn="just"/>
            <a:endParaRPr lang="en-US" sz="1800" i="1" dirty="0">
              <a:effectLst>
                <a:outerShdw blurRad="38100" dist="38100" dir="2700000" algn="tl">
                  <a:srgbClr val="C0C0C0"/>
                </a:outerShdw>
              </a:effectLst>
            </a:endParaRPr>
          </a:p>
          <a:p>
            <a:pPr algn="just"/>
            <a:endParaRPr lang="en-US" sz="1800" i="1" dirty="0">
              <a:effectLst>
                <a:outerShdw blurRad="38100" dist="38100" dir="2700000" algn="tl">
                  <a:srgbClr val="C0C0C0"/>
                </a:outerShdw>
              </a:effectLst>
            </a:endParaRPr>
          </a:p>
          <a:p>
            <a:pPr algn="just"/>
            <a:r>
              <a:rPr lang="en-US" sz="1800" dirty="0">
                <a:effectLst>
                  <a:outerShdw blurRad="38100" dist="38100" dir="2700000" algn="tl">
                    <a:srgbClr val="000000">
                      <a:alpha val="43137"/>
                    </a:srgbClr>
                  </a:outerShdw>
                </a:effectLst>
              </a:rPr>
              <a:t>TCP/IP is a protocol suite used in the Internet today. It is a hierarchical protocol made up of interactive modules, each of which provides a specific functionality. The term hierarchical means that each upper level protocol is supported by the services provided by one or more lower level protocols. The original TCP/IP protocol suite was defined as four software layers built upon the hardware. Today, however, TCP/IP is thought of as a five-layer model. </a:t>
            </a:r>
          </a:p>
          <a:p>
            <a:pPr algn="just"/>
            <a:endParaRPr lang="en-US" sz="1800" i="1" dirty="0">
              <a:effectLst>
                <a:outerShdw blurRad="38100" dist="38100" dir="2700000" algn="tl">
                  <a:srgbClr val="C0C0C0"/>
                </a:outerShdw>
              </a:effectLst>
              <a:latin typeface="Times New Roman" pitchFamily="18" charset="0"/>
              <a:cs typeface="Times New Roman" pitchFamily="18" charset="0"/>
            </a:endParaRPr>
          </a:p>
          <a:p>
            <a:pPr marL="0" indent="0" algn="just">
              <a:buNone/>
            </a:pPr>
            <a:endParaRPr lang="en-US" dirty="0"/>
          </a:p>
        </p:txBody>
      </p:sp>
      <p:sp>
        <p:nvSpPr>
          <p:cNvPr id="6" name="Date Placeholder 5"/>
          <p:cNvSpPr>
            <a:spLocks noGrp="1"/>
          </p:cNvSpPr>
          <p:nvPr>
            <p:ph type="dt" sz="half" idx="10"/>
          </p:nvPr>
        </p:nvSpPr>
        <p:spPr/>
        <p:txBody>
          <a:bodyPr/>
          <a:lstStyle/>
          <a:p>
            <a:fld id="{12F5A528-AF4B-4A8A-AD34-E941C851999E}"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45</a:t>
            </a:fld>
            <a:endParaRPr lang="en-US" dirty="0"/>
          </a:p>
        </p:txBody>
      </p:sp>
      <p:sp>
        <p:nvSpPr>
          <p:cNvPr id="4" name="Rectangle 11"/>
          <p:cNvSpPr>
            <a:spLocks noChangeArrowheads="1"/>
          </p:cNvSpPr>
          <p:nvPr/>
        </p:nvSpPr>
        <p:spPr bwMode="auto">
          <a:xfrm>
            <a:off x="1754629" y="3533266"/>
            <a:ext cx="6057900" cy="830997"/>
          </a:xfrm>
          <a:prstGeom prst="rect">
            <a:avLst/>
          </a:prstGeom>
          <a:solidFill>
            <a:srgbClr val="99FF33"/>
          </a:solidFill>
          <a:ln w="76200" algn="ctr">
            <a:noFill/>
            <a:miter lim="800000"/>
            <a:headEnd/>
            <a:tailEnd/>
          </a:ln>
        </p:spPr>
        <p:txBody>
          <a:bodyPr>
            <a:spAutoFit/>
          </a:bodyPr>
          <a:lstStyle/>
          <a:p>
            <a:pPr algn="ctr"/>
            <a:r>
              <a:rPr lang="en-US" sz="2400" dirty="0">
                <a:solidFill>
                  <a:srgbClr val="FF0000"/>
                </a:solidFill>
              </a:rPr>
              <a:t>ISO is the organization.</a:t>
            </a:r>
            <a:br>
              <a:rPr lang="en-US" sz="2400" dirty="0">
                <a:solidFill>
                  <a:srgbClr val="FF0000"/>
                </a:solidFill>
              </a:rPr>
            </a:br>
            <a:r>
              <a:rPr lang="en-US" sz="2400" dirty="0">
                <a:solidFill>
                  <a:srgbClr val="FF0000"/>
                </a:solidFill>
              </a:rPr>
              <a:t>OSI is the model.</a:t>
            </a:r>
          </a:p>
        </p:txBody>
      </p:sp>
    </p:spTree>
    <p:extLst>
      <p:ext uri="{BB962C8B-B14F-4D97-AF65-F5344CB8AC3E}">
        <p14:creationId xmlns:p14="http://schemas.microsoft.com/office/powerpoint/2010/main" val="193783598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solidFill>
                  <a:srgbClr val="C00000"/>
                </a:solidFill>
              </a:rPr>
              <a:t>Motivation behind layer model</a:t>
            </a:r>
          </a:p>
        </p:txBody>
      </p:sp>
      <p:sp>
        <p:nvSpPr>
          <p:cNvPr id="3" name="Content Placeholder 2"/>
          <p:cNvSpPr>
            <a:spLocks noGrp="1"/>
          </p:cNvSpPr>
          <p:nvPr>
            <p:ph idx="1"/>
          </p:nvPr>
        </p:nvSpPr>
        <p:spPr/>
        <p:txBody>
          <a:bodyPr>
            <a:normAutofit fontScale="77500" lnSpcReduction="20000"/>
          </a:bodyPr>
          <a:lstStyle/>
          <a:p>
            <a:pPr>
              <a:defRPr/>
            </a:pPr>
            <a:r>
              <a:rPr lang="en-US" dirty="0"/>
              <a:t>To reduce the design complexity, most of the networks are organized as a series of </a:t>
            </a:r>
            <a:r>
              <a:rPr lang="en-US" b="1" dirty="0"/>
              <a:t>layers or levels, each one build upon one below it. </a:t>
            </a:r>
          </a:p>
          <a:p>
            <a:pPr>
              <a:defRPr/>
            </a:pPr>
            <a:r>
              <a:rPr lang="en-US" b="1" dirty="0"/>
              <a:t>The basic idea of a layered architecture is </a:t>
            </a:r>
            <a:r>
              <a:rPr lang="en-US" b="1" i="1" dirty="0"/>
              <a:t>to divide the design into small pieces. </a:t>
            </a:r>
          </a:p>
          <a:p>
            <a:pPr algn="just">
              <a:defRPr/>
            </a:pPr>
            <a:r>
              <a:rPr lang="en-US" dirty="0"/>
              <a:t>Each layer adds to the services provided by the lower layers in such a manner that the highest layer is provided a full set of services to manage communications and run the applications. </a:t>
            </a:r>
          </a:p>
          <a:p>
            <a:pPr algn="just">
              <a:defRPr/>
            </a:pPr>
            <a:r>
              <a:rPr lang="en-US" dirty="0"/>
              <a:t>The benefits of the layered models are modularity and clear interfaces, i.e. open architecture and comparability between the different providers' components.</a:t>
            </a:r>
          </a:p>
        </p:txBody>
      </p:sp>
      <p:sp>
        <p:nvSpPr>
          <p:cNvPr id="6" name="Date Placeholder 5"/>
          <p:cNvSpPr>
            <a:spLocks noGrp="1"/>
          </p:cNvSpPr>
          <p:nvPr>
            <p:ph type="dt" sz="half" idx="10"/>
          </p:nvPr>
        </p:nvSpPr>
        <p:spPr/>
        <p:txBody>
          <a:bodyPr/>
          <a:lstStyle/>
          <a:p>
            <a:pPr>
              <a:defRPr/>
            </a:pPr>
            <a:fld id="{4DA3D349-D7E1-4A8C-89A9-810DBB0E4E27}"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46</a:t>
            </a:fld>
            <a:endParaRPr lang="en-US" altLang="en-US"/>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p:cNvSpPr>
            <a:spLocks noGrp="1"/>
          </p:cNvSpPr>
          <p:nvPr>
            <p:ph type="title"/>
          </p:nvPr>
        </p:nvSpPr>
        <p:spPr/>
        <p:txBody>
          <a:bodyPr rtlCol="0">
            <a:normAutofit/>
          </a:bodyPr>
          <a:lstStyle/>
          <a:p>
            <a:pPr eaLnBrk="1" fontAlgn="auto" hangingPunct="1">
              <a:spcAft>
                <a:spcPts val="0"/>
              </a:spcAft>
              <a:defRPr/>
            </a:pPr>
            <a:r>
              <a:rPr lang="en-US" dirty="0">
                <a:solidFill>
                  <a:schemeClr val="tx2">
                    <a:satMod val="130000"/>
                  </a:schemeClr>
                </a:solidFill>
              </a:rPr>
              <a:t>THE OSI MODEL</a:t>
            </a:r>
          </a:p>
        </p:txBody>
      </p:sp>
      <p:sp>
        <p:nvSpPr>
          <p:cNvPr id="32771" name="Text Placeholder 9"/>
          <p:cNvSpPr>
            <a:spLocks noGrp="1"/>
          </p:cNvSpPr>
          <p:nvPr>
            <p:ph idx="1"/>
          </p:nvPr>
        </p:nvSpPr>
        <p:spPr/>
        <p:txBody>
          <a:bodyPr/>
          <a:lstStyle/>
          <a:p>
            <a:pPr marL="365125" indent="-282575" algn="just" eaLnBrk="1" hangingPunct="1">
              <a:buFont typeface="Wingdings 2" pitchFamily="18" charset="2"/>
              <a:buChar char=""/>
            </a:pPr>
            <a:r>
              <a:rPr lang="en-US" altLang="en-US" sz="2800" dirty="0"/>
              <a:t>Established in 1947, the </a:t>
            </a:r>
            <a:r>
              <a:rPr lang="en-US" sz="2800" i="1" dirty="0">
                <a:effectLst>
                  <a:outerShdw blurRad="38100" dist="38100" dir="2700000" algn="tl">
                    <a:srgbClr val="C0C0C0"/>
                  </a:outerShdw>
                </a:effectLst>
                <a:cs typeface="Times New Roman" pitchFamily="18" charset="0"/>
              </a:rPr>
              <a:t>International Organization for Standardization</a:t>
            </a:r>
            <a:r>
              <a:rPr lang="en-US" altLang="en-US" sz="2800" dirty="0"/>
              <a:t> (ISO) is a multinational body dedicated to worldwide agreement on international standards. An ISO standard that covers all aspects of network communications is the </a:t>
            </a:r>
            <a:r>
              <a:rPr lang="en-US" altLang="en-US" sz="2800" i="1" dirty="0"/>
              <a:t>Open Systems Interconnection</a:t>
            </a:r>
            <a:r>
              <a:rPr lang="en-US" altLang="en-US" sz="2800" dirty="0"/>
              <a:t> (OSI) model. It was first introduced in the late 1970s. </a:t>
            </a:r>
          </a:p>
          <a:p>
            <a:pPr marL="365125" indent="-282575" eaLnBrk="1" hangingPunct="1">
              <a:buFont typeface="Wingdings 2" pitchFamily="18" charset="2"/>
              <a:buChar char=""/>
            </a:pPr>
            <a:r>
              <a:rPr lang="en-US" altLang="en-US" sz="2800" dirty="0"/>
              <a:t>Note: </a:t>
            </a:r>
          </a:p>
          <a:p>
            <a:pPr marL="639763" lvl="1" indent="-236538" eaLnBrk="1" hangingPunct="1">
              <a:buFont typeface="Verdana" pitchFamily="34" charset="0"/>
              <a:buChar char="◦"/>
            </a:pPr>
            <a:r>
              <a:rPr lang="en-US" altLang="en-US" sz="2400" dirty="0"/>
              <a:t>ISO is the organization.</a:t>
            </a:r>
          </a:p>
          <a:p>
            <a:pPr marL="639763" lvl="1" indent="-236538" eaLnBrk="1" hangingPunct="1">
              <a:buFont typeface="Verdana" pitchFamily="34" charset="0"/>
              <a:buChar char="◦"/>
            </a:pPr>
            <a:r>
              <a:rPr lang="en-US" altLang="en-US" sz="2400" dirty="0"/>
              <a:t>OSI is the model.</a:t>
            </a:r>
          </a:p>
        </p:txBody>
      </p:sp>
      <p:sp>
        <p:nvSpPr>
          <p:cNvPr id="32772"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1" hangingPunct="1"/>
            <a:endParaRPr lang="en-US" altLang="en-US" b="1">
              <a:latin typeface="Times New Roman" pitchFamily="18" charset="0"/>
            </a:endParaRPr>
          </a:p>
        </p:txBody>
      </p:sp>
      <p:sp>
        <p:nvSpPr>
          <p:cNvPr id="7" name="Date Placeholder 6"/>
          <p:cNvSpPr>
            <a:spLocks noGrp="1"/>
          </p:cNvSpPr>
          <p:nvPr>
            <p:ph type="dt" sz="half" idx="10"/>
          </p:nvPr>
        </p:nvSpPr>
        <p:spPr/>
        <p:txBody>
          <a:bodyPr/>
          <a:lstStyle/>
          <a:p>
            <a:pPr>
              <a:defRPr/>
            </a:pPr>
            <a:fld id="{3D3C43FE-5725-4496-9A58-FBD392B32F29}"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47</a:t>
            </a:fld>
            <a:endParaRPr lang="en-US" altLang="en-US"/>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68363" y="-228600"/>
            <a:ext cx="7886700" cy="1325563"/>
          </a:xfrm>
        </p:spPr>
        <p:txBody>
          <a:bodyPr rtlCol="0">
            <a:normAutofit/>
          </a:bodyPr>
          <a:lstStyle/>
          <a:p>
            <a:pPr eaLnBrk="1" fontAlgn="auto" hangingPunct="1">
              <a:spcAft>
                <a:spcPts val="0"/>
              </a:spcAft>
              <a:defRPr/>
            </a:pPr>
            <a:r>
              <a:rPr lang="en-US" dirty="0">
                <a:solidFill>
                  <a:schemeClr val="tx2">
                    <a:satMod val="130000"/>
                  </a:schemeClr>
                </a:solidFill>
              </a:rPr>
              <a:t>Seven layers of the OSI model</a:t>
            </a:r>
          </a:p>
        </p:txBody>
      </p:sp>
      <p:pic>
        <p:nvPicPr>
          <p:cNvPr id="34819" name="Picture 2" descr="Image result for PROTOCOLS OSI MODEL"/>
          <p:cNvPicPr>
            <a:picLocks noChangeAspect="1" noChangeArrowheads="1"/>
          </p:cNvPicPr>
          <p:nvPr/>
        </p:nvPicPr>
        <p:blipFill>
          <a:blip r:embed="rId3"/>
          <a:srcRect l="1964" t="-833" r="-1964" b="10834"/>
          <a:stretch>
            <a:fillRect/>
          </a:stretch>
        </p:blipFill>
        <p:spPr bwMode="auto">
          <a:xfrm>
            <a:off x="868363" y="800100"/>
            <a:ext cx="7620000" cy="5829300"/>
          </a:xfrm>
          <a:prstGeom prst="rect">
            <a:avLst/>
          </a:prstGeom>
          <a:noFill/>
          <a:ln w="9525">
            <a:noFill/>
            <a:miter lim="800000"/>
            <a:headEnd/>
            <a:tailEnd/>
          </a:ln>
        </p:spPr>
      </p:pic>
      <p:sp>
        <p:nvSpPr>
          <p:cNvPr id="4" name="Date Placeholder 3"/>
          <p:cNvSpPr>
            <a:spLocks noGrp="1"/>
          </p:cNvSpPr>
          <p:nvPr>
            <p:ph type="dt" sz="half" idx="10"/>
          </p:nvPr>
        </p:nvSpPr>
        <p:spPr/>
        <p:txBody>
          <a:bodyPr/>
          <a:lstStyle/>
          <a:p>
            <a:pPr>
              <a:defRPr/>
            </a:pPr>
            <a:fld id="{FF25EE35-DA44-4ABD-8747-5B0B45199CDE}"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152C5BE4-7365-4006-912C-E16D50FF3AA0}" type="slidenum">
              <a:rPr lang="en-US" altLang="en-US" smtClean="0"/>
              <a:pPr/>
              <a:t>48</a:t>
            </a:fld>
            <a:endParaRPr lang="en-US" altLang="en-US"/>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t>Reference Models-The OSI Reference Model</a:t>
            </a:r>
          </a:p>
        </p:txBody>
      </p:sp>
      <p:sp>
        <p:nvSpPr>
          <p:cNvPr id="3" name="Date Placeholder 2"/>
          <p:cNvSpPr>
            <a:spLocks noGrp="1"/>
          </p:cNvSpPr>
          <p:nvPr>
            <p:ph type="dt" sz="half" idx="10"/>
          </p:nvPr>
        </p:nvSpPr>
        <p:spPr/>
        <p:txBody>
          <a:bodyPr/>
          <a:lstStyle/>
          <a:p>
            <a:fld id="{03595C7D-62D4-40FD-B8FB-42078BBD19BC}"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49</a:t>
            </a:fld>
            <a:endParaRPr lang="en-US" dirty="0"/>
          </a:p>
        </p:txBody>
      </p:sp>
      <p:pic>
        <p:nvPicPr>
          <p:cNvPr id="33796" name="Picture 4" descr="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0" y="2083982"/>
            <a:ext cx="7574973" cy="4607763"/>
          </a:xfrm>
          <a:prstGeom prst="rect">
            <a:avLst/>
          </a:prstGeom>
          <a:noFill/>
          <a:extLst>
            <a:ext uri="{909E8E84-426E-40DD-AFC4-6F175D3DCCD1}">
              <a14:hiddenFill xmlns:a14="http://schemas.microsoft.com/office/drawing/2010/main">
                <a:solidFill>
                  <a:srgbClr val="FFFFFF"/>
                </a:solidFill>
              </a14:hiddenFill>
            </a:ext>
          </a:extLst>
        </p:spPr>
      </p:pic>
      <p:sp>
        <p:nvSpPr>
          <p:cNvPr id="33797" name="Text Box 5"/>
          <p:cNvSpPr txBox="1">
            <a:spLocks noChangeArrowheads="1"/>
          </p:cNvSpPr>
          <p:nvPr/>
        </p:nvSpPr>
        <p:spPr bwMode="auto">
          <a:xfrm>
            <a:off x="1348980" y="2681290"/>
            <a:ext cx="1334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dirty="0">
              <a:latin typeface="Times New Roman" panose="02020603050405020304" pitchFamily="18" charset="0"/>
            </a:endParaRPr>
          </a:p>
        </p:txBody>
      </p:sp>
      <p:sp>
        <p:nvSpPr>
          <p:cNvPr id="7" name="TextBox 6"/>
          <p:cNvSpPr txBox="1"/>
          <p:nvPr/>
        </p:nvSpPr>
        <p:spPr>
          <a:xfrm>
            <a:off x="7658100" y="1274088"/>
            <a:ext cx="1485900" cy="4462760"/>
          </a:xfrm>
          <a:prstGeom prst="rect">
            <a:avLst/>
          </a:prstGeom>
          <a:noFill/>
        </p:spPr>
        <p:txBody>
          <a:bodyPr wrap="square" rtlCol="0">
            <a:spAutoFit/>
          </a:bodyPr>
          <a:lstStyle/>
          <a:p>
            <a:r>
              <a:rPr lang="en-US" b="1" dirty="0"/>
              <a:t>*PDU=</a:t>
            </a:r>
          </a:p>
          <a:p>
            <a:r>
              <a:rPr lang="en-US" b="1" dirty="0"/>
              <a:t>Protocol Data Unit</a:t>
            </a:r>
          </a:p>
          <a:p>
            <a:endParaRPr lang="en-US" dirty="0"/>
          </a:p>
          <a:p>
            <a:r>
              <a:rPr lang="en-US" dirty="0"/>
              <a:t>PDU has </a:t>
            </a:r>
            <a:r>
              <a:rPr lang="en-US" b="1" u="sng" dirty="0"/>
              <a:t>four</a:t>
            </a:r>
            <a:r>
              <a:rPr lang="en-US" b="1" dirty="0"/>
              <a:t> </a:t>
            </a:r>
            <a:r>
              <a:rPr lang="en-US" dirty="0"/>
              <a:t>fields: </a:t>
            </a:r>
          </a:p>
          <a:p>
            <a:r>
              <a:rPr lang="en-US" sz="1600" dirty="0"/>
              <a:t>1.the destination service access point </a:t>
            </a:r>
          </a:p>
          <a:p>
            <a:r>
              <a:rPr lang="en-US" sz="1600" dirty="0"/>
              <a:t>2.source service access point, 3.control field </a:t>
            </a:r>
          </a:p>
          <a:p>
            <a:r>
              <a:rPr lang="en-US" sz="1600" dirty="0"/>
              <a:t>and </a:t>
            </a:r>
          </a:p>
          <a:p>
            <a:r>
              <a:rPr lang="en-US" sz="1600" dirty="0"/>
              <a:t>4.information field.</a:t>
            </a:r>
          </a:p>
        </p:txBody>
      </p:sp>
      <p:sp>
        <p:nvSpPr>
          <p:cNvPr id="8" name="TextBox 7"/>
          <p:cNvSpPr txBox="1"/>
          <p:nvPr/>
        </p:nvSpPr>
        <p:spPr>
          <a:xfrm>
            <a:off x="6878785" y="4170217"/>
            <a:ext cx="936475" cy="276999"/>
          </a:xfrm>
          <a:prstGeom prst="rect">
            <a:avLst/>
          </a:prstGeom>
          <a:noFill/>
        </p:spPr>
        <p:txBody>
          <a:bodyPr wrap="none" rtlCol="0">
            <a:spAutoFit/>
          </a:bodyPr>
          <a:lstStyle/>
          <a:p>
            <a:r>
              <a:rPr lang="en-US" sz="1200" b="1" dirty="0">
                <a:solidFill>
                  <a:schemeClr val="bg1"/>
                </a:solidFill>
              </a:rPr>
              <a:t>(Segment)</a:t>
            </a:r>
          </a:p>
        </p:txBody>
      </p:sp>
    </p:spTree>
    <p:extLst>
      <p:ext uri="{BB962C8B-B14F-4D97-AF65-F5344CB8AC3E}">
        <p14:creationId xmlns:p14="http://schemas.microsoft.com/office/powerpoint/2010/main" val="412778291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1" y="745220"/>
            <a:ext cx="7886700" cy="1325563"/>
          </a:xfrm>
        </p:spPr>
        <p:txBody>
          <a:bodyPr/>
          <a:lstStyle/>
          <a:p>
            <a:r>
              <a:rPr lang="en-US" b="1" dirty="0"/>
              <a:t> Applications of Computer Network</a:t>
            </a:r>
          </a:p>
        </p:txBody>
      </p:sp>
      <p:sp>
        <p:nvSpPr>
          <p:cNvPr id="6" name="Content Placeholder 5"/>
          <p:cNvSpPr>
            <a:spLocks noGrp="1"/>
          </p:cNvSpPr>
          <p:nvPr>
            <p:ph idx="1"/>
          </p:nvPr>
        </p:nvSpPr>
        <p:spPr>
          <a:xfrm>
            <a:off x="510241" y="2336873"/>
            <a:ext cx="7210396" cy="4154079"/>
          </a:xfrm>
        </p:spPr>
        <p:txBody>
          <a:bodyPr>
            <a:normAutofit fontScale="92500" lnSpcReduction="10000"/>
          </a:bodyPr>
          <a:lstStyle/>
          <a:p>
            <a:r>
              <a:rPr lang="en-US" sz="3200" dirty="0"/>
              <a:t>Business Applications</a:t>
            </a:r>
          </a:p>
          <a:p>
            <a:r>
              <a:rPr lang="en-US" sz="3200" dirty="0"/>
              <a:t>Home Applications</a:t>
            </a:r>
          </a:p>
          <a:p>
            <a:pPr lvl="1">
              <a:buFontTx/>
              <a:buChar char="•"/>
            </a:pPr>
            <a:r>
              <a:rPr lang="en-US" altLang="en-US" sz="3200" dirty="0"/>
              <a:t>Access to remote information</a:t>
            </a:r>
          </a:p>
          <a:p>
            <a:pPr lvl="1">
              <a:buFontTx/>
              <a:buChar char="•"/>
            </a:pPr>
            <a:r>
              <a:rPr lang="en-US" altLang="en-US" sz="3200" dirty="0"/>
              <a:t>Person-to-person communication</a:t>
            </a:r>
          </a:p>
          <a:p>
            <a:pPr lvl="1">
              <a:buFontTx/>
              <a:buChar char="•"/>
            </a:pPr>
            <a:r>
              <a:rPr lang="en-US" altLang="en-US" sz="3200" dirty="0"/>
              <a:t>Interactive entertainment</a:t>
            </a:r>
          </a:p>
          <a:p>
            <a:pPr lvl="1">
              <a:buFontTx/>
              <a:buChar char="•"/>
            </a:pPr>
            <a:r>
              <a:rPr lang="en-US" altLang="en-US" sz="3200" dirty="0"/>
              <a:t>Electronic commerce</a:t>
            </a:r>
            <a:endParaRPr lang="en-US" sz="3200" dirty="0"/>
          </a:p>
          <a:p>
            <a:r>
              <a:rPr lang="en-US" sz="3200" dirty="0"/>
              <a:t>Mobile Users</a:t>
            </a:r>
          </a:p>
          <a:p>
            <a:r>
              <a:rPr lang="en-US" sz="3200" dirty="0"/>
              <a:t>Social Issues</a:t>
            </a:r>
          </a:p>
          <a:p>
            <a:pPr marL="0" indent="0">
              <a:buNone/>
            </a:pPr>
            <a:endParaRPr lang="en-US" sz="3200" dirty="0"/>
          </a:p>
          <a:p>
            <a:endParaRPr lang="en-US" dirty="0"/>
          </a:p>
        </p:txBody>
      </p:sp>
      <p:sp>
        <p:nvSpPr>
          <p:cNvPr id="5" name="Date Placeholder 4"/>
          <p:cNvSpPr>
            <a:spLocks noGrp="1"/>
          </p:cNvSpPr>
          <p:nvPr>
            <p:ph type="dt" sz="half" idx="10"/>
          </p:nvPr>
        </p:nvSpPr>
        <p:spPr/>
        <p:txBody>
          <a:bodyPr/>
          <a:lstStyle/>
          <a:p>
            <a:fld id="{18738498-5126-4806-BC86-8C8ED2FDB4F7}"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281344969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7"/>
          <p:cNvSpPr>
            <a:spLocks noGrp="1"/>
          </p:cNvSpPr>
          <p:nvPr>
            <p:ph type="title"/>
          </p:nvPr>
        </p:nvSpPr>
        <p:spPr>
          <a:xfrm>
            <a:off x="628650" y="-76200"/>
            <a:ext cx="7886700" cy="1325563"/>
          </a:xfrm>
        </p:spPr>
        <p:txBody>
          <a:bodyPr/>
          <a:lstStyle/>
          <a:p>
            <a:pPr eaLnBrk="1" hangingPunct="1"/>
            <a:r>
              <a:rPr lang="en-US" altLang="en-US"/>
              <a:t>Interfaces b/w Layers</a:t>
            </a:r>
          </a:p>
        </p:txBody>
      </p:sp>
      <p:pic>
        <p:nvPicPr>
          <p:cNvPr id="36867" name="Picture 6"/>
          <p:cNvPicPr>
            <a:picLocks noChangeAspect="1" noChangeArrowheads="1"/>
          </p:cNvPicPr>
          <p:nvPr/>
        </p:nvPicPr>
        <p:blipFill>
          <a:blip r:embed="rId3"/>
          <a:srcRect/>
          <a:stretch>
            <a:fillRect/>
          </a:stretch>
        </p:blipFill>
        <p:spPr bwMode="auto">
          <a:xfrm>
            <a:off x="1295400" y="1143000"/>
            <a:ext cx="6965950" cy="516096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1DC2F4A-4876-4941-8486-2028DED987EA}"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50</a:t>
            </a:fld>
            <a:endParaRPr lang="en-US" altLang="en-US"/>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p:cNvPicPr>
            <a:picLocks noChangeAspect="1" noChangeArrowheads="1"/>
          </p:cNvPicPr>
          <p:nvPr/>
        </p:nvPicPr>
        <p:blipFill>
          <a:blip r:embed="rId3"/>
          <a:srcRect/>
          <a:stretch>
            <a:fillRect/>
          </a:stretch>
        </p:blipFill>
        <p:spPr bwMode="auto">
          <a:xfrm>
            <a:off x="809625" y="1219200"/>
            <a:ext cx="7523163" cy="4819650"/>
          </a:xfrm>
          <a:prstGeom prst="rect">
            <a:avLst/>
          </a:prstGeom>
          <a:noFill/>
          <a:ln w="9525">
            <a:noFill/>
            <a:miter lim="800000"/>
            <a:headEnd/>
            <a:tailEnd/>
          </a:ln>
        </p:spPr>
      </p:pic>
      <p:sp>
        <p:nvSpPr>
          <p:cNvPr id="38915" name="Title 7"/>
          <p:cNvSpPr>
            <a:spLocks noGrp="1"/>
          </p:cNvSpPr>
          <p:nvPr>
            <p:ph type="title" idx="4294967295"/>
          </p:nvPr>
        </p:nvSpPr>
        <p:spPr>
          <a:xfrm>
            <a:off x="784225" y="47625"/>
            <a:ext cx="7499350" cy="1143000"/>
          </a:xfrm>
        </p:spPr>
        <p:txBody>
          <a:bodyPr/>
          <a:lstStyle/>
          <a:p>
            <a:pPr eaLnBrk="1" hangingPunct="1"/>
            <a:r>
              <a:rPr lang="en-US" altLang="en-US"/>
              <a:t>Exchange using the OSI Model</a:t>
            </a:r>
          </a:p>
        </p:txBody>
      </p:sp>
      <p:sp>
        <p:nvSpPr>
          <p:cNvPr id="6" name="Date Placeholder 5"/>
          <p:cNvSpPr>
            <a:spLocks noGrp="1"/>
          </p:cNvSpPr>
          <p:nvPr>
            <p:ph type="dt" sz="half" idx="10"/>
          </p:nvPr>
        </p:nvSpPr>
        <p:spPr/>
        <p:txBody>
          <a:bodyPr/>
          <a:lstStyle/>
          <a:p>
            <a:pPr>
              <a:defRPr/>
            </a:pPr>
            <a:fld id="{36B276D9-DC3F-4AA5-A1B0-02D85B0CCE5A}"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E28CD728-1C26-4145-A39F-AFD8F67D00F2}" type="slidenum">
              <a:rPr lang="en-US" altLang="en-US" smtClean="0"/>
              <a:pPr/>
              <a:t>51</a:t>
            </a:fld>
            <a:endParaRPr lang="en-US" altLang="en-US"/>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7"/>
          <p:cNvSpPr>
            <a:spLocks noGrp="1"/>
          </p:cNvSpPr>
          <p:nvPr>
            <p:ph type="title"/>
          </p:nvPr>
        </p:nvSpPr>
        <p:spPr>
          <a:xfrm>
            <a:off x="495300" y="0"/>
            <a:ext cx="8229600" cy="1143000"/>
          </a:xfrm>
        </p:spPr>
        <p:txBody>
          <a:bodyPr/>
          <a:lstStyle/>
          <a:p>
            <a:pPr eaLnBrk="1" hangingPunct="1"/>
            <a:r>
              <a:rPr lang="en-US" altLang="en-US" b="1">
                <a:solidFill>
                  <a:srgbClr val="0000FF"/>
                </a:solidFill>
              </a:rPr>
              <a:t>Physical Layer</a:t>
            </a:r>
          </a:p>
        </p:txBody>
      </p:sp>
      <p:sp>
        <p:nvSpPr>
          <p:cNvPr id="40963" name="Text Placeholder 8"/>
          <p:cNvSpPr>
            <a:spLocks noGrp="1"/>
          </p:cNvSpPr>
          <p:nvPr>
            <p:ph idx="1"/>
          </p:nvPr>
        </p:nvSpPr>
        <p:spPr>
          <a:xfrm>
            <a:off x="381000" y="1143000"/>
            <a:ext cx="8763000" cy="4351338"/>
          </a:xfrm>
        </p:spPr>
        <p:txBody>
          <a:bodyPr/>
          <a:lstStyle/>
          <a:p>
            <a:pPr eaLnBrk="1" hangingPunct="1"/>
            <a:r>
              <a:rPr lang="en-US" altLang="en-US" sz="2400" b="1" dirty="0"/>
              <a:t>The physical layer is responsible for movements of individual bits from one hop (node) to the next.</a:t>
            </a:r>
          </a:p>
          <a:p>
            <a:pPr algn="just" eaLnBrk="1" hangingPunct="1"/>
            <a:r>
              <a:rPr lang="en-US" altLang="en-US" sz="2400" b="1" dirty="0"/>
              <a:t>It is a fundamental layer underlying the higher level functions in a network. Due to large variety of available hardware technologies with widely varying characteristics, this is perhaps the most complex layer in the OSI architecture.</a:t>
            </a:r>
            <a:endParaRPr lang="en-US" altLang="en-US" sz="2000" b="1" dirty="0"/>
          </a:p>
          <a:p>
            <a:pPr lvl="1" eaLnBrk="1" hangingPunct="1"/>
            <a:r>
              <a:rPr lang="en-US" altLang="en-US" sz="2000" b="1" dirty="0"/>
              <a:t>Physical characteristics of interface and medium: </a:t>
            </a:r>
          </a:p>
          <a:p>
            <a:pPr marL="857250" lvl="2" indent="0" eaLnBrk="1" hangingPunct="1">
              <a:buFont typeface="Arial" pitchFamily="34" charset="0"/>
              <a:buNone/>
            </a:pPr>
            <a:r>
              <a:rPr lang="en-US" altLang="en-US" sz="1600" b="1" dirty="0"/>
              <a:t>pin assignment, connector, cables</a:t>
            </a:r>
          </a:p>
          <a:p>
            <a:pPr lvl="1" eaLnBrk="1" hangingPunct="1"/>
            <a:r>
              <a:rPr lang="en-US" altLang="en-US" sz="2000" b="1" dirty="0"/>
              <a:t>Representation of bits: encoding </a:t>
            </a:r>
          </a:p>
          <a:p>
            <a:pPr lvl="1" eaLnBrk="1" hangingPunct="1"/>
            <a:r>
              <a:rPr lang="en-US" altLang="en-US" sz="2000" b="1" dirty="0"/>
              <a:t>Data rate</a:t>
            </a:r>
          </a:p>
          <a:p>
            <a:pPr lvl="1" eaLnBrk="1" hangingPunct="1"/>
            <a:r>
              <a:rPr lang="en-US" altLang="en-US" sz="2000" b="1" dirty="0"/>
              <a:t>Synchronization of bits</a:t>
            </a:r>
          </a:p>
          <a:p>
            <a:pPr lvl="1" eaLnBrk="1" hangingPunct="1"/>
            <a:r>
              <a:rPr lang="en-US" altLang="en-US" sz="2000" b="1" dirty="0"/>
              <a:t>Line configuration: point-to-point, multipoint</a:t>
            </a:r>
          </a:p>
          <a:p>
            <a:pPr lvl="1" eaLnBrk="1" hangingPunct="1"/>
            <a:r>
              <a:rPr lang="en-US" altLang="en-US" sz="2000" b="1" dirty="0"/>
              <a:t>Physical topology</a:t>
            </a:r>
          </a:p>
          <a:p>
            <a:pPr lvl="1" eaLnBrk="1" hangingPunct="1"/>
            <a:r>
              <a:rPr lang="en-US" altLang="en-US" sz="2000" b="1" dirty="0"/>
              <a:t>Transmission mode: simplex, half-duplex, full-duplex</a:t>
            </a:r>
          </a:p>
        </p:txBody>
      </p:sp>
      <p:sp>
        <p:nvSpPr>
          <p:cNvPr id="6" name="Date Placeholder 5"/>
          <p:cNvSpPr>
            <a:spLocks noGrp="1"/>
          </p:cNvSpPr>
          <p:nvPr>
            <p:ph type="dt" sz="half" idx="10"/>
          </p:nvPr>
        </p:nvSpPr>
        <p:spPr/>
        <p:txBody>
          <a:bodyPr/>
          <a:lstStyle/>
          <a:p>
            <a:pPr>
              <a:defRPr/>
            </a:pPr>
            <a:fld id="{5535E7FF-41F5-438F-8364-8C901A9A09A9}"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52</a:t>
            </a:fld>
            <a:endParaRPr lang="en-US" altLang="en-US"/>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7"/>
          <p:cNvSpPr>
            <a:spLocks noGrp="1"/>
          </p:cNvSpPr>
          <p:nvPr>
            <p:ph type="title"/>
          </p:nvPr>
        </p:nvSpPr>
        <p:spPr>
          <a:xfrm>
            <a:off x="495300" y="0"/>
            <a:ext cx="8229600" cy="1143000"/>
          </a:xfrm>
        </p:spPr>
        <p:txBody>
          <a:bodyPr/>
          <a:lstStyle/>
          <a:p>
            <a:pPr eaLnBrk="1" hangingPunct="1"/>
            <a:r>
              <a:rPr lang="en-US" altLang="en-US" b="1">
                <a:solidFill>
                  <a:srgbClr val="0000FF"/>
                </a:solidFill>
              </a:rPr>
              <a:t>Physical Layer</a:t>
            </a:r>
          </a:p>
        </p:txBody>
      </p:sp>
      <p:sp>
        <p:nvSpPr>
          <p:cNvPr id="43011" name="Text Placeholder 8"/>
          <p:cNvSpPr>
            <a:spLocks noGrp="1"/>
          </p:cNvSpPr>
          <p:nvPr>
            <p:ph idx="1"/>
          </p:nvPr>
        </p:nvSpPr>
        <p:spPr>
          <a:xfrm>
            <a:off x="381000" y="1143000"/>
            <a:ext cx="8763000" cy="4351338"/>
          </a:xfrm>
        </p:spPr>
        <p:txBody>
          <a:bodyPr/>
          <a:lstStyle/>
          <a:p>
            <a:pPr algn="just"/>
            <a:r>
              <a:rPr lang="en-US" altLang="en-US" sz="2400"/>
              <a:t>Cabling Protocols (crossover, 100BaseT &amp; more)</a:t>
            </a:r>
          </a:p>
          <a:p>
            <a:pPr algn="just"/>
            <a:r>
              <a:rPr lang="en-US" altLang="en-US" sz="2400"/>
              <a:t>802.3 Ethernet</a:t>
            </a:r>
          </a:p>
          <a:p>
            <a:pPr algn="just"/>
            <a:r>
              <a:rPr lang="en-US" altLang="en-US" sz="2400"/>
              <a:t>802.11 Wireless Used, </a:t>
            </a:r>
          </a:p>
          <a:p>
            <a:pPr algn="just"/>
            <a:r>
              <a:rPr lang="en-US" altLang="en-US" sz="2400"/>
              <a:t>USB, </a:t>
            </a:r>
          </a:p>
          <a:p>
            <a:pPr algn="just"/>
            <a:r>
              <a:rPr lang="en-US" altLang="en-US" sz="2400"/>
              <a:t>Bluetooth</a:t>
            </a:r>
          </a:p>
          <a:p>
            <a:pPr algn="just"/>
            <a:r>
              <a:rPr lang="en-US" altLang="en-US" sz="2400"/>
              <a:t>ADSL (Asymmetric digital subscriber line)</a:t>
            </a:r>
          </a:p>
          <a:p>
            <a:pPr algn="just"/>
            <a:r>
              <a:rPr lang="en-US" altLang="en-US" sz="2400"/>
              <a:t>ISDN (Integrated Services Digital Network)</a:t>
            </a:r>
          </a:p>
          <a:p>
            <a:pPr algn="just"/>
            <a:r>
              <a:rPr lang="en-US" altLang="en-US" sz="2400"/>
              <a:t>SONET (Synchronous Optical NETworking)</a:t>
            </a:r>
          </a:p>
        </p:txBody>
      </p:sp>
      <p:sp>
        <p:nvSpPr>
          <p:cNvPr id="6" name="Date Placeholder 5"/>
          <p:cNvSpPr>
            <a:spLocks noGrp="1"/>
          </p:cNvSpPr>
          <p:nvPr>
            <p:ph type="dt" sz="half" idx="10"/>
          </p:nvPr>
        </p:nvSpPr>
        <p:spPr/>
        <p:txBody>
          <a:bodyPr/>
          <a:lstStyle/>
          <a:p>
            <a:pPr>
              <a:defRPr/>
            </a:pPr>
            <a:fld id="{826DAA04-9023-4A82-B193-F1A8DBDA4F31}"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53</a:t>
            </a:fld>
            <a:endParaRPr lang="en-US" altLang="en-US"/>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7"/>
          <p:cNvSpPr>
            <a:spLocks noGrp="1"/>
          </p:cNvSpPr>
          <p:nvPr>
            <p:ph type="title"/>
          </p:nvPr>
        </p:nvSpPr>
        <p:spPr>
          <a:xfrm>
            <a:off x="495300" y="-115888"/>
            <a:ext cx="8229600" cy="1143001"/>
          </a:xfrm>
        </p:spPr>
        <p:txBody>
          <a:bodyPr/>
          <a:lstStyle/>
          <a:p>
            <a:pPr eaLnBrk="1" hangingPunct="1"/>
            <a:r>
              <a:rPr lang="en-US" altLang="en-US" b="1">
                <a:solidFill>
                  <a:srgbClr val="0000FF"/>
                </a:solidFill>
              </a:rPr>
              <a:t>Data Link Layer</a:t>
            </a:r>
          </a:p>
        </p:txBody>
      </p:sp>
      <p:sp>
        <p:nvSpPr>
          <p:cNvPr id="45059" name="Text Placeholder 8"/>
          <p:cNvSpPr>
            <a:spLocks noGrp="1"/>
          </p:cNvSpPr>
          <p:nvPr>
            <p:ph idx="1"/>
          </p:nvPr>
        </p:nvSpPr>
        <p:spPr>
          <a:xfrm>
            <a:off x="152400" y="1295400"/>
            <a:ext cx="8229600" cy="4525963"/>
          </a:xfrm>
        </p:spPr>
        <p:txBody>
          <a:bodyPr/>
          <a:lstStyle/>
          <a:p>
            <a:pPr eaLnBrk="1" hangingPunct="1"/>
            <a:r>
              <a:rPr lang="en-US" altLang="en-US" sz="2800"/>
              <a:t>The data link layer is responsible for moving frames from one hop (node) to the next.</a:t>
            </a:r>
          </a:p>
          <a:p>
            <a:pPr lvl="1" eaLnBrk="1" hangingPunct="1"/>
            <a:endParaRPr lang="en-US" altLang="en-US" sz="3200"/>
          </a:p>
        </p:txBody>
      </p:sp>
      <p:graphicFrame>
        <p:nvGraphicFramePr>
          <p:cNvPr id="3" name="Table 2"/>
          <p:cNvGraphicFramePr>
            <a:graphicFrameLocks noGrp="1"/>
          </p:cNvGraphicFramePr>
          <p:nvPr/>
        </p:nvGraphicFramePr>
        <p:xfrm>
          <a:off x="4572000" y="2590800"/>
          <a:ext cx="4419600" cy="2994025"/>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65750">
                <a:tc>
                  <a:txBody>
                    <a:bodyPr/>
                    <a:lstStyle/>
                    <a:p>
                      <a:r>
                        <a:rPr lang="en-US" sz="1800" dirty="0"/>
                        <a:t>PROTOCOLS USED</a:t>
                      </a:r>
                    </a:p>
                  </a:txBody>
                  <a:tcPr marL="91452" marR="91452" marT="45715" marB="45715"/>
                </a:tc>
                <a:extLst>
                  <a:ext uri="{0D108BD9-81ED-4DB2-BD59-A6C34878D82A}">
                    <a16:rowId xmlns:a16="http://schemas.microsoft.com/office/drawing/2014/main" val="10000"/>
                  </a:ext>
                </a:extLst>
              </a:tr>
              <a:tr h="2628275">
                <a:tc>
                  <a:txBody>
                    <a:bodyPr/>
                    <a:lstStyle/>
                    <a:p>
                      <a:pPr marL="285750" indent="-285750" algn="just">
                        <a:buFont typeface="Arial" panose="020B0604020202020204" pitchFamily="34" charset="0"/>
                        <a:buChar char="•"/>
                      </a:pPr>
                      <a:r>
                        <a:rPr lang="en-US" sz="2000" dirty="0">
                          <a:latin typeface="+mn-lt"/>
                        </a:rPr>
                        <a:t>LLC (Logical Link Control),</a:t>
                      </a:r>
                    </a:p>
                    <a:p>
                      <a:pPr marL="285750" indent="-285750" algn="just">
                        <a:buFont typeface="Arial" panose="020B0604020202020204" pitchFamily="34" charset="0"/>
                        <a:buChar char="•"/>
                      </a:pPr>
                      <a:r>
                        <a:rPr lang="en-US" sz="2000" dirty="0">
                          <a:latin typeface="+mn-lt"/>
                        </a:rPr>
                        <a:t>MAC(Media Access Control), </a:t>
                      </a:r>
                    </a:p>
                    <a:p>
                      <a:pPr marL="285750" indent="-285750" algn="just">
                        <a:buFont typeface="Arial" panose="020B0604020202020204" pitchFamily="34" charset="0"/>
                        <a:buChar char="•"/>
                      </a:pPr>
                      <a:r>
                        <a:rPr lang="en-US" sz="2000" dirty="0">
                          <a:latin typeface="+mn-lt"/>
                        </a:rPr>
                        <a:t>ATM, </a:t>
                      </a:r>
                    </a:p>
                    <a:p>
                      <a:pPr marL="285750" indent="-285750" algn="just">
                        <a:buFont typeface="Arial" panose="020B0604020202020204" pitchFamily="34" charset="0"/>
                        <a:buChar char="•"/>
                      </a:pPr>
                      <a:r>
                        <a:rPr lang="en-US" sz="2000" dirty="0">
                          <a:latin typeface="+mn-lt"/>
                        </a:rPr>
                        <a:t>Frame Relay, </a:t>
                      </a:r>
                    </a:p>
                    <a:p>
                      <a:pPr marL="285750" indent="-285750" algn="just">
                        <a:buFont typeface="Arial" panose="020B0604020202020204" pitchFamily="34" charset="0"/>
                        <a:buChar char="•"/>
                      </a:pPr>
                      <a:r>
                        <a:rPr lang="en-US" sz="2000" dirty="0">
                          <a:latin typeface="+mn-lt"/>
                        </a:rPr>
                        <a:t>Token Ring,</a:t>
                      </a:r>
                      <a:r>
                        <a:rPr lang="it-IT" sz="1800" dirty="0">
                          <a:latin typeface="+mn-lt"/>
                        </a:rPr>
                        <a:t> </a:t>
                      </a:r>
                    </a:p>
                    <a:p>
                      <a:pPr marL="285750" indent="-285750" algn="just">
                        <a:buFont typeface="Arial" panose="020B0604020202020204" pitchFamily="34" charset="0"/>
                        <a:buChar char="•"/>
                      </a:pPr>
                      <a:r>
                        <a:rPr lang="it-IT" sz="2000" dirty="0">
                          <a:latin typeface="+mn-lt"/>
                        </a:rPr>
                        <a:t>FDDI</a:t>
                      </a:r>
                      <a:r>
                        <a:rPr lang="it-IT" sz="1800" dirty="0">
                          <a:latin typeface="+mn-lt"/>
                        </a:rPr>
                        <a:t> (Fiber Distributed Data Interface)</a:t>
                      </a:r>
                      <a:r>
                        <a:rPr lang="en-US" sz="2000" dirty="0">
                          <a:latin typeface="+mn-lt"/>
                        </a:rPr>
                        <a:t> </a:t>
                      </a:r>
                    </a:p>
                    <a:p>
                      <a:pPr lvl="1" algn="just"/>
                      <a:r>
                        <a:rPr lang="en-US" sz="2000" dirty="0">
                          <a:latin typeface="+mn-lt"/>
                        </a:rPr>
                        <a:t>                              </a:t>
                      </a:r>
                    </a:p>
                    <a:p>
                      <a:pPr lvl="1" algn="just"/>
                      <a:r>
                        <a:rPr lang="en-US" sz="2000" dirty="0">
                          <a:latin typeface="+mn-lt"/>
                        </a:rPr>
                        <a:t>                                          and more…</a:t>
                      </a:r>
                    </a:p>
                  </a:txBody>
                  <a:tcPr marL="91452" marR="91452" marT="45715" marB="45715"/>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252413" y="2590800"/>
          <a:ext cx="4129087" cy="2773448"/>
        </p:xfrm>
        <a:graphic>
          <a:graphicData uri="http://schemas.openxmlformats.org/drawingml/2006/table">
            <a:tbl>
              <a:tblPr firstRow="1" bandRow="1">
                <a:tableStyleId>{5C22544A-7EE6-4342-B048-85BDC9FD1C3A}</a:tableStyleId>
              </a:tblPr>
              <a:tblGrid>
                <a:gridCol w="4129087">
                  <a:extLst>
                    <a:ext uri="{9D8B030D-6E8A-4147-A177-3AD203B41FA5}">
                      <a16:colId xmlns:a16="http://schemas.microsoft.com/office/drawing/2014/main" val="20000"/>
                    </a:ext>
                  </a:extLst>
                </a:gridCol>
              </a:tblGrid>
              <a:tr h="365636">
                <a:tc>
                  <a:txBody>
                    <a:bodyPr/>
                    <a:lstStyle/>
                    <a:p>
                      <a:r>
                        <a:rPr lang="en-US" sz="1800" dirty="0"/>
                        <a:t>MAIN FUCTIONS:</a:t>
                      </a:r>
                    </a:p>
                  </a:txBody>
                  <a:tcPr marL="91452" marR="91452" marT="45662" marB="45662"/>
                </a:tc>
                <a:extLst>
                  <a:ext uri="{0D108BD9-81ED-4DB2-BD59-A6C34878D82A}">
                    <a16:rowId xmlns:a16="http://schemas.microsoft.com/office/drawing/2014/main" val="10000"/>
                  </a:ext>
                </a:extLst>
              </a:tr>
              <a:tr h="2407727">
                <a:tc>
                  <a:txBody>
                    <a:bodyPr/>
                    <a:lstStyle/>
                    <a:p>
                      <a:pPr marL="914400" lvl="1" indent="-457200" eaLnBrk="1" hangingPunct="1">
                        <a:buFont typeface="Arial" panose="020B0604020202020204" pitchFamily="34" charset="0"/>
                        <a:buChar char="•"/>
                      </a:pPr>
                      <a:r>
                        <a:rPr lang="en-US" altLang="en-US" sz="2400" dirty="0"/>
                        <a:t>Framing</a:t>
                      </a:r>
                    </a:p>
                    <a:p>
                      <a:pPr marL="914400" lvl="1" indent="-457200" eaLnBrk="1" hangingPunct="1">
                        <a:buFont typeface="Arial" panose="020B0604020202020204" pitchFamily="34" charset="0"/>
                        <a:buChar char="•"/>
                      </a:pPr>
                      <a:r>
                        <a:rPr lang="en-US" altLang="en-US" sz="2400" dirty="0"/>
                        <a:t>Physical addressing</a:t>
                      </a:r>
                    </a:p>
                    <a:p>
                      <a:pPr marL="914400" lvl="1" indent="-457200" eaLnBrk="1" hangingPunct="1">
                        <a:buFont typeface="Arial" panose="020B0604020202020204" pitchFamily="34" charset="0"/>
                        <a:buChar char="•"/>
                      </a:pPr>
                      <a:r>
                        <a:rPr lang="en-US" altLang="en-US" sz="2400" dirty="0"/>
                        <a:t>Flow control</a:t>
                      </a:r>
                    </a:p>
                    <a:p>
                      <a:pPr marL="914400" lvl="1" indent="-457200" eaLnBrk="1" hangingPunct="1">
                        <a:buFont typeface="Arial" panose="020B0604020202020204" pitchFamily="34" charset="0"/>
                        <a:buChar char="•"/>
                      </a:pPr>
                      <a:r>
                        <a:rPr lang="en-US" altLang="en-US" sz="2400" dirty="0"/>
                        <a:t>Error control</a:t>
                      </a:r>
                    </a:p>
                    <a:p>
                      <a:pPr marL="914400" lvl="1" indent="-457200" eaLnBrk="1" hangingPunct="1">
                        <a:buFont typeface="Arial" panose="020B0604020202020204" pitchFamily="34" charset="0"/>
                        <a:buChar char="•"/>
                      </a:pPr>
                      <a:r>
                        <a:rPr lang="en-US" altLang="en-US" sz="2400" dirty="0"/>
                        <a:t>Access control</a:t>
                      </a:r>
                    </a:p>
                    <a:p>
                      <a:pPr lvl="1" eaLnBrk="1" hangingPunct="1"/>
                      <a:endParaRPr lang="en-US" altLang="en-US" sz="3200" dirty="0"/>
                    </a:p>
                  </a:txBody>
                  <a:tcPr marL="91452" marR="91452" marT="45662" marB="45662"/>
                </a:tc>
                <a:extLst>
                  <a:ext uri="{0D108BD9-81ED-4DB2-BD59-A6C34878D82A}">
                    <a16:rowId xmlns:a16="http://schemas.microsoft.com/office/drawing/2014/main" val="10001"/>
                  </a:ext>
                </a:extLst>
              </a:tr>
            </a:tbl>
          </a:graphicData>
        </a:graphic>
      </p:graphicFrame>
      <p:sp>
        <p:nvSpPr>
          <p:cNvPr id="8" name="Date Placeholder 7"/>
          <p:cNvSpPr>
            <a:spLocks noGrp="1"/>
          </p:cNvSpPr>
          <p:nvPr>
            <p:ph type="dt" sz="half" idx="10"/>
          </p:nvPr>
        </p:nvSpPr>
        <p:spPr/>
        <p:txBody>
          <a:bodyPr/>
          <a:lstStyle/>
          <a:p>
            <a:pPr>
              <a:defRPr/>
            </a:pPr>
            <a:fld id="{FC958CF6-FC37-4867-8481-820B52673DEA}"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54</a:t>
            </a:fld>
            <a:endParaRPr lang="en-US" altLang="en-US"/>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7"/>
          <p:cNvSpPr>
            <a:spLocks noGrp="1"/>
          </p:cNvSpPr>
          <p:nvPr>
            <p:ph type="title"/>
          </p:nvPr>
        </p:nvSpPr>
        <p:spPr/>
        <p:txBody>
          <a:bodyPr/>
          <a:lstStyle/>
          <a:p>
            <a:pPr eaLnBrk="1" hangingPunct="1"/>
            <a:r>
              <a:rPr lang="en-US" altLang="en-US">
                <a:solidFill>
                  <a:srgbClr val="0000FF"/>
                </a:solidFill>
              </a:rPr>
              <a:t>Hop-to-hop Delivery</a:t>
            </a:r>
          </a:p>
        </p:txBody>
      </p:sp>
      <p:sp>
        <p:nvSpPr>
          <p:cNvPr id="47107" name="Slide Number Placeholder 1"/>
          <p:cNvSpPr>
            <a:spLocks noGrp="1" noChangeArrowheads="1"/>
          </p:cNvSpPr>
          <p:nvPr>
            <p:ph type="sldNum" sz="quarter" idx="12"/>
          </p:nvPr>
        </p:nvSpPr>
        <p:spPr bwMode="auto">
          <a:noFill/>
          <a:ln>
            <a:miter lim="800000"/>
            <a:headEnd/>
            <a:tailEnd/>
          </a:ln>
        </p:spPr>
        <p:txBody>
          <a:bodyPr/>
          <a:lstStyle/>
          <a:p>
            <a:r>
              <a:rPr lang="en-US" altLang="en-US" b="1">
                <a:solidFill>
                  <a:srgbClr val="B5A788"/>
                </a:solidFill>
                <a:latin typeface="Times New Roman" pitchFamily="18" charset="0"/>
              </a:rPr>
              <a:t>2.</a:t>
            </a:r>
            <a:fld id="{2A1C5609-261C-4C5C-B43B-AE295E8A2767}" type="slidenum">
              <a:rPr lang="en-US" altLang="en-US" b="1">
                <a:solidFill>
                  <a:srgbClr val="B5A788"/>
                </a:solidFill>
                <a:latin typeface="Times New Roman" pitchFamily="18" charset="0"/>
              </a:rPr>
              <a:pPr/>
              <a:t>55</a:t>
            </a:fld>
            <a:endParaRPr lang="en-US" altLang="en-US" b="1">
              <a:solidFill>
                <a:srgbClr val="B5A788"/>
              </a:solidFill>
              <a:latin typeface="Times New Roman" pitchFamily="18" charset="0"/>
            </a:endParaRPr>
          </a:p>
        </p:txBody>
      </p:sp>
      <p:pic>
        <p:nvPicPr>
          <p:cNvPr id="47108" name="Picture 6"/>
          <p:cNvPicPr>
            <a:picLocks noChangeAspect="1" noChangeArrowheads="1"/>
          </p:cNvPicPr>
          <p:nvPr/>
        </p:nvPicPr>
        <p:blipFill>
          <a:blip r:embed="rId3"/>
          <a:srcRect/>
          <a:stretch>
            <a:fillRect/>
          </a:stretch>
        </p:blipFill>
        <p:spPr bwMode="auto">
          <a:xfrm>
            <a:off x="1676400" y="1371600"/>
            <a:ext cx="6216650" cy="457993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1A53B38A-3171-4110-ADA6-BDBCB95853E1}" type="datetime1">
              <a:rPr lang="en-US" smtClean="0"/>
              <a:pPr>
                <a:defRPr/>
              </a:pPr>
              <a:t>3/14/2024</a:t>
            </a:fld>
            <a:endParaRPr lang="en-US"/>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7"/>
          <p:cNvSpPr>
            <a:spLocks noGrp="1"/>
          </p:cNvSpPr>
          <p:nvPr>
            <p:ph type="title"/>
          </p:nvPr>
        </p:nvSpPr>
        <p:spPr>
          <a:xfrm>
            <a:off x="457200" y="-11113"/>
            <a:ext cx="8229600" cy="1143001"/>
          </a:xfrm>
        </p:spPr>
        <p:txBody>
          <a:bodyPr/>
          <a:lstStyle/>
          <a:p>
            <a:pPr eaLnBrk="1" hangingPunct="1"/>
            <a:r>
              <a:rPr lang="en-US" altLang="en-US">
                <a:solidFill>
                  <a:srgbClr val="0000FF"/>
                </a:solidFill>
              </a:rPr>
              <a:t>Network Layer</a:t>
            </a:r>
          </a:p>
        </p:txBody>
      </p:sp>
      <p:sp>
        <p:nvSpPr>
          <p:cNvPr id="49155" name="Text Placeholder 8"/>
          <p:cNvSpPr>
            <a:spLocks noGrp="1"/>
          </p:cNvSpPr>
          <p:nvPr>
            <p:ph idx="1"/>
          </p:nvPr>
        </p:nvSpPr>
        <p:spPr>
          <a:xfrm>
            <a:off x="488950" y="1158875"/>
            <a:ext cx="8229600" cy="4525963"/>
          </a:xfrm>
        </p:spPr>
        <p:txBody>
          <a:bodyPr/>
          <a:lstStyle/>
          <a:p>
            <a:pPr algn="just"/>
            <a:r>
              <a:rPr lang="en-US" altLang="en-US" sz="2000"/>
              <a:t>Main function of Network Layer is to move packets from source to destination in an efficient manner (called </a:t>
            </a:r>
            <a:r>
              <a:rPr lang="en-US" altLang="en-US" sz="2000" b="1" i="1"/>
              <a:t>routing</a:t>
            </a:r>
            <a:r>
              <a:rPr lang="en-US" altLang="en-US" sz="2000"/>
              <a:t>), e.g., along the shortest path, and to provide internetworking of different</a:t>
            </a:r>
          </a:p>
          <a:p>
            <a:pPr algn="just"/>
            <a:r>
              <a:rPr lang="en-US" altLang="en-US" sz="2000" b="1"/>
              <a:t>network types </a:t>
            </a:r>
            <a:r>
              <a:rPr lang="en-US" altLang="en-US" sz="2000"/>
              <a:t>(a key service is address resolution across different networks or network layers).</a:t>
            </a:r>
            <a:endParaRPr lang="en-US" altLang="en-US" sz="1600"/>
          </a:p>
        </p:txBody>
      </p:sp>
      <p:graphicFrame>
        <p:nvGraphicFramePr>
          <p:cNvPr id="2" name="Table 1"/>
          <p:cNvGraphicFramePr>
            <a:graphicFrameLocks noGrp="1"/>
          </p:cNvGraphicFramePr>
          <p:nvPr/>
        </p:nvGraphicFramePr>
        <p:xfrm>
          <a:off x="3883025" y="2776538"/>
          <a:ext cx="5029200" cy="3425825"/>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0000"/>
                    </a:ext>
                  </a:extLst>
                </a:gridCol>
              </a:tblGrid>
              <a:tr h="365740">
                <a:tc>
                  <a:txBody>
                    <a:bodyPr/>
                    <a:lstStyle/>
                    <a:p>
                      <a:r>
                        <a:rPr lang="en-US" sz="1800" dirty="0"/>
                        <a:t>PROTOCOLS USED</a:t>
                      </a:r>
                    </a:p>
                  </a:txBody>
                  <a:tcPr marT="45708" marB="45708"/>
                </a:tc>
                <a:extLst>
                  <a:ext uri="{0D108BD9-81ED-4DB2-BD59-A6C34878D82A}">
                    <a16:rowId xmlns:a16="http://schemas.microsoft.com/office/drawing/2014/main" val="10000"/>
                  </a:ext>
                </a:extLst>
              </a:tr>
              <a:tr h="3060085">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IPv4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IPv6</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ICMP</a:t>
                      </a:r>
                      <a:r>
                        <a:rPr lang="en-US" sz="2000" dirty="0"/>
                        <a:t> (</a:t>
                      </a:r>
                      <a:r>
                        <a:rPr lang="en-US" sz="1800" b="0" i="0" kern="1200" dirty="0">
                          <a:solidFill>
                            <a:schemeClr val="tx1"/>
                          </a:solidFill>
                          <a:effectLst/>
                          <a:latin typeface="+mn-lt"/>
                          <a:ea typeface="+mn-ea"/>
                          <a:cs typeface="+mn-cs"/>
                        </a:rPr>
                        <a:t>Internet Control Message Protocol)</a:t>
                      </a: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IGMP</a:t>
                      </a:r>
                      <a:r>
                        <a:rPr lang="en-US" sz="2000" dirty="0"/>
                        <a:t> (</a:t>
                      </a:r>
                      <a:r>
                        <a:rPr lang="en-US" sz="1800" b="0" i="0" kern="1200" dirty="0">
                          <a:solidFill>
                            <a:schemeClr val="tx1"/>
                          </a:solidFill>
                          <a:effectLst/>
                          <a:latin typeface="+mn-lt"/>
                          <a:ea typeface="+mn-ea"/>
                          <a:cs typeface="+mn-cs"/>
                        </a:rPr>
                        <a:t>Internet Group Management Protocol)</a:t>
                      </a:r>
                      <a:endParaRPr lang="en-US" sz="2400" b="0" i="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RIP</a:t>
                      </a:r>
                      <a:r>
                        <a:rPr lang="en-US" sz="2400" b="0" i="0" kern="1200" dirty="0">
                          <a:solidFill>
                            <a:schemeClr val="tx1"/>
                          </a:solidFill>
                          <a:effectLst/>
                          <a:latin typeface="+mn-lt"/>
                          <a:ea typeface="+mn-ea"/>
                          <a:cs typeface="+mn-cs"/>
                        </a:rPr>
                        <a:t> </a:t>
                      </a:r>
                      <a:r>
                        <a:rPr lang="en-US" sz="2000" b="0" i="0" kern="1200" dirty="0">
                          <a:solidFill>
                            <a:schemeClr val="tx1"/>
                          </a:solidFill>
                          <a:effectLst/>
                          <a:latin typeface="+mn-lt"/>
                          <a:ea typeface="+mn-ea"/>
                          <a:cs typeface="+mn-cs"/>
                        </a:rPr>
                        <a:t>(Routing Information Protocol)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ARP</a:t>
                      </a:r>
                      <a:r>
                        <a:rPr lang="en-US" sz="2000" dirty="0"/>
                        <a:t> (</a:t>
                      </a:r>
                      <a:r>
                        <a:rPr lang="en-US" sz="1800" b="0" i="0" kern="1200" dirty="0">
                          <a:solidFill>
                            <a:schemeClr val="tx1"/>
                          </a:solidFill>
                          <a:effectLst/>
                          <a:latin typeface="+mn-lt"/>
                          <a:ea typeface="+mn-ea"/>
                          <a:cs typeface="+mn-cs"/>
                        </a:rPr>
                        <a:t>Address Resolution Protocol)</a:t>
                      </a:r>
                      <a:endParaRPr lang="en-US"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RARP</a:t>
                      </a:r>
                      <a:r>
                        <a:rPr lang="en-US" sz="2000" dirty="0"/>
                        <a:t> </a:t>
                      </a:r>
                      <a:r>
                        <a:rPr lang="en-US" sz="1800" dirty="0"/>
                        <a:t>(Reverse </a:t>
                      </a:r>
                      <a:r>
                        <a:rPr lang="en-US" sz="1800" b="0" i="0" kern="1200" dirty="0">
                          <a:solidFill>
                            <a:schemeClr val="tx1"/>
                          </a:solidFill>
                          <a:effectLst/>
                          <a:latin typeface="+mn-lt"/>
                          <a:ea typeface="+mn-ea"/>
                          <a:cs typeface="+mn-cs"/>
                        </a:rPr>
                        <a:t>Address Resolution Protocol)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IPX</a:t>
                      </a:r>
                      <a:r>
                        <a:rPr lang="en-US" sz="1800" b="0" i="0" kern="1200" dirty="0">
                          <a:solidFill>
                            <a:schemeClr val="tx1"/>
                          </a:solidFill>
                          <a:effectLst/>
                          <a:latin typeface="+mn-lt"/>
                          <a:ea typeface="+mn-ea"/>
                          <a:cs typeface="+mn-cs"/>
                        </a:rPr>
                        <a:t> (Internetwork Packet Exchange)</a:t>
                      </a:r>
                      <a:endParaRPr lang="en-US" sz="2400" b="0" i="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BGP</a:t>
                      </a:r>
                      <a:r>
                        <a:rPr lang="en-US" sz="1800" b="0" i="0" kern="1200" dirty="0">
                          <a:solidFill>
                            <a:schemeClr val="tx1"/>
                          </a:solidFill>
                          <a:effectLst/>
                          <a:latin typeface="+mn-lt"/>
                          <a:ea typeface="+mn-ea"/>
                          <a:cs typeface="+mn-cs"/>
                        </a:rPr>
                        <a:t>(Border Gateway Protocol)</a:t>
                      </a:r>
                      <a:endParaRPr lang="en-US" sz="1200" dirty="0"/>
                    </a:p>
                  </a:txBody>
                  <a:tcPr marT="45708" marB="45708"/>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609600" y="3421063"/>
          <a:ext cx="3079750" cy="1833562"/>
        </p:xfrm>
        <a:graphic>
          <a:graphicData uri="http://schemas.openxmlformats.org/drawingml/2006/table">
            <a:tbl>
              <a:tblPr firstRow="1" bandRow="1">
                <a:tableStyleId>{5C22544A-7EE6-4342-B048-85BDC9FD1C3A}</a:tableStyleId>
              </a:tblPr>
              <a:tblGrid>
                <a:gridCol w="3079750">
                  <a:extLst>
                    <a:ext uri="{9D8B030D-6E8A-4147-A177-3AD203B41FA5}">
                      <a16:colId xmlns:a16="http://schemas.microsoft.com/office/drawing/2014/main" val="20000"/>
                    </a:ext>
                  </a:extLst>
                </a:gridCol>
              </a:tblGrid>
              <a:tr h="370776">
                <a:tc>
                  <a:txBody>
                    <a:bodyPr/>
                    <a:lstStyle/>
                    <a:p>
                      <a:r>
                        <a:rPr lang="en-US" sz="1800" dirty="0"/>
                        <a:t>MAIN FUNCTIONS</a:t>
                      </a:r>
                    </a:p>
                  </a:txBody>
                  <a:tcPr marT="45712" marB="45712"/>
                </a:tc>
                <a:extLst>
                  <a:ext uri="{0D108BD9-81ED-4DB2-BD59-A6C34878D82A}">
                    <a16:rowId xmlns:a16="http://schemas.microsoft.com/office/drawing/2014/main" val="10000"/>
                  </a:ext>
                </a:extLst>
              </a:tr>
              <a:tr h="1462786">
                <a:tc>
                  <a:txBody>
                    <a:bodyPr/>
                    <a:lstStyle/>
                    <a:p>
                      <a:pPr marL="344488" lvl="1" indent="-284163" eaLnBrk="1" hangingPunct="1">
                        <a:buFont typeface="Arial" panose="020B0604020202020204" pitchFamily="34" charset="0"/>
                        <a:buChar char="•"/>
                      </a:pPr>
                      <a:r>
                        <a:rPr lang="en-US" altLang="en-US" sz="2400" b="1" dirty="0"/>
                        <a:t>Logical addressing </a:t>
                      </a:r>
                      <a:br>
                        <a:rPr lang="en-US" altLang="en-US" sz="2400" b="1" dirty="0"/>
                      </a:br>
                      <a:r>
                        <a:rPr lang="en-US" altLang="en-US" sz="2000" dirty="0"/>
                        <a:t>(IP Addressing)</a:t>
                      </a:r>
                    </a:p>
                    <a:p>
                      <a:pPr marL="344488" lvl="1" indent="-284163" eaLnBrk="1" hangingPunct="1">
                        <a:buFont typeface="Arial" panose="020B0604020202020204" pitchFamily="34" charset="0"/>
                        <a:buChar char="•"/>
                      </a:pPr>
                      <a:r>
                        <a:rPr lang="en-US" altLang="en-US" sz="2400" b="1" dirty="0"/>
                        <a:t>Routing</a:t>
                      </a:r>
                    </a:p>
                    <a:p>
                      <a:endParaRPr lang="en-US" sz="1800" dirty="0"/>
                    </a:p>
                  </a:txBody>
                  <a:tcPr marT="45712" marB="45712"/>
                </a:tc>
                <a:extLst>
                  <a:ext uri="{0D108BD9-81ED-4DB2-BD59-A6C34878D82A}">
                    <a16:rowId xmlns:a16="http://schemas.microsoft.com/office/drawing/2014/main" val="10001"/>
                  </a:ext>
                </a:extLst>
              </a:tr>
            </a:tbl>
          </a:graphicData>
        </a:graphic>
      </p:graphicFrame>
      <p:sp>
        <p:nvSpPr>
          <p:cNvPr id="8" name="Date Placeholder 7"/>
          <p:cNvSpPr>
            <a:spLocks noGrp="1"/>
          </p:cNvSpPr>
          <p:nvPr>
            <p:ph type="dt" sz="half" idx="10"/>
          </p:nvPr>
        </p:nvSpPr>
        <p:spPr/>
        <p:txBody>
          <a:bodyPr/>
          <a:lstStyle/>
          <a:p>
            <a:pPr>
              <a:defRPr/>
            </a:pPr>
            <a:fld id="{BB5FD658-5A2B-42B6-AB1B-CC349BEE4A99}"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6876EFF4-C03D-4CCD-A348-A83D22CFB359}" type="slidenum">
              <a:rPr lang="en-US" altLang="en-US" smtClean="0"/>
              <a:pPr/>
              <a:t>56</a:t>
            </a:fld>
            <a:endParaRPr lang="en-US" altLang="en-US"/>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7"/>
          <p:cNvSpPr>
            <a:spLocks noGrp="1"/>
          </p:cNvSpPr>
          <p:nvPr>
            <p:ph type="title"/>
          </p:nvPr>
        </p:nvSpPr>
        <p:spPr>
          <a:xfrm>
            <a:off x="495300" y="-52388"/>
            <a:ext cx="8229600" cy="1143001"/>
          </a:xfrm>
        </p:spPr>
        <p:txBody>
          <a:bodyPr/>
          <a:lstStyle/>
          <a:p>
            <a:pPr eaLnBrk="1" hangingPunct="1"/>
            <a:r>
              <a:rPr lang="en-US" altLang="en-US" sz="3600" b="1">
                <a:solidFill>
                  <a:srgbClr val="0000FF"/>
                </a:solidFill>
              </a:rPr>
              <a:t>Source-to-destination delivery</a:t>
            </a:r>
          </a:p>
        </p:txBody>
      </p:sp>
      <p:pic>
        <p:nvPicPr>
          <p:cNvPr id="51203" name="Picture 6"/>
          <p:cNvPicPr>
            <a:picLocks noChangeAspect="1" noChangeArrowheads="1"/>
          </p:cNvPicPr>
          <p:nvPr/>
        </p:nvPicPr>
        <p:blipFill>
          <a:blip r:embed="rId3"/>
          <a:srcRect/>
          <a:stretch>
            <a:fillRect/>
          </a:stretch>
        </p:blipFill>
        <p:spPr bwMode="auto">
          <a:xfrm>
            <a:off x="1981200" y="1090613"/>
            <a:ext cx="5540375" cy="52578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BD89DC78-11C6-4A8F-8A30-4E6A2C618605}"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152C5BE4-7365-4006-912C-E16D50FF3AA0}" type="slidenum">
              <a:rPr lang="en-US" altLang="en-US" smtClean="0"/>
              <a:pPr/>
              <a:t>57</a:t>
            </a:fld>
            <a:endParaRPr lang="en-US" altLang="en-US"/>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7"/>
          <p:cNvSpPr>
            <a:spLocks noGrp="1"/>
          </p:cNvSpPr>
          <p:nvPr>
            <p:ph type="title"/>
          </p:nvPr>
        </p:nvSpPr>
        <p:spPr>
          <a:xfrm>
            <a:off x="609600" y="-85725"/>
            <a:ext cx="8229600" cy="1143000"/>
          </a:xfrm>
        </p:spPr>
        <p:txBody>
          <a:bodyPr/>
          <a:lstStyle/>
          <a:p>
            <a:pPr eaLnBrk="1" hangingPunct="1"/>
            <a:r>
              <a:rPr lang="en-US" altLang="en-US" b="1">
                <a:solidFill>
                  <a:srgbClr val="0000FF"/>
                </a:solidFill>
              </a:rPr>
              <a:t>Transport layer</a:t>
            </a:r>
          </a:p>
        </p:txBody>
      </p:sp>
      <p:sp>
        <p:nvSpPr>
          <p:cNvPr id="50179" name="Text Placeholder 10"/>
          <p:cNvSpPr>
            <a:spLocks noGrp="1"/>
          </p:cNvSpPr>
          <p:nvPr>
            <p:ph idx="1"/>
          </p:nvPr>
        </p:nvSpPr>
        <p:spPr>
          <a:xfrm>
            <a:off x="495300" y="974725"/>
            <a:ext cx="8229600" cy="4525963"/>
          </a:xfrm>
        </p:spPr>
        <p:txBody>
          <a:bodyPr/>
          <a:lstStyle/>
          <a:p>
            <a:pPr algn="just" eaLnBrk="1" hangingPunct="1">
              <a:defRPr/>
            </a:pPr>
            <a:r>
              <a:rPr lang="en-US" altLang="en-US" sz="2400" dirty="0"/>
              <a:t>The transport layer is responsible for the delivery of a message from one process to another.</a:t>
            </a:r>
          </a:p>
          <a:p>
            <a:pPr lvl="1" algn="just" eaLnBrk="1" hangingPunct="1">
              <a:defRPr/>
            </a:pPr>
            <a:r>
              <a:rPr lang="en-US" altLang="en-US" sz="2400" dirty="0"/>
              <a:t>Service-point addressing</a:t>
            </a:r>
          </a:p>
          <a:p>
            <a:pPr lvl="1" algn="just" eaLnBrk="1" hangingPunct="1">
              <a:defRPr/>
            </a:pPr>
            <a:r>
              <a:rPr lang="en-US" altLang="en-US" sz="2400" dirty="0"/>
              <a:t>Segmentation and reassembly</a:t>
            </a:r>
          </a:p>
          <a:p>
            <a:pPr lvl="1" algn="just" eaLnBrk="1" hangingPunct="1">
              <a:defRPr/>
            </a:pPr>
            <a:r>
              <a:rPr lang="en-US" altLang="en-US" sz="2400" dirty="0"/>
              <a:t>Connection control</a:t>
            </a:r>
          </a:p>
          <a:p>
            <a:pPr lvl="1" algn="just" eaLnBrk="1" hangingPunct="1">
              <a:defRPr/>
            </a:pPr>
            <a:r>
              <a:rPr lang="en-US" altLang="en-US" sz="2400" dirty="0"/>
              <a:t>Flow control</a:t>
            </a:r>
          </a:p>
          <a:p>
            <a:pPr lvl="1" algn="just" eaLnBrk="1" hangingPunct="1">
              <a:defRPr/>
            </a:pPr>
            <a:r>
              <a:rPr lang="en-US" altLang="en-US" sz="2400" dirty="0"/>
              <a:t>Error control</a:t>
            </a:r>
          </a:p>
          <a:p>
            <a:pPr lvl="1" algn="just" eaLnBrk="1" hangingPunct="1">
              <a:defRPr/>
            </a:pPr>
            <a:endParaRPr lang="en-US" altLang="en-US" sz="2400" dirty="0"/>
          </a:p>
          <a:p>
            <a:pPr marL="0" indent="0" algn="just" eaLnBrk="1" hangingPunct="1">
              <a:buFont typeface="Arial" pitchFamily="34" charset="0"/>
              <a:buNone/>
              <a:defRPr/>
            </a:pPr>
            <a:r>
              <a:rPr lang="en-US" altLang="en-US" sz="2400" b="1" dirty="0"/>
              <a:t>PROTOCOLS USED</a:t>
            </a:r>
          </a:p>
          <a:p>
            <a:pPr algn="just" eaLnBrk="1" hangingPunct="1">
              <a:defRPr/>
            </a:pPr>
            <a:r>
              <a:rPr lang="en-US" sz="2400" dirty="0"/>
              <a:t>TCP (Transmission Control Protocol)</a:t>
            </a:r>
          </a:p>
          <a:p>
            <a:pPr algn="just" eaLnBrk="1" hangingPunct="1">
              <a:defRPr/>
            </a:pPr>
            <a:r>
              <a:rPr lang="en-US" sz="2400" dirty="0"/>
              <a:t>UDP (User Datagram Protocol)</a:t>
            </a:r>
          </a:p>
          <a:p>
            <a:pPr algn="just" eaLnBrk="1" hangingPunct="1">
              <a:defRPr/>
            </a:pPr>
            <a:r>
              <a:rPr lang="en-US" sz="2400" dirty="0"/>
              <a:t>SCTP (Stream Control Transmission Protocol)</a:t>
            </a:r>
            <a:endParaRPr lang="en-US" sz="1800" dirty="0"/>
          </a:p>
          <a:p>
            <a:pPr algn="just" eaLnBrk="1" hangingPunct="1">
              <a:defRPr/>
            </a:pPr>
            <a:endParaRPr lang="en-US" altLang="en-US" sz="2400" dirty="0"/>
          </a:p>
        </p:txBody>
      </p:sp>
      <p:sp>
        <p:nvSpPr>
          <p:cNvPr id="6" name="Date Placeholder 5"/>
          <p:cNvSpPr>
            <a:spLocks noGrp="1"/>
          </p:cNvSpPr>
          <p:nvPr>
            <p:ph type="dt" sz="half" idx="10"/>
          </p:nvPr>
        </p:nvSpPr>
        <p:spPr/>
        <p:txBody>
          <a:bodyPr/>
          <a:lstStyle/>
          <a:p>
            <a:pPr>
              <a:defRPr/>
            </a:pPr>
            <a:fld id="{D5F2946F-07F3-4235-9939-FA71F47F55F2}"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58</a:t>
            </a:fld>
            <a:endParaRPr lang="en-US" altLang="en-US"/>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mage result for transport layer"/>
          <p:cNvPicPr>
            <a:picLocks noChangeAspect="1" noChangeArrowheads="1"/>
          </p:cNvPicPr>
          <p:nvPr/>
        </p:nvPicPr>
        <p:blipFill>
          <a:blip r:embed="rId2"/>
          <a:srcRect t="20711" b="13089"/>
          <a:stretch>
            <a:fillRect/>
          </a:stretch>
        </p:blipFill>
        <p:spPr bwMode="auto">
          <a:xfrm>
            <a:off x="495300" y="1447800"/>
            <a:ext cx="8524875" cy="4237038"/>
          </a:xfrm>
          <a:prstGeom prst="rect">
            <a:avLst/>
          </a:prstGeom>
          <a:noFill/>
          <a:ln w="9525">
            <a:noFill/>
            <a:miter lim="800000"/>
            <a:headEnd/>
            <a:tailEnd/>
          </a:ln>
        </p:spPr>
      </p:pic>
      <p:sp>
        <p:nvSpPr>
          <p:cNvPr id="55300" name="Title 7"/>
          <p:cNvSpPr>
            <a:spLocks noGrp="1"/>
          </p:cNvSpPr>
          <p:nvPr>
            <p:ph type="title"/>
          </p:nvPr>
        </p:nvSpPr>
        <p:spPr>
          <a:xfrm>
            <a:off x="609600" y="185738"/>
            <a:ext cx="8229600" cy="1143000"/>
          </a:xfrm>
        </p:spPr>
        <p:txBody>
          <a:bodyPr/>
          <a:lstStyle/>
          <a:p>
            <a:pPr eaLnBrk="1" hangingPunct="1"/>
            <a:r>
              <a:rPr lang="en-US" altLang="en-US" b="1">
                <a:solidFill>
                  <a:srgbClr val="0000FF"/>
                </a:solidFill>
              </a:rPr>
              <a:t>Transport layer</a:t>
            </a:r>
          </a:p>
        </p:txBody>
      </p:sp>
      <p:sp>
        <p:nvSpPr>
          <p:cNvPr id="5" name="Date Placeholder 4"/>
          <p:cNvSpPr>
            <a:spLocks noGrp="1"/>
          </p:cNvSpPr>
          <p:nvPr>
            <p:ph type="dt" sz="half" idx="10"/>
          </p:nvPr>
        </p:nvSpPr>
        <p:spPr/>
        <p:txBody>
          <a:bodyPr/>
          <a:lstStyle/>
          <a:p>
            <a:pPr>
              <a:defRPr/>
            </a:pPr>
            <a:fld id="{BAD84A5C-5562-485A-9FAC-7BBEF7EFEF72}"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59</a:t>
            </a:fld>
            <a:endParaRPr lang="en-US" alt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Business Applications of Networks</a:t>
            </a:r>
          </a:p>
        </p:txBody>
      </p:sp>
      <p:sp>
        <p:nvSpPr>
          <p:cNvPr id="6147" name="Rectangle 3"/>
          <p:cNvSpPr>
            <a:spLocks noGrp="1" noChangeArrowheads="1"/>
          </p:cNvSpPr>
          <p:nvPr>
            <p:ph idx="1"/>
          </p:nvPr>
        </p:nvSpPr>
        <p:spPr>
          <a:xfrm>
            <a:off x="0" y="1524001"/>
            <a:ext cx="9050628" cy="5076422"/>
          </a:xfrm>
        </p:spPr>
        <p:txBody>
          <a:bodyPr/>
          <a:lstStyle/>
          <a:p>
            <a:pPr marL="0" indent="0">
              <a:buNone/>
            </a:pPr>
            <a:r>
              <a:rPr lang="en-US" sz="1800" dirty="0"/>
              <a:t>A network with two clients and one server.                      Client Server Model(Request and Reply)</a:t>
            </a:r>
            <a:endParaRPr lang="en-US" dirty="0"/>
          </a:p>
        </p:txBody>
      </p:sp>
      <p:sp>
        <p:nvSpPr>
          <p:cNvPr id="3" name="Date Placeholder 2"/>
          <p:cNvSpPr>
            <a:spLocks noGrp="1"/>
          </p:cNvSpPr>
          <p:nvPr>
            <p:ph type="dt" sz="half" idx="10"/>
          </p:nvPr>
        </p:nvSpPr>
        <p:spPr/>
        <p:txBody>
          <a:bodyPr/>
          <a:lstStyle/>
          <a:p>
            <a:fld id="{186D47A6-15D2-4532-A002-9846F83F36DF}"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6148" name="Picture 4" descr="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81" y="2485625"/>
            <a:ext cx="3673962" cy="3534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1" y="2485625"/>
            <a:ext cx="3763700" cy="356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15425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7"/>
          <p:cNvSpPr>
            <a:spLocks noGrp="1"/>
          </p:cNvSpPr>
          <p:nvPr>
            <p:ph type="title"/>
          </p:nvPr>
        </p:nvSpPr>
        <p:spPr>
          <a:xfrm>
            <a:off x="609600" y="185738"/>
            <a:ext cx="8229600" cy="1143000"/>
          </a:xfrm>
        </p:spPr>
        <p:txBody>
          <a:bodyPr/>
          <a:lstStyle/>
          <a:p>
            <a:pPr eaLnBrk="1" hangingPunct="1"/>
            <a:r>
              <a:rPr lang="en-US" altLang="en-US" b="1">
                <a:solidFill>
                  <a:srgbClr val="0000FF"/>
                </a:solidFill>
              </a:rPr>
              <a:t>Transport layer</a:t>
            </a:r>
          </a:p>
        </p:txBody>
      </p:sp>
      <p:pic>
        <p:nvPicPr>
          <p:cNvPr id="56324" name="Picture 2" descr="http://www.networxsecurity.org/fileadmin/user_upload/images/2015-08/transport_Layer.GIF"/>
          <p:cNvPicPr>
            <a:picLocks noChangeAspect="1" noChangeArrowheads="1"/>
          </p:cNvPicPr>
          <p:nvPr/>
        </p:nvPicPr>
        <p:blipFill>
          <a:blip r:embed="rId2"/>
          <a:srcRect/>
          <a:stretch>
            <a:fillRect/>
          </a:stretch>
        </p:blipFill>
        <p:spPr bwMode="auto">
          <a:xfrm>
            <a:off x="381000" y="1600200"/>
            <a:ext cx="8153400" cy="420052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E65ACB48-E06F-4003-BB8B-78EF90702D1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60</a:t>
            </a:fld>
            <a:endParaRPr lang="en-US" altLang="en-US"/>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22288" y="900113"/>
            <a:ext cx="8229600" cy="1143000"/>
          </a:xfrm>
        </p:spPr>
        <p:txBody>
          <a:bodyPr/>
          <a:lstStyle/>
          <a:p>
            <a:pPr eaLnBrk="1" hangingPunct="1"/>
            <a:r>
              <a:rPr lang="en-US" altLang="en-US" sz="3200" b="1"/>
              <a:t>Segmentation and Reassembly</a:t>
            </a:r>
          </a:p>
        </p:txBody>
      </p:sp>
      <p:pic>
        <p:nvPicPr>
          <p:cNvPr id="57347" name="Picture 6"/>
          <p:cNvPicPr>
            <a:picLocks noChangeAspect="1" noChangeArrowheads="1"/>
          </p:cNvPicPr>
          <p:nvPr/>
        </p:nvPicPr>
        <p:blipFill>
          <a:blip r:embed="rId2"/>
          <a:srcRect/>
          <a:stretch>
            <a:fillRect/>
          </a:stretch>
        </p:blipFill>
        <p:spPr bwMode="auto">
          <a:xfrm>
            <a:off x="228600" y="2133600"/>
            <a:ext cx="8693150" cy="3025775"/>
          </a:xfrm>
          <a:prstGeom prst="rect">
            <a:avLst/>
          </a:prstGeom>
          <a:noFill/>
          <a:ln w="9525">
            <a:noFill/>
            <a:miter lim="800000"/>
            <a:headEnd/>
            <a:tailEnd/>
          </a:ln>
        </p:spPr>
      </p:pic>
      <p:sp>
        <p:nvSpPr>
          <p:cNvPr id="57349" name="Title 7"/>
          <p:cNvSpPr txBox="1">
            <a:spLocks/>
          </p:cNvSpPr>
          <p:nvPr/>
        </p:nvSpPr>
        <p:spPr bwMode="auto">
          <a:xfrm>
            <a:off x="677863" y="-26988"/>
            <a:ext cx="8229600" cy="1143001"/>
          </a:xfrm>
          <a:prstGeom prst="rect">
            <a:avLst/>
          </a:prstGeom>
          <a:noFill/>
          <a:ln w="9525">
            <a:noFill/>
            <a:miter lim="800000"/>
            <a:headEnd/>
            <a:tailEnd/>
          </a:ln>
        </p:spPr>
        <p:txBody>
          <a:bodyPr anchor="ctr"/>
          <a:lstStyle/>
          <a:p>
            <a:pPr algn="ctr" eaLnBrk="1" hangingPunct="1"/>
            <a:r>
              <a:rPr lang="en-US" altLang="en-US" sz="4400" b="1">
                <a:solidFill>
                  <a:srgbClr val="0000FF"/>
                </a:solidFill>
                <a:latin typeface="Calibri" pitchFamily="34" charset="0"/>
              </a:rPr>
              <a:t>Transport layer</a:t>
            </a:r>
          </a:p>
        </p:txBody>
      </p:sp>
      <p:sp>
        <p:nvSpPr>
          <p:cNvPr id="6" name="Date Placeholder 5"/>
          <p:cNvSpPr>
            <a:spLocks noGrp="1"/>
          </p:cNvSpPr>
          <p:nvPr>
            <p:ph type="dt" sz="half" idx="10"/>
          </p:nvPr>
        </p:nvSpPr>
        <p:spPr/>
        <p:txBody>
          <a:bodyPr/>
          <a:lstStyle/>
          <a:p>
            <a:pPr>
              <a:defRPr/>
            </a:pPr>
            <a:fld id="{750BCE6F-6720-444D-952E-C93A8E646DE4}"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61</a:t>
            </a:fld>
            <a:endParaRPr lang="en-US" altLang="en-US"/>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7"/>
          <p:cNvSpPr>
            <a:spLocks noGrp="1"/>
          </p:cNvSpPr>
          <p:nvPr>
            <p:ph type="title"/>
          </p:nvPr>
        </p:nvSpPr>
        <p:spPr>
          <a:xfrm>
            <a:off x="628650" y="228600"/>
            <a:ext cx="7886700" cy="1325563"/>
          </a:xfrm>
        </p:spPr>
        <p:txBody>
          <a:bodyPr/>
          <a:lstStyle/>
          <a:p>
            <a:pPr eaLnBrk="1" hangingPunct="1"/>
            <a:r>
              <a:rPr lang="en-US" altLang="en-US" sz="3200" b="1">
                <a:solidFill>
                  <a:srgbClr val="0000FF"/>
                </a:solidFill>
              </a:rPr>
              <a:t>Reliable process-to-process delivery </a:t>
            </a:r>
            <a:br>
              <a:rPr lang="en-US" altLang="en-US" sz="3200" b="1">
                <a:solidFill>
                  <a:srgbClr val="0000FF"/>
                </a:solidFill>
              </a:rPr>
            </a:br>
            <a:r>
              <a:rPr lang="en-US" altLang="en-US" sz="3200" b="1">
                <a:solidFill>
                  <a:srgbClr val="0000FF"/>
                </a:solidFill>
              </a:rPr>
              <a:t>of a message</a:t>
            </a:r>
          </a:p>
        </p:txBody>
      </p:sp>
      <p:pic>
        <p:nvPicPr>
          <p:cNvPr id="58371" name="Picture 6"/>
          <p:cNvPicPr>
            <a:picLocks noChangeAspect="1" noChangeArrowheads="1"/>
          </p:cNvPicPr>
          <p:nvPr/>
        </p:nvPicPr>
        <p:blipFill>
          <a:blip r:embed="rId3"/>
          <a:srcRect/>
          <a:stretch>
            <a:fillRect/>
          </a:stretch>
        </p:blipFill>
        <p:spPr bwMode="auto">
          <a:xfrm>
            <a:off x="530225" y="2273300"/>
            <a:ext cx="7623175" cy="31369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27E0043-B96B-4840-AE78-D156CE6F7C8F}"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62</a:t>
            </a:fld>
            <a:endParaRPr lang="en-US" altLang="en-US"/>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7"/>
          <p:cNvSpPr>
            <a:spLocks noGrp="1"/>
          </p:cNvSpPr>
          <p:nvPr>
            <p:ph type="title"/>
          </p:nvPr>
        </p:nvSpPr>
        <p:spPr>
          <a:xfrm>
            <a:off x="762000" y="-307975"/>
            <a:ext cx="7886700" cy="1325563"/>
          </a:xfrm>
        </p:spPr>
        <p:txBody>
          <a:bodyPr/>
          <a:lstStyle/>
          <a:p>
            <a:pPr eaLnBrk="1" hangingPunct="1"/>
            <a:r>
              <a:rPr lang="en-US" altLang="en-US" sz="3600" b="1">
                <a:solidFill>
                  <a:srgbClr val="0000FF"/>
                </a:solidFill>
              </a:rPr>
              <a:t>Session layer</a:t>
            </a:r>
          </a:p>
        </p:txBody>
      </p:sp>
      <p:sp>
        <p:nvSpPr>
          <p:cNvPr id="60419" name="Text Placeholder 8"/>
          <p:cNvSpPr>
            <a:spLocks noGrp="1"/>
          </p:cNvSpPr>
          <p:nvPr>
            <p:ph idx="1"/>
          </p:nvPr>
        </p:nvSpPr>
        <p:spPr>
          <a:xfrm>
            <a:off x="422275" y="838200"/>
            <a:ext cx="8359775" cy="4433888"/>
          </a:xfrm>
        </p:spPr>
        <p:txBody>
          <a:bodyPr/>
          <a:lstStyle/>
          <a:p>
            <a:pPr marL="0" indent="0" algn="just">
              <a:buFont typeface="Arial" pitchFamily="34" charset="0"/>
              <a:buNone/>
            </a:pPr>
            <a:r>
              <a:rPr lang="en-US" altLang="en-US" sz="2200"/>
              <a:t>Its function is to maintain a “conversation” across multiple related message exchanges between two hosts (called </a:t>
            </a:r>
            <a:r>
              <a:rPr lang="en-US" altLang="en-US" sz="2200" b="1" i="1"/>
              <a:t>session</a:t>
            </a:r>
            <a:r>
              <a:rPr lang="en-US" altLang="en-US" sz="2200"/>
              <a:t>), to keep track of the progress of their communication. </a:t>
            </a:r>
          </a:p>
          <a:p>
            <a:pPr marL="0" indent="0" algn="just">
              <a:buFont typeface="Arial" pitchFamily="34" charset="0"/>
              <a:buNone/>
            </a:pPr>
            <a:endParaRPr lang="en-US" altLang="en-US" sz="2200"/>
          </a:p>
          <a:p>
            <a:pPr marL="0" indent="0" algn="just">
              <a:buFont typeface="Arial" pitchFamily="34" charset="0"/>
              <a:buNone/>
            </a:pPr>
            <a:r>
              <a:rPr lang="en-US" altLang="en-US" sz="2200"/>
              <a:t>This layer establishes, authenticates, manages, and terminates sessions. Example services include keeping track of whose turn it is to transmit (dialog control) and checkpointing long conversations to allow them to resume after a crash.</a:t>
            </a:r>
          </a:p>
        </p:txBody>
      </p:sp>
      <p:pic>
        <p:nvPicPr>
          <p:cNvPr id="60420" name="Picture 6"/>
          <p:cNvPicPr>
            <a:picLocks noChangeAspect="1" noChangeArrowheads="1"/>
          </p:cNvPicPr>
          <p:nvPr/>
        </p:nvPicPr>
        <p:blipFill>
          <a:blip r:embed="rId3"/>
          <a:srcRect/>
          <a:stretch>
            <a:fillRect/>
          </a:stretch>
        </p:blipFill>
        <p:spPr bwMode="auto">
          <a:xfrm>
            <a:off x="2025650" y="3937000"/>
            <a:ext cx="5092700" cy="236378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66CC57A-FF7E-4BFF-8AA6-C2413CD6B762}"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63</a:t>
            </a:fld>
            <a:endParaRPr lang="en-US" altLang="en-US"/>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7"/>
          <p:cNvSpPr>
            <a:spLocks noGrp="1"/>
          </p:cNvSpPr>
          <p:nvPr>
            <p:ph type="title"/>
          </p:nvPr>
        </p:nvSpPr>
        <p:spPr>
          <a:xfrm>
            <a:off x="628650" y="76200"/>
            <a:ext cx="7886700" cy="1325563"/>
          </a:xfrm>
        </p:spPr>
        <p:txBody>
          <a:bodyPr/>
          <a:lstStyle/>
          <a:p>
            <a:pPr eaLnBrk="1" hangingPunct="1"/>
            <a:r>
              <a:rPr lang="en-US" altLang="en-US" b="1"/>
              <a:t>Session layer</a:t>
            </a:r>
          </a:p>
        </p:txBody>
      </p:sp>
      <p:sp>
        <p:nvSpPr>
          <p:cNvPr id="55299" name="Text Placeholder 8"/>
          <p:cNvSpPr>
            <a:spLocks noGrp="1"/>
          </p:cNvSpPr>
          <p:nvPr>
            <p:ph idx="1"/>
          </p:nvPr>
        </p:nvSpPr>
        <p:spPr>
          <a:xfrm>
            <a:off x="390525" y="990600"/>
            <a:ext cx="8362950" cy="4352925"/>
          </a:xfrm>
        </p:spPr>
        <p:txBody>
          <a:bodyPr/>
          <a:lstStyle/>
          <a:p>
            <a:pPr marL="0" indent="0" eaLnBrk="1" hangingPunct="1">
              <a:buFont typeface="Arial" pitchFamily="34" charset="0"/>
              <a:buNone/>
              <a:defRPr/>
            </a:pPr>
            <a:r>
              <a:rPr lang="en-US" sz="2800" dirty="0">
                <a:solidFill>
                  <a:srgbClr val="0000FF"/>
                </a:solidFill>
              </a:rPr>
              <a:t>PROTOCOLS USED:</a:t>
            </a:r>
          </a:p>
          <a:p>
            <a:pPr eaLnBrk="1" hangingPunct="1">
              <a:defRPr/>
            </a:pPr>
            <a:r>
              <a:rPr lang="en-US" sz="2800" dirty="0"/>
              <a:t>NetBIOS, PPTP (Point-to-Point Tunneling Protocol ), </a:t>
            </a:r>
            <a:r>
              <a:rPr lang="en-US" dirty="0"/>
              <a:t>NCP </a:t>
            </a:r>
            <a:r>
              <a:rPr lang="en-US" sz="2800" dirty="0"/>
              <a:t>(NetWare Core Protocol)</a:t>
            </a:r>
          </a:p>
          <a:p>
            <a:pPr eaLnBrk="1" hangingPunct="1">
              <a:defRPr/>
            </a:pPr>
            <a:endParaRPr lang="en-US" altLang="en-US" sz="2800" dirty="0"/>
          </a:p>
        </p:txBody>
      </p:sp>
      <p:pic>
        <p:nvPicPr>
          <p:cNvPr id="62469" name="Picture 6" descr="http://images.slideplayer.com/25/7644802/slides/slide_2.jpg"/>
          <p:cNvPicPr>
            <a:picLocks noChangeAspect="1" noChangeArrowheads="1"/>
          </p:cNvPicPr>
          <p:nvPr/>
        </p:nvPicPr>
        <p:blipFill>
          <a:blip r:embed="rId3"/>
          <a:srcRect t="5556" r="3125" b="14445"/>
          <a:stretch>
            <a:fillRect/>
          </a:stretch>
        </p:blipFill>
        <p:spPr bwMode="auto">
          <a:xfrm>
            <a:off x="133350" y="381000"/>
            <a:ext cx="8858250" cy="54864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4C4006C9-55BC-41AB-B222-3B2715734E5C}"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64</a:t>
            </a:fld>
            <a:endParaRPr lang="en-US" altLang="en-US"/>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7"/>
          <p:cNvSpPr>
            <a:spLocks noGrp="1"/>
          </p:cNvSpPr>
          <p:nvPr>
            <p:ph type="title"/>
          </p:nvPr>
        </p:nvSpPr>
        <p:spPr/>
        <p:txBody>
          <a:bodyPr/>
          <a:lstStyle/>
          <a:p>
            <a:pPr eaLnBrk="1" hangingPunct="1"/>
            <a:r>
              <a:rPr lang="en-US" altLang="en-US" b="1">
                <a:solidFill>
                  <a:srgbClr val="0000FF"/>
                </a:solidFill>
              </a:rPr>
              <a:t>Presentation layer</a:t>
            </a:r>
          </a:p>
        </p:txBody>
      </p:sp>
      <p:sp>
        <p:nvSpPr>
          <p:cNvPr id="64515" name="Text Placeholder 8"/>
          <p:cNvSpPr>
            <a:spLocks noGrp="1"/>
          </p:cNvSpPr>
          <p:nvPr>
            <p:ph idx="1"/>
          </p:nvPr>
        </p:nvSpPr>
        <p:spPr>
          <a:xfrm>
            <a:off x="457200" y="1417638"/>
            <a:ext cx="8229600" cy="4525962"/>
          </a:xfrm>
        </p:spPr>
        <p:txBody>
          <a:bodyPr/>
          <a:lstStyle/>
          <a:p>
            <a:pPr eaLnBrk="1" hangingPunct="1"/>
            <a:r>
              <a:rPr lang="en-US" altLang="en-US" sz="2800"/>
              <a:t>The presentation layer is responsible for translation, compression, and encryption.</a:t>
            </a:r>
          </a:p>
        </p:txBody>
      </p:sp>
      <p:pic>
        <p:nvPicPr>
          <p:cNvPr id="64516" name="Picture 6"/>
          <p:cNvPicPr>
            <a:picLocks noChangeAspect="1" noChangeArrowheads="1"/>
          </p:cNvPicPr>
          <p:nvPr/>
        </p:nvPicPr>
        <p:blipFill>
          <a:blip r:embed="rId3"/>
          <a:srcRect/>
          <a:stretch>
            <a:fillRect/>
          </a:stretch>
        </p:blipFill>
        <p:spPr bwMode="auto">
          <a:xfrm>
            <a:off x="361950" y="2743200"/>
            <a:ext cx="8418513" cy="2862263"/>
          </a:xfrm>
          <a:prstGeom prst="rect">
            <a:avLst/>
          </a:prstGeom>
          <a:noFill/>
          <a:ln w="9525">
            <a:noFill/>
            <a:miter lim="800000"/>
            <a:headEnd/>
            <a:tailEnd/>
          </a:ln>
        </p:spPr>
      </p:pic>
      <p:sp>
        <p:nvSpPr>
          <p:cNvPr id="7" name="Date Placeholder 6"/>
          <p:cNvSpPr>
            <a:spLocks noGrp="1"/>
          </p:cNvSpPr>
          <p:nvPr>
            <p:ph type="dt" sz="half" idx="10"/>
          </p:nvPr>
        </p:nvSpPr>
        <p:spPr/>
        <p:txBody>
          <a:bodyPr/>
          <a:lstStyle/>
          <a:p>
            <a:pPr>
              <a:defRPr/>
            </a:pPr>
            <a:fld id="{30F3AE1F-4762-419B-8EC8-E18FA3358DB9}"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65</a:t>
            </a:fld>
            <a:endParaRPr lang="en-US" altLang="en-US"/>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7"/>
          <p:cNvSpPr>
            <a:spLocks noGrp="1"/>
          </p:cNvSpPr>
          <p:nvPr>
            <p:ph type="title"/>
          </p:nvPr>
        </p:nvSpPr>
        <p:spPr>
          <a:xfrm>
            <a:off x="628650" y="-55563"/>
            <a:ext cx="7886700" cy="1325563"/>
          </a:xfrm>
        </p:spPr>
        <p:txBody>
          <a:bodyPr/>
          <a:lstStyle/>
          <a:p>
            <a:pPr eaLnBrk="1" hangingPunct="1"/>
            <a:r>
              <a:rPr lang="en-US" altLang="en-US" b="1">
                <a:solidFill>
                  <a:srgbClr val="0000FF"/>
                </a:solidFill>
              </a:rPr>
              <a:t>Presentation layer</a:t>
            </a:r>
          </a:p>
        </p:txBody>
      </p:sp>
      <p:sp>
        <p:nvSpPr>
          <p:cNvPr id="55299" name="Text Placeholder 8"/>
          <p:cNvSpPr>
            <a:spLocks noGrp="1"/>
          </p:cNvSpPr>
          <p:nvPr>
            <p:ph idx="1"/>
          </p:nvPr>
        </p:nvSpPr>
        <p:spPr>
          <a:xfrm>
            <a:off x="303213" y="1252538"/>
            <a:ext cx="8362950" cy="4352925"/>
          </a:xfrm>
        </p:spPr>
        <p:txBody>
          <a:bodyPr/>
          <a:lstStyle/>
          <a:p>
            <a:pPr marL="0" indent="0" eaLnBrk="1" hangingPunct="1">
              <a:buFont typeface="Arial" pitchFamily="34" charset="0"/>
              <a:buNone/>
              <a:defRPr/>
            </a:pPr>
            <a:r>
              <a:rPr lang="en-US" sz="2800" dirty="0">
                <a:solidFill>
                  <a:srgbClr val="0000FF"/>
                </a:solidFill>
              </a:rPr>
              <a:t>PROTOCOLS USED:</a:t>
            </a:r>
          </a:p>
          <a:p>
            <a:pPr algn="just">
              <a:defRPr/>
            </a:pPr>
            <a:r>
              <a:rPr lang="en-US" dirty="0"/>
              <a:t>ASCII (</a:t>
            </a:r>
            <a:r>
              <a:rPr lang="en-US" sz="2800" dirty="0"/>
              <a:t>American Standard Code for Information Interchange)</a:t>
            </a:r>
            <a:r>
              <a:rPr lang="en-US" dirty="0"/>
              <a:t> </a:t>
            </a:r>
          </a:p>
          <a:p>
            <a:pPr algn="just">
              <a:defRPr/>
            </a:pPr>
            <a:r>
              <a:rPr lang="en-US" dirty="0"/>
              <a:t>EBCDIC (</a:t>
            </a:r>
            <a:r>
              <a:rPr lang="en-US" sz="2800" dirty="0"/>
              <a:t>Extended Binary Coded Decimal Interchange Code) </a:t>
            </a:r>
            <a:r>
              <a:rPr lang="en-US" dirty="0"/>
              <a:t>, </a:t>
            </a:r>
          </a:p>
          <a:p>
            <a:pPr algn="just">
              <a:defRPr/>
            </a:pPr>
            <a:r>
              <a:rPr lang="en-US" dirty="0"/>
              <a:t>JPEG </a:t>
            </a:r>
            <a:r>
              <a:rPr lang="en-US" sz="2800" dirty="0"/>
              <a:t>(Joint Photographic Experts Group)</a:t>
            </a:r>
          </a:p>
          <a:p>
            <a:pPr algn="just">
              <a:defRPr/>
            </a:pPr>
            <a:r>
              <a:rPr lang="en-US" dirty="0"/>
              <a:t>MPEG </a:t>
            </a:r>
            <a:r>
              <a:rPr lang="en-US" sz="2800" dirty="0"/>
              <a:t>(Moving Pictures Experts Group)</a:t>
            </a:r>
          </a:p>
          <a:p>
            <a:pPr eaLnBrk="1" hangingPunct="1">
              <a:defRPr/>
            </a:pPr>
            <a:endParaRPr lang="en-US" altLang="en-US" sz="2800" dirty="0"/>
          </a:p>
        </p:txBody>
      </p:sp>
      <p:sp>
        <p:nvSpPr>
          <p:cNvPr id="5" name="Date Placeholder 4"/>
          <p:cNvSpPr>
            <a:spLocks noGrp="1"/>
          </p:cNvSpPr>
          <p:nvPr>
            <p:ph type="dt" sz="half" idx="10"/>
          </p:nvPr>
        </p:nvSpPr>
        <p:spPr/>
        <p:txBody>
          <a:bodyPr/>
          <a:lstStyle/>
          <a:p>
            <a:pPr>
              <a:defRPr/>
            </a:pPr>
            <a:fld id="{6A61B010-459E-461A-962F-BB4F0E7C3679}"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66</a:t>
            </a:fld>
            <a:endParaRPr lang="en-US" altLang="en-US"/>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7"/>
          <p:cNvSpPr>
            <a:spLocks noGrp="1"/>
          </p:cNvSpPr>
          <p:nvPr>
            <p:ph type="title"/>
          </p:nvPr>
        </p:nvSpPr>
        <p:spPr>
          <a:xfrm>
            <a:off x="457200" y="-152400"/>
            <a:ext cx="8229600" cy="1143000"/>
          </a:xfrm>
        </p:spPr>
        <p:txBody>
          <a:bodyPr/>
          <a:lstStyle/>
          <a:p>
            <a:pPr eaLnBrk="1" hangingPunct="1"/>
            <a:r>
              <a:rPr lang="en-US" altLang="en-US" sz="3600" b="1">
                <a:solidFill>
                  <a:srgbClr val="0000FF"/>
                </a:solidFill>
              </a:rPr>
              <a:t>Application layer</a:t>
            </a:r>
          </a:p>
        </p:txBody>
      </p:sp>
      <p:sp>
        <p:nvSpPr>
          <p:cNvPr id="68611" name="Text Placeholder 8"/>
          <p:cNvSpPr>
            <a:spLocks noGrp="1"/>
          </p:cNvSpPr>
          <p:nvPr>
            <p:ph idx="1"/>
          </p:nvPr>
        </p:nvSpPr>
        <p:spPr>
          <a:xfrm>
            <a:off x="776288" y="762000"/>
            <a:ext cx="7886700" cy="4351338"/>
          </a:xfrm>
        </p:spPr>
        <p:txBody>
          <a:bodyPr/>
          <a:lstStyle/>
          <a:p>
            <a:pPr eaLnBrk="1" hangingPunct="1"/>
            <a:r>
              <a:rPr lang="en-US" altLang="en-US" sz="2800"/>
              <a:t>The application layer is responsible for providing services to the user.</a:t>
            </a:r>
          </a:p>
        </p:txBody>
      </p:sp>
      <p:pic>
        <p:nvPicPr>
          <p:cNvPr id="68612" name="Picture 6"/>
          <p:cNvPicPr>
            <a:picLocks noChangeAspect="1" noChangeArrowheads="1"/>
          </p:cNvPicPr>
          <p:nvPr/>
        </p:nvPicPr>
        <p:blipFill>
          <a:blip r:embed="rId3"/>
          <a:srcRect/>
          <a:stretch>
            <a:fillRect/>
          </a:stretch>
        </p:blipFill>
        <p:spPr bwMode="auto">
          <a:xfrm>
            <a:off x="809625" y="2247900"/>
            <a:ext cx="7199313" cy="364013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D1920B6-B15F-48FF-9582-0AE25C2E9E44}" type="datetime1">
              <a:rPr lang="en-US" smtClean="0"/>
              <a:pPr>
                <a:defRPr/>
              </a:pPr>
              <a:t>3/14/2024</a:t>
            </a:fld>
            <a:endParaRPr lang="en-US"/>
          </a:p>
        </p:txBody>
      </p:sp>
      <p:sp>
        <p:nvSpPr>
          <p:cNvPr id="8" name="Slide Number Placeholder 7"/>
          <p:cNvSpPr>
            <a:spLocks noGrp="1"/>
          </p:cNvSpPr>
          <p:nvPr>
            <p:ph type="sldNum" sz="quarter" idx="12"/>
          </p:nvPr>
        </p:nvSpPr>
        <p:spPr/>
        <p:txBody>
          <a:bodyPr/>
          <a:lstStyle/>
          <a:p>
            <a:fld id="{6876EFF4-C03D-4CCD-A348-A83D22CFB359}" type="slidenum">
              <a:rPr lang="en-US" altLang="en-US" smtClean="0"/>
              <a:pPr/>
              <a:t>67</a:t>
            </a:fld>
            <a:endParaRPr lang="en-US" altLang="en-US"/>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628650" y="76200"/>
            <a:ext cx="7886700" cy="1325563"/>
          </a:xfrm>
        </p:spPr>
        <p:txBody>
          <a:bodyPr/>
          <a:lstStyle/>
          <a:p>
            <a:pPr eaLnBrk="1" hangingPunct="1"/>
            <a:r>
              <a:rPr lang="en-US" altLang="en-US" b="1">
                <a:solidFill>
                  <a:srgbClr val="0000FF"/>
                </a:solidFill>
              </a:rPr>
              <a:t>Application layer</a:t>
            </a:r>
          </a:p>
        </p:txBody>
      </p:sp>
      <p:sp>
        <p:nvSpPr>
          <p:cNvPr id="55299" name="Text Placeholder 8"/>
          <p:cNvSpPr>
            <a:spLocks noGrp="1"/>
          </p:cNvSpPr>
          <p:nvPr>
            <p:ph idx="1"/>
          </p:nvPr>
        </p:nvSpPr>
        <p:spPr>
          <a:xfrm>
            <a:off x="633413" y="1385888"/>
            <a:ext cx="8362950" cy="4352925"/>
          </a:xfrm>
        </p:spPr>
        <p:txBody>
          <a:bodyPr/>
          <a:lstStyle/>
          <a:p>
            <a:pPr marL="0" indent="0" eaLnBrk="1" hangingPunct="1">
              <a:buFont typeface="Arial" pitchFamily="34" charset="0"/>
              <a:buNone/>
              <a:defRPr/>
            </a:pPr>
            <a:r>
              <a:rPr lang="en-US" sz="2800" dirty="0">
                <a:solidFill>
                  <a:srgbClr val="0000FF"/>
                </a:solidFill>
              </a:rPr>
              <a:t>PROTOCOLS USED:</a:t>
            </a:r>
          </a:p>
          <a:p>
            <a:pPr algn="just">
              <a:defRPr/>
            </a:pPr>
            <a:r>
              <a:rPr lang="en-US" dirty="0"/>
              <a:t>Telnet </a:t>
            </a:r>
            <a:r>
              <a:rPr lang="en-US" sz="2400" dirty="0"/>
              <a:t>(Remote login to hosts)</a:t>
            </a:r>
          </a:p>
          <a:p>
            <a:pPr algn="just">
              <a:defRPr/>
            </a:pPr>
            <a:r>
              <a:rPr lang="en-US" dirty="0"/>
              <a:t>DNS </a:t>
            </a:r>
            <a:r>
              <a:rPr lang="en-US" sz="2800" dirty="0"/>
              <a:t>(</a:t>
            </a:r>
            <a:r>
              <a:rPr lang="en-US" sz="2400" dirty="0"/>
              <a:t>Domain Name System)</a:t>
            </a:r>
            <a:endParaRPr lang="en-US" sz="2800" dirty="0"/>
          </a:p>
          <a:p>
            <a:pPr algn="just">
              <a:defRPr/>
            </a:pPr>
            <a:r>
              <a:rPr lang="en-US" dirty="0"/>
              <a:t>DHCP </a:t>
            </a:r>
            <a:r>
              <a:rPr lang="en-US" sz="2800" dirty="0"/>
              <a:t>(</a:t>
            </a:r>
            <a:r>
              <a:rPr lang="en-US" sz="2400" dirty="0"/>
              <a:t>Dynamic Host Configuration Protocol )</a:t>
            </a:r>
            <a:endParaRPr lang="en-US" dirty="0"/>
          </a:p>
          <a:p>
            <a:pPr algn="just">
              <a:defRPr/>
            </a:pPr>
            <a:r>
              <a:rPr lang="en-US" dirty="0"/>
              <a:t>FTP </a:t>
            </a:r>
            <a:r>
              <a:rPr lang="en-US" sz="2400" dirty="0"/>
              <a:t>(File Transfer Protocol)</a:t>
            </a:r>
          </a:p>
          <a:p>
            <a:pPr algn="just">
              <a:defRPr/>
            </a:pPr>
            <a:r>
              <a:rPr lang="en-US" dirty="0"/>
              <a:t>HTTP </a:t>
            </a:r>
            <a:r>
              <a:rPr lang="en-US" sz="2400" dirty="0"/>
              <a:t>(Hypertext Transfer Protocol)</a:t>
            </a:r>
          </a:p>
          <a:p>
            <a:pPr algn="just">
              <a:defRPr/>
            </a:pPr>
            <a:r>
              <a:rPr lang="en-US" dirty="0"/>
              <a:t>SMTP </a:t>
            </a:r>
            <a:r>
              <a:rPr lang="en-US" sz="2400" dirty="0"/>
              <a:t>(Simple Mail Transfer Protocol )</a:t>
            </a:r>
          </a:p>
          <a:p>
            <a:pPr algn="just">
              <a:defRPr/>
            </a:pPr>
            <a:r>
              <a:rPr lang="en-US" dirty="0"/>
              <a:t>SNTP </a:t>
            </a:r>
            <a:r>
              <a:rPr lang="en-US" sz="2400" dirty="0"/>
              <a:t>(Simple Network Time Protocol)</a:t>
            </a:r>
          </a:p>
          <a:p>
            <a:pPr eaLnBrk="1" hangingPunct="1">
              <a:defRPr/>
            </a:pPr>
            <a:endParaRPr lang="en-US" altLang="en-US" sz="2800" dirty="0"/>
          </a:p>
        </p:txBody>
      </p:sp>
      <p:sp>
        <p:nvSpPr>
          <p:cNvPr id="5" name="Date Placeholder 4"/>
          <p:cNvSpPr>
            <a:spLocks noGrp="1"/>
          </p:cNvSpPr>
          <p:nvPr>
            <p:ph type="dt" sz="half" idx="10"/>
          </p:nvPr>
        </p:nvSpPr>
        <p:spPr/>
        <p:txBody>
          <a:bodyPr/>
          <a:lstStyle/>
          <a:p>
            <a:pPr>
              <a:defRPr/>
            </a:pPr>
            <a:fld id="{7B2379F9-FB5A-40AA-93E2-2F5A07891B98}"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68</a:t>
            </a:fld>
            <a:endParaRPr lang="en-US" altLang="en-US"/>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517525" y="231775"/>
          <a:ext cx="8153400" cy="6127752"/>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0000"/>
                    </a:ext>
                  </a:extLst>
                </a:gridCol>
                <a:gridCol w="6667500">
                  <a:extLst>
                    <a:ext uri="{9D8B030D-6E8A-4147-A177-3AD203B41FA5}">
                      <a16:colId xmlns:a16="http://schemas.microsoft.com/office/drawing/2014/main" val="20001"/>
                    </a:ext>
                  </a:extLst>
                </a:gridCol>
              </a:tblGrid>
              <a:tr h="1066770">
                <a:tc>
                  <a:txBody>
                    <a:bodyPr/>
                    <a:lstStyle/>
                    <a:p>
                      <a:pPr algn="ctr"/>
                      <a:r>
                        <a:rPr lang="en-US" sz="1800" b="1" dirty="0"/>
                        <a:t>Crossover</a:t>
                      </a:r>
                    </a:p>
                  </a:txBody>
                  <a:tcPr marT="45705" marB="45705"/>
                </a:tc>
                <a:tc>
                  <a:txBody>
                    <a:bodyPr/>
                    <a:lstStyle/>
                    <a:p>
                      <a:pPr algn="just"/>
                      <a:r>
                        <a:rPr lang="en-US" sz="1600" b="0" i="0" kern="1200" dirty="0">
                          <a:solidFill>
                            <a:schemeClr val="tx1"/>
                          </a:solidFill>
                          <a:effectLst/>
                          <a:latin typeface="+mn-lt"/>
                          <a:ea typeface="+mn-ea"/>
                          <a:cs typeface="+mn-cs"/>
                        </a:rPr>
                        <a:t>A </a:t>
                      </a:r>
                      <a:r>
                        <a:rPr lang="en-US" sz="1600" b="1" i="0" kern="1200" dirty="0">
                          <a:solidFill>
                            <a:schemeClr val="tx1"/>
                          </a:solidFill>
                          <a:effectLst/>
                          <a:latin typeface="+mn-lt"/>
                          <a:ea typeface="+mn-ea"/>
                          <a:cs typeface="+mn-cs"/>
                        </a:rPr>
                        <a:t>crossover cable</a:t>
                      </a:r>
                      <a:r>
                        <a:rPr lang="en-US" sz="1600" b="0" i="0" kern="1200" dirty="0">
                          <a:solidFill>
                            <a:schemeClr val="tx1"/>
                          </a:solidFill>
                          <a:effectLst/>
                          <a:latin typeface="+mn-lt"/>
                          <a:ea typeface="+mn-ea"/>
                          <a:cs typeface="+mn-cs"/>
                        </a:rPr>
                        <a:t>, occasionally called crossed cable, connects two Ethernet network devices to each other. They were created to support temporary host-to-host networking in situations where an intermediate device like a network router is not present. </a:t>
                      </a:r>
                      <a:endParaRPr lang="en-US" sz="1600" dirty="0"/>
                    </a:p>
                  </a:txBody>
                  <a:tcPr marT="45705" marB="45705"/>
                </a:tc>
                <a:extLst>
                  <a:ext uri="{0D108BD9-81ED-4DB2-BD59-A6C34878D82A}">
                    <a16:rowId xmlns:a16="http://schemas.microsoft.com/office/drawing/2014/main" val="10000"/>
                  </a:ext>
                </a:extLst>
              </a:tr>
              <a:tr h="589735">
                <a:tc>
                  <a:txBody>
                    <a:bodyPr/>
                    <a:lstStyle/>
                    <a:p>
                      <a:pPr algn="ctr"/>
                      <a:r>
                        <a:rPr lang="en-US" sz="1800" b="1" i="0" kern="1200" dirty="0">
                          <a:solidFill>
                            <a:schemeClr val="tx1"/>
                          </a:solidFill>
                          <a:effectLst/>
                          <a:latin typeface="+mn-lt"/>
                          <a:ea typeface="+mn-ea"/>
                          <a:cs typeface="+mn-cs"/>
                        </a:rPr>
                        <a:t>100BASE-T</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100BASE-T</a:t>
                      </a:r>
                      <a:r>
                        <a:rPr lang="en-US" sz="1600" b="0" i="0" kern="1200" dirty="0">
                          <a:solidFill>
                            <a:schemeClr val="tx1"/>
                          </a:solidFill>
                          <a:effectLst/>
                          <a:latin typeface="+mn-lt"/>
                          <a:ea typeface="+mn-ea"/>
                          <a:cs typeface="+mn-cs"/>
                        </a:rPr>
                        <a:t> is an enhanced form of Ethernet 10BASE-T and a network standard used for fast data transfer rates up to 100 </a:t>
                      </a:r>
                      <a:r>
                        <a:rPr lang="en-US" sz="1600" b="0" i="0" kern="1200" dirty="0" err="1">
                          <a:solidFill>
                            <a:schemeClr val="tx1"/>
                          </a:solidFill>
                          <a:effectLst/>
                          <a:latin typeface="+mn-lt"/>
                          <a:ea typeface="+mn-ea"/>
                          <a:cs typeface="+mn-cs"/>
                        </a:rPr>
                        <a:t>Mbps</a:t>
                      </a:r>
                      <a:endParaRPr lang="en-US" sz="1600" dirty="0"/>
                    </a:p>
                  </a:txBody>
                  <a:tcPr marT="45705" marB="45705"/>
                </a:tc>
                <a:extLst>
                  <a:ext uri="{0D108BD9-81ED-4DB2-BD59-A6C34878D82A}">
                    <a16:rowId xmlns:a16="http://schemas.microsoft.com/office/drawing/2014/main" val="10001"/>
                  </a:ext>
                </a:extLst>
              </a:tr>
              <a:tr h="885251">
                <a:tc>
                  <a:txBody>
                    <a:bodyPr/>
                    <a:lstStyle/>
                    <a:p>
                      <a:pPr algn="ctr"/>
                      <a:r>
                        <a:rPr lang="en-US" sz="1800" b="1" i="0" kern="1200" dirty="0">
                          <a:solidFill>
                            <a:schemeClr val="tx1"/>
                          </a:solidFill>
                          <a:effectLst/>
                          <a:latin typeface="+mn-lt"/>
                          <a:ea typeface="+mn-ea"/>
                          <a:cs typeface="+mn-cs"/>
                        </a:rPr>
                        <a:t>Ethernet</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Ethernet</a:t>
                      </a:r>
                      <a:r>
                        <a:rPr lang="en-US" sz="1600" b="0" i="0" kern="1200" dirty="0">
                          <a:solidFill>
                            <a:schemeClr val="tx1"/>
                          </a:solidFill>
                          <a:effectLst/>
                          <a:latin typeface="+mn-lt"/>
                          <a:ea typeface="+mn-ea"/>
                          <a:cs typeface="+mn-cs"/>
                        </a:rPr>
                        <a:t>, is the standard way to connect computers on a network over a wired connection. It provides a simple interface and for connecting multiple devices, such computers, routers, and switches.</a:t>
                      </a:r>
                      <a:endParaRPr lang="en-US" sz="1600" b="0" dirty="0"/>
                    </a:p>
                  </a:txBody>
                  <a:tcPr marT="45705" marB="45705"/>
                </a:tc>
                <a:extLst>
                  <a:ext uri="{0D108BD9-81ED-4DB2-BD59-A6C34878D82A}">
                    <a16:rowId xmlns:a16="http://schemas.microsoft.com/office/drawing/2014/main" val="10002"/>
                  </a:ext>
                </a:extLst>
              </a:tr>
              <a:tr h="822930">
                <a:tc>
                  <a:txBody>
                    <a:bodyPr/>
                    <a:lstStyle/>
                    <a:p>
                      <a:pPr algn="ctr"/>
                      <a:r>
                        <a:rPr lang="en-US" sz="1800" b="1" dirty="0"/>
                        <a:t>ATM</a:t>
                      </a:r>
                    </a:p>
                  </a:txBody>
                  <a:tcPr marT="45705" marB="45705"/>
                </a:tc>
                <a:tc>
                  <a:txBody>
                    <a:bodyPr/>
                    <a:lstStyle/>
                    <a:p>
                      <a:pPr algn="just"/>
                      <a:r>
                        <a:rPr lang="en-US" sz="1600" b="0" i="0" kern="1200" dirty="0">
                          <a:solidFill>
                            <a:schemeClr val="tx1"/>
                          </a:solidFill>
                          <a:effectLst/>
                          <a:latin typeface="+mn-lt"/>
                          <a:ea typeface="+mn-ea"/>
                          <a:cs typeface="+mn-cs"/>
                        </a:rPr>
                        <a:t>Asynchronous transfer mode (</a:t>
                      </a:r>
                      <a:r>
                        <a:rPr lang="en-US" sz="1600" b="1" i="0" kern="1200" dirty="0">
                          <a:solidFill>
                            <a:schemeClr val="tx1"/>
                          </a:solidFill>
                          <a:effectLst/>
                          <a:latin typeface="+mn-lt"/>
                          <a:ea typeface="+mn-ea"/>
                          <a:cs typeface="+mn-cs"/>
                        </a:rPr>
                        <a:t>ATM</a:t>
                      </a:r>
                      <a:r>
                        <a:rPr lang="en-US" sz="1600" b="0" i="0" kern="1200" dirty="0">
                          <a:solidFill>
                            <a:schemeClr val="tx1"/>
                          </a:solidFill>
                          <a:effectLst/>
                          <a:latin typeface="+mn-lt"/>
                          <a:ea typeface="+mn-ea"/>
                          <a:cs typeface="+mn-cs"/>
                        </a:rPr>
                        <a:t>) is a switching technique used by telecommunication networks that uses asynchronous time-division multiplexing to encode data into small, fixed-sized cells. </a:t>
                      </a:r>
                      <a:endParaRPr lang="en-US" sz="1600" dirty="0"/>
                    </a:p>
                  </a:txBody>
                  <a:tcPr marT="45705" marB="45705"/>
                </a:tc>
                <a:extLst>
                  <a:ext uri="{0D108BD9-81ED-4DB2-BD59-A6C34878D82A}">
                    <a16:rowId xmlns:a16="http://schemas.microsoft.com/office/drawing/2014/main" val="10003"/>
                  </a:ext>
                </a:extLst>
              </a:tr>
              <a:tr h="822930">
                <a:tc>
                  <a:txBody>
                    <a:bodyPr/>
                    <a:lstStyle/>
                    <a:p>
                      <a:pPr algn="ctr"/>
                      <a:r>
                        <a:rPr lang="en-US" sz="1800" b="1" i="0" kern="1200" dirty="0">
                          <a:solidFill>
                            <a:schemeClr val="tx1"/>
                          </a:solidFill>
                          <a:effectLst/>
                          <a:latin typeface="+mn-lt"/>
                          <a:ea typeface="+mn-ea"/>
                          <a:cs typeface="+mn-cs"/>
                        </a:rPr>
                        <a:t>Frame relay</a:t>
                      </a:r>
                      <a:endParaRPr lang="en-US" sz="1800" b="1" dirty="0"/>
                    </a:p>
                  </a:txBody>
                  <a:tcPr marT="45705" marB="45705"/>
                </a:tc>
                <a:tc>
                  <a:txBody>
                    <a:bodyPr/>
                    <a:lstStyle/>
                    <a:p>
                      <a:pPr algn="just"/>
                      <a:r>
                        <a:rPr lang="en-US" sz="1600" b="1" i="0" kern="1200" dirty="0">
                          <a:solidFill>
                            <a:schemeClr val="tx1"/>
                          </a:solidFill>
                          <a:effectLst/>
                          <a:latin typeface="+mn-lt"/>
                          <a:ea typeface="+mn-ea"/>
                          <a:cs typeface="+mn-cs"/>
                        </a:rPr>
                        <a:t>Frame relay</a:t>
                      </a:r>
                      <a:r>
                        <a:rPr lang="en-US" sz="1600" b="0" i="0" kern="1200" dirty="0">
                          <a:solidFill>
                            <a:schemeClr val="tx1"/>
                          </a:solidFill>
                          <a:effectLst/>
                          <a:latin typeface="+mn-lt"/>
                          <a:ea typeface="+mn-ea"/>
                          <a:cs typeface="+mn-cs"/>
                        </a:rPr>
                        <a:t> is a data link layer, digital packet switching network protocol technology designed to connect Local Area Networks (LANs) and transfer data across Wide Area Networks (WANs).</a:t>
                      </a:r>
                      <a:endParaRPr lang="en-US" sz="1600" dirty="0"/>
                    </a:p>
                  </a:txBody>
                  <a:tcPr marT="45705" marB="45705"/>
                </a:tc>
                <a:extLst>
                  <a:ext uri="{0D108BD9-81ED-4DB2-BD59-A6C34878D82A}">
                    <a16:rowId xmlns:a16="http://schemas.microsoft.com/office/drawing/2014/main" val="10004"/>
                  </a:ext>
                </a:extLst>
              </a:tr>
              <a:tr h="914370">
                <a:tc>
                  <a:txBody>
                    <a:bodyPr/>
                    <a:lstStyle/>
                    <a:p>
                      <a:pPr algn="ctr"/>
                      <a:r>
                        <a:rPr lang="en-US" sz="1800" b="1" i="0" kern="1200" dirty="0">
                          <a:solidFill>
                            <a:schemeClr val="tx1"/>
                          </a:solidFill>
                          <a:effectLst/>
                          <a:latin typeface="+mn-lt"/>
                          <a:ea typeface="+mn-ea"/>
                          <a:cs typeface="+mn-cs"/>
                        </a:rPr>
                        <a:t>NetBIOS</a:t>
                      </a:r>
                      <a:endParaRPr lang="en-US" sz="1800" b="1" dirty="0"/>
                    </a:p>
                  </a:txBody>
                  <a:tcPr marT="45705" marB="45705"/>
                </a:tc>
                <a:tc>
                  <a:txBody>
                    <a:bodyPr/>
                    <a:lstStyle/>
                    <a:p>
                      <a:pPr algn="just"/>
                      <a:r>
                        <a:rPr lang="en-US" sz="1800" b="1" i="0" kern="1200" dirty="0">
                          <a:solidFill>
                            <a:schemeClr val="tx1"/>
                          </a:solidFill>
                          <a:effectLst/>
                          <a:latin typeface="+mn-lt"/>
                          <a:ea typeface="+mn-ea"/>
                          <a:cs typeface="+mn-cs"/>
                        </a:rPr>
                        <a:t>NetBIOS</a:t>
                      </a:r>
                      <a:r>
                        <a:rPr lang="en-US" sz="1800" b="0" i="0" kern="1200" dirty="0">
                          <a:solidFill>
                            <a:schemeClr val="tx1"/>
                          </a:solidFill>
                          <a:effectLst/>
                          <a:latin typeface="+mn-lt"/>
                          <a:ea typeface="+mn-ea"/>
                          <a:cs typeface="+mn-cs"/>
                        </a:rPr>
                        <a:t> (Network Basic </a:t>
                      </a:r>
                      <a:r>
                        <a:rPr lang="en-US" sz="1800" b="0" i="0" kern="1200" dirty="0" err="1">
                          <a:solidFill>
                            <a:schemeClr val="tx1"/>
                          </a:solidFill>
                          <a:effectLst/>
                          <a:latin typeface="+mn-lt"/>
                          <a:ea typeface="+mn-ea"/>
                          <a:cs typeface="+mn-cs"/>
                        </a:rPr>
                        <a:t>Input/Output</a:t>
                      </a:r>
                      <a:r>
                        <a:rPr lang="en-US" sz="1800" b="0" i="0" kern="1200" dirty="0">
                          <a:solidFill>
                            <a:schemeClr val="tx1"/>
                          </a:solidFill>
                          <a:effectLst/>
                          <a:latin typeface="+mn-lt"/>
                          <a:ea typeface="+mn-ea"/>
                          <a:cs typeface="+mn-cs"/>
                        </a:rPr>
                        <a:t> System) is a program that allows applications on different computers to communicate within a local area network (LAN).</a:t>
                      </a:r>
                      <a:endParaRPr lang="en-US" sz="1600" dirty="0"/>
                    </a:p>
                  </a:txBody>
                  <a:tcPr marT="45705" marB="45705"/>
                </a:tc>
                <a:extLst>
                  <a:ext uri="{0D108BD9-81ED-4DB2-BD59-A6C34878D82A}">
                    <a16:rowId xmlns:a16="http://schemas.microsoft.com/office/drawing/2014/main" val="10005"/>
                  </a:ext>
                </a:extLst>
              </a:tr>
              <a:tr h="1025766">
                <a:tc>
                  <a:txBody>
                    <a:bodyPr/>
                    <a:lstStyle/>
                    <a:p>
                      <a:pPr algn="ctr"/>
                      <a:r>
                        <a:rPr lang="en-US" sz="1800" b="1" i="0" kern="1200" dirty="0">
                          <a:solidFill>
                            <a:schemeClr val="tx1"/>
                          </a:solidFill>
                          <a:effectLst/>
                          <a:latin typeface="+mn-lt"/>
                          <a:ea typeface="+mn-ea"/>
                          <a:cs typeface="+mn-cs"/>
                        </a:rPr>
                        <a:t>PPTP</a:t>
                      </a:r>
                      <a:endParaRPr lang="en-US" sz="1800" b="1" dirty="0"/>
                    </a:p>
                  </a:txBody>
                  <a:tcPr marT="45705" marB="45705"/>
                </a:tc>
                <a:tc>
                  <a:txBody>
                    <a:bodyPr/>
                    <a:lstStyle/>
                    <a:p>
                      <a:pPr algn="just"/>
                      <a:r>
                        <a:rPr lang="en-US" sz="1800" b="0" i="0" kern="1200" dirty="0">
                          <a:solidFill>
                            <a:schemeClr val="tx1"/>
                          </a:solidFill>
                          <a:effectLst/>
                          <a:latin typeface="+mn-lt"/>
                          <a:ea typeface="+mn-ea"/>
                          <a:cs typeface="+mn-cs"/>
                        </a:rPr>
                        <a:t>The Point-to-Point Tunneling Protocol (</a:t>
                      </a:r>
                      <a:r>
                        <a:rPr lang="en-US" sz="1800" b="1" i="0" kern="1200" dirty="0">
                          <a:solidFill>
                            <a:schemeClr val="tx1"/>
                          </a:solidFill>
                          <a:effectLst/>
                          <a:latin typeface="+mn-lt"/>
                          <a:ea typeface="+mn-ea"/>
                          <a:cs typeface="+mn-cs"/>
                        </a:rPr>
                        <a:t>PPTP</a:t>
                      </a:r>
                      <a:r>
                        <a:rPr lang="en-US" sz="1800" b="0" i="0" kern="1200" dirty="0">
                          <a:solidFill>
                            <a:schemeClr val="tx1"/>
                          </a:solidFill>
                          <a:effectLst/>
                          <a:latin typeface="+mn-lt"/>
                          <a:ea typeface="+mn-ea"/>
                          <a:cs typeface="+mn-cs"/>
                        </a:rPr>
                        <a:t>) is a method for implementing virtual private networks, with many known security issues.</a:t>
                      </a:r>
                      <a:endParaRPr lang="en-US" sz="1600" dirty="0"/>
                    </a:p>
                  </a:txBody>
                  <a:tcPr marT="45705" marB="45705"/>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pPr>
              <a:defRPr/>
            </a:pPr>
            <a:fld id="{2C58A1ED-CF46-4C62-BF64-88B9EDE68A6D}"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69</a:t>
            </a:fld>
            <a:endParaRPr lang="en-US" altLang="en-US"/>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Network Applications</a:t>
            </a:r>
          </a:p>
        </p:txBody>
      </p:sp>
      <p:sp>
        <p:nvSpPr>
          <p:cNvPr id="3" name="Content Placeholder 2"/>
          <p:cNvSpPr>
            <a:spLocks noGrp="1"/>
          </p:cNvSpPr>
          <p:nvPr>
            <p:ph idx="1"/>
          </p:nvPr>
        </p:nvSpPr>
        <p:spPr>
          <a:xfrm>
            <a:off x="164206" y="1524001"/>
            <a:ext cx="8857445" cy="5108620"/>
          </a:xfrm>
        </p:spPr>
        <p:txBody>
          <a:bodyPr/>
          <a:lstStyle/>
          <a:p>
            <a:pPr marL="0" indent="0">
              <a:buNone/>
            </a:pPr>
            <a:r>
              <a:rPr lang="en-US" dirty="0"/>
              <a:t>     </a:t>
            </a:r>
            <a:r>
              <a:rPr lang="en-US" sz="2000" dirty="0"/>
              <a:t>Home Network(Peer to Peer)                           Home Network(E-Commerce)</a:t>
            </a:r>
          </a:p>
        </p:txBody>
      </p:sp>
      <p:sp>
        <p:nvSpPr>
          <p:cNvPr id="7" name="Date Placeholder 6"/>
          <p:cNvSpPr>
            <a:spLocks noGrp="1"/>
          </p:cNvSpPr>
          <p:nvPr>
            <p:ph type="dt" sz="half" idx="10"/>
          </p:nvPr>
        </p:nvSpPr>
        <p:spPr/>
        <p:txBody>
          <a:bodyPr/>
          <a:lstStyle/>
          <a:p>
            <a:fld id="{645E8782-3723-4909-9E62-9346ECC2777A}" type="datetime1">
              <a:rPr lang="en-US" smtClean="0"/>
              <a:pPr/>
              <a:t>3/14/2024</a:t>
            </a:fld>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4" name="Picture 4" descr="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88" y="2768960"/>
            <a:ext cx="3578012" cy="3277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799" y="2768958"/>
            <a:ext cx="4144851" cy="329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0391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7"/>
          <p:cNvSpPr>
            <a:spLocks noGrp="1"/>
          </p:cNvSpPr>
          <p:nvPr>
            <p:ph type="title"/>
          </p:nvPr>
        </p:nvSpPr>
        <p:spPr/>
        <p:txBody>
          <a:bodyPr/>
          <a:lstStyle/>
          <a:p>
            <a:pPr eaLnBrk="1" hangingPunct="1"/>
            <a:r>
              <a:rPr lang="en-US" altLang="en-US" b="1">
                <a:solidFill>
                  <a:srgbClr val="0000FF"/>
                </a:solidFill>
              </a:rPr>
              <a:t>Summary of layers</a:t>
            </a:r>
          </a:p>
        </p:txBody>
      </p:sp>
      <p:pic>
        <p:nvPicPr>
          <p:cNvPr id="74755" name="Picture 6"/>
          <p:cNvPicPr>
            <a:picLocks noChangeAspect="1" noChangeArrowheads="1"/>
          </p:cNvPicPr>
          <p:nvPr/>
        </p:nvPicPr>
        <p:blipFill>
          <a:blip r:embed="rId3"/>
          <a:srcRect/>
          <a:stretch>
            <a:fillRect/>
          </a:stretch>
        </p:blipFill>
        <p:spPr bwMode="auto">
          <a:xfrm>
            <a:off x="344488" y="1644650"/>
            <a:ext cx="8189912" cy="37655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548F5C2-D3C7-455C-A9C6-30B4A16DF333}"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70</a:t>
            </a:fld>
            <a:endParaRPr lang="en-US" altLang="en-US"/>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A2520208-E8DB-408C-9078-EC62F3E2B1B7}"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71</a:t>
            </a:fld>
            <a:endParaRPr lang="en-US" dirty="0"/>
          </a:p>
        </p:txBody>
      </p:sp>
      <p:pic>
        <p:nvPicPr>
          <p:cNvPr id="1026" name="Picture 2" descr="Image result for osi model"/>
          <p:cNvPicPr>
            <a:picLocks noChangeAspect="1" noChangeArrowheads="1"/>
          </p:cNvPicPr>
          <p:nvPr/>
        </p:nvPicPr>
        <p:blipFill>
          <a:blip r:embed="rId2"/>
          <a:srcRect/>
          <a:stretch>
            <a:fillRect/>
          </a:stretch>
        </p:blipFill>
        <p:spPr bwMode="auto">
          <a:xfrm>
            <a:off x="10391" y="969821"/>
            <a:ext cx="4943239" cy="5098470"/>
          </a:xfrm>
          <a:prstGeom prst="rect">
            <a:avLst/>
          </a:prstGeom>
          <a:noFill/>
        </p:spPr>
      </p:pic>
      <p:pic>
        <p:nvPicPr>
          <p:cNvPr id="1028" name="Picture 4" descr="Image result for osi model"/>
          <p:cNvPicPr>
            <a:picLocks noChangeAspect="1" noChangeArrowheads="1"/>
          </p:cNvPicPr>
          <p:nvPr/>
        </p:nvPicPr>
        <p:blipFill>
          <a:blip r:embed="rId3"/>
          <a:srcRect/>
          <a:stretch>
            <a:fillRect/>
          </a:stretch>
        </p:blipFill>
        <p:spPr bwMode="auto">
          <a:xfrm>
            <a:off x="5037403" y="969389"/>
            <a:ext cx="4096206" cy="507119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9EBE5E-55D5-4BF3-8E8C-5A02AA582FC2}"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72</a:t>
            </a:fld>
            <a:endParaRPr lang="en-US" dirty="0"/>
          </a:p>
        </p:txBody>
      </p:sp>
      <p:sp>
        <p:nvSpPr>
          <p:cNvPr id="1026" name="AutoShape 2" descr="Image result for osi model"/>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osi model"/>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osi model"/>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osi model"/>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seven layers of OSI model"/>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5" name="Picture 11" descr="C:\Users\Dr. Arun\Desktop\seven-layers-of-OSI-model.png"/>
          <p:cNvPicPr>
            <a:picLocks noChangeAspect="1" noChangeArrowheads="1"/>
          </p:cNvPicPr>
          <p:nvPr/>
        </p:nvPicPr>
        <p:blipFill>
          <a:blip r:embed="rId2"/>
          <a:srcRect/>
          <a:stretch>
            <a:fillRect/>
          </a:stretch>
        </p:blipFill>
        <p:spPr bwMode="auto">
          <a:xfrm>
            <a:off x="1693069" y="281420"/>
            <a:ext cx="4625655" cy="627178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sz="3200">
              <a:effectLst>
                <a:outerShdw blurRad="38100" dist="38100" dir="2700000" algn="tl">
                  <a:srgbClr val="FFFFFF"/>
                </a:outerShdw>
              </a:effectLst>
            </a:endParaRPr>
          </a:p>
        </p:txBody>
      </p:sp>
      <p:sp>
        <p:nvSpPr>
          <p:cNvPr id="679939" name="Text Box 3"/>
          <p:cNvSpPr txBox="1">
            <a:spLocks noChangeArrowheads="1"/>
          </p:cNvSpPr>
          <p:nvPr/>
        </p:nvSpPr>
        <p:spPr bwMode="auto">
          <a:xfrm>
            <a:off x="228600" y="76200"/>
            <a:ext cx="4906963" cy="584200"/>
          </a:xfrm>
          <a:prstGeom prst="rect">
            <a:avLst/>
          </a:prstGeom>
          <a:noFill/>
          <a:ln w="9525">
            <a:noFill/>
            <a:miter lim="800000"/>
            <a:headEnd/>
            <a:tailEnd/>
          </a:ln>
          <a:effectLst/>
        </p:spPr>
        <p:txBody>
          <a:bodyPr wrap="none">
            <a:spAutoFit/>
          </a:bodyPr>
          <a:lstStyle/>
          <a:p>
            <a:pPr>
              <a:defRPr/>
            </a:pPr>
            <a:r>
              <a:rPr lang="en-US" sz="3200" dirty="0">
                <a:effectLst>
                  <a:outerShdw blurRad="38100" dist="38100" dir="2700000" algn="tl">
                    <a:srgbClr val="C0C0C0"/>
                  </a:outerShdw>
                </a:effectLst>
                <a:latin typeface="Times" charset="0"/>
              </a:rPr>
              <a:t>TCP/IP PROTOCOL SUITE</a:t>
            </a:r>
          </a:p>
        </p:txBody>
      </p:sp>
      <p:sp>
        <p:nvSpPr>
          <p:cNvPr id="76804"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altLang="en-US">
              <a:latin typeface="Calibri" pitchFamily="34" charset="0"/>
            </a:endParaRPr>
          </a:p>
        </p:txBody>
      </p:sp>
      <p:sp>
        <p:nvSpPr>
          <p:cNvPr id="679941" name="Rectangle 5"/>
          <p:cNvSpPr>
            <a:spLocks noChangeArrowheads="1"/>
          </p:cNvSpPr>
          <p:nvPr/>
        </p:nvSpPr>
        <p:spPr bwMode="auto">
          <a:xfrm>
            <a:off x="974725" y="766763"/>
            <a:ext cx="7696200" cy="5324475"/>
          </a:xfrm>
          <a:prstGeom prst="rect">
            <a:avLst/>
          </a:prstGeom>
          <a:noFill/>
          <a:ln w="9525">
            <a:noFill/>
            <a:miter lim="800000"/>
            <a:headEnd/>
            <a:tailEnd/>
          </a:ln>
          <a:effectLst/>
        </p:spPr>
        <p:txBody>
          <a:bodyPr anchor="ctr">
            <a:spAutoFit/>
          </a:bodyPr>
          <a:lstStyle/>
          <a:p>
            <a:pPr algn="just" eaLnBrk="1" hangingPunct="1">
              <a:defRPr/>
            </a:pPr>
            <a:endParaRPr lang="en-US" sz="2800" dirty="0">
              <a:effectLst>
                <a:outerShdw blurRad="38100" dist="38100" dir="2700000" algn="tl">
                  <a:srgbClr val="C0C0C0"/>
                </a:outerShdw>
              </a:effectLst>
              <a:latin typeface="+mn-lt"/>
            </a:endParaRPr>
          </a:p>
          <a:p>
            <a:pPr algn="just" eaLnBrk="1" hangingPunct="1">
              <a:defRPr/>
            </a:pPr>
            <a:r>
              <a:rPr lang="en-US" sz="2600" dirty="0">
                <a:latin typeface="+mn-lt"/>
              </a:rPr>
              <a:t>The layers in the </a:t>
            </a:r>
            <a:r>
              <a:rPr lang="en-US" sz="2600" dirty="0">
                <a:solidFill>
                  <a:schemeClr val="hlink"/>
                </a:solidFill>
                <a:latin typeface="+mn-lt"/>
              </a:rPr>
              <a:t>TCP/IP protocol suite</a:t>
            </a:r>
            <a:r>
              <a:rPr lang="en-US" sz="2600" dirty="0">
                <a:latin typeface="+mn-lt"/>
              </a:rPr>
              <a:t> do not exactly match those in the OSI model. The original TCP/IP protocol suite was defined as having four layers: </a:t>
            </a:r>
            <a:r>
              <a:rPr lang="en-US" sz="2600" dirty="0">
                <a:solidFill>
                  <a:schemeClr val="folHlink"/>
                </a:solidFill>
                <a:latin typeface="+mn-lt"/>
              </a:rPr>
              <a:t>host-to-network</a:t>
            </a:r>
            <a:r>
              <a:rPr lang="en-US" sz="2600" dirty="0">
                <a:latin typeface="+mn-lt"/>
              </a:rPr>
              <a:t>, </a:t>
            </a:r>
            <a:r>
              <a:rPr lang="en-US" sz="2600" dirty="0">
                <a:solidFill>
                  <a:schemeClr val="folHlink"/>
                </a:solidFill>
                <a:latin typeface="+mn-lt"/>
              </a:rPr>
              <a:t>internet</a:t>
            </a:r>
            <a:r>
              <a:rPr lang="en-US" sz="2600" dirty="0">
                <a:latin typeface="+mn-lt"/>
              </a:rPr>
              <a:t>, </a:t>
            </a:r>
            <a:r>
              <a:rPr lang="en-US" sz="2600" dirty="0">
                <a:solidFill>
                  <a:schemeClr val="folHlink"/>
                </a:solidFill>
                <a:latin typeface="+mn-lt"/>
              </a:rPr>
              <a:t>transport</a:t>
            </a:r>
            <a:r>
              <a:rPr lang="en-US" sz="2600" dirty="0">
                <a:latin typeface="+mn-lt"/>
              </a:rPr>
              <a:t>, and </a:t>
            </a:r>
            <a:r>
              <a:rPr lang="en-US" sz="2600" dirty="0">
                <a:solidFill>
                  <a:schemeClr val="folHlink"/>
                </a:solidFill>
                <a:latin typeface="+mn-lt"/>
              </a:rPr>
              <a:t>application</a:t>
            </a:r>
            <a:r>
              <a:rPr lang="en-US" sz="2600" dirty="0">
                <a:latin typeface="+mn-lt"/>
              </a:rPr>
              <a:t>. </a:t>
            </a:r>
          </a:p>
          <a:p>
            <a:pPr algn="just" eaLnBrk="1" hangingPunct="1">
              <a:defRPr/>
            </a:pPr>
            <a:endParaRPr lang="en-US" sz="2600" dirty="0">
              <a:latin typeface="+mn-lt"/>
            </a:endParaRPr>
          </a:p>
          <a:p>
            <a:pPr algn="just" eaLnBrk="1" hangingPunct="1">
              <a:defRPr/>
            </a:pPr>
            <a:r>
              <a:rPr lang="en-US" sz="2600" dirty="0">
                <a:latin typeface="+mn-lt"/>
              </a:rPr>
              <a:t>However, when TCP/IP is compared to OSI, we can say that the TCP/IP protocol suite is made of five layers: </a:t>
            </a:r>
          </a:p>
          <a:p>
            <a:pPr marL="457200" indent="-457200" algn="just" eaLnBrk="1" hangingPunct="1">
              <a:buFont typeface="Arial" panose="020B0604020202020204" pitchFamily="34" charset="0"/>
              <a:buChar char="•"/>
              <a:defRPr/>
            </a:pPr>
            <a:r>
              <a:rPr lang="en-US" sz="2600" dirty="0">
                <a:solidFill>
                  <a:schemeClr val="folHlink"/>
                </a:solidFill>
                <a:latin typeface="+mn-lt"/>
              </a:rPr>
              <a:t>physical</a:t>
            </a:r>
            <a:r>
              <a:rPr lang="en-US" sz="2600" dirty="0">
                <a:latin typeface="+mn-lt"/>
              </a:rPr>
              <a:t> </a:t>
            </a:r>
          </a:p>
          <a:p>
            <a:pPr marL="457200" indent="-457200" algn="just" eaLnBrk="1" hangingPunct="1">
              <a:buFont typeface="Arial" panose="020B0604020202020204" pitchFamily="34" charset="0"/>
              <a:buChar char="•"/>
              <a:defRPr/>
            </a:pPr>
            <a:r>
              <a:rPr lang="en-US" sz="2600" dirty="0">
                <a:solidFill>
                  <a:schemeClr val="folHlink"/>
                </a:solidFill>
                <a:latin typeface="+mn-lt"/>
              </a:rPr>
              <a:t>data link</a:t>
            </a:r>
            <a:r>
              <a:rPr lang="en-US" sz="2600" dirty="0">
                <a:latin typeface="+mn-lt"/>
              </a:rPr>
              <a:t> </a:t>
            </a:r>
          </a:p>
          <a:p>
            <a:pPr marL="457200" indent="-457200" algn="just" eaLnBrk="1" hangingPunct="1">
              <a:buFont typeface="Arial" panose="020B0604020202020204" pitchFamily="34" charset="0"/>
              <a:buChar char="•"/>
              <a:defRPr/>
            </a:pPr>
            <a:r>
              <a:rPr lang="en-US" sz="2600" dirty="0">
                <a:solidFill>
                  <a:schemeClr val="folHlink"/>
                </a:solidFill>
                <a:latin typeface="+mn-lt"/>
              </a:rPr>
              <a:t>Internet</a:t>
            </a:r>
            <a:r>
              <a:rPr lang="en-US" sz="2600" dirty="0">
                <a:latin typeface="+mn-lt"/>
              </a:rPr>
              <a:t> </a:t>
            </a:r>
          </a:p>
          <a:p>
            <a:pPr marL="457200" indent="-457200" algn="just" eaLnBrk="1" hangingPunct="1">
              <a:buFont typeface="Arial" panose="020B0604020202020204" pitchFamily="34" charset="0"/>
              <a:buChar char="•"/>
              <a:defRPr/>
            </a:pPr>
            <a:r>
              <a:rPr lang="en-US" sz="2600" dirty="0">
                <a:solidFill>
                  <a:schemeClr val="folHlink"/>
                </a:solidFill>
                <a:latin typeface="+mn-lt"/>
              </a:rPr>
              <a:t>transport</a:t>
            </a:r>
            <a:endParaRPr lang="en-US" sz="2600" dirty="0">
              <a:latin typeface="+mn-lt"/>
            </a:endParaRPr>
          </a:p>
          <a:p>
            <a:pPr marL="457200" indent="-457200" algn="just" eaLnBrk="1" hangingPunct="1">
              <a:buFont typeface="Arial" panose="020B0604020202020204" pitchFamily="34" charset="0"/>
              <a:buChar char="•"/>
              <a:defRPr/>
            </a:pPr>
            <a:r>
              <a:rPr lang="en-US" sz="2600" dirty="0">
                <a:solidFill>
                  <a:schemeClr val="folHlink"/>
                </a:solidFill>
                <a:latin typeface="+mn-lt"/>
              </a:rPr>
              <a:t>application</a:t>
            </a:r>
            <a:r>
              <a:rPr lang="en-US" sz="2600" dirty="0">
                <a:latin typeface="+mn-lt"/>
              </a:rPr>
              <a:t>.</a:t>
            </a:r>
          </a:p>
        </p:txBody>
      </p:sp>
      <p:sp>
        <p:nvSpPr>
          <p:cNvPr id="8" name="Date Placeholder 7"/>
          <p:cNvSpPr>
            <a:spLocks noGrp="1"/>
          </p:cNvSpPr>
          <p:nvPr>
            <p:ph type="dt" sz="half" idx="10"/>
          </p:nvPr>
        </p:nvSpPr>
        <p:spPr/>
        <p:txBody>
          <a:bodyPr/>
          <a:lstStyle/>
          <a:p>
            <a:pPr>
              <a:defRPr/>
            </a:pPr>
            <a:fld id="{C2E76877-C0ED-4360-A75C-EB644EAA96BE}" type="datetime1">
              <a:rPr lang="en-US" smtClean="0"/>
              <a:pPr>
                <a:defRPr/>
              </a:pPr>
              <a:t>3/14/2024</a:t>
            </a:fld>
            <a:endParaRPr lang="en-US"/>
          </a:p>
        </p:txBody>
      </p:sp>
      <p:sp>
        <p:nvSpPr>
          <p:cNvPr id="9" name="Slide Number Placeholder 8"/>
          <p:cNvSpPr>
            <a:spLocks noGrp="1"/>
          </p:cNvSpPr>
          <p:nvPr>
            <p:ph type="sldNum" sz="quarter" idx="12"/>
          </p:nvPr>
        </p:nvSpPr>
        <p:spPr/>
        <p:txBody>
          <a:bodyPr/>
          <a:lstStyle/>
          <a:p>
            <a:fld id="{E28CD728-1C26-4145-A39F-AFD8F67D00F2}" type="slidenum">
              <a:rPr lang="en-US" altLang="en-US" smtClean="0"/>
              <a:pPr/>
              <a:t>73</a:t>
            </a:fld>
            <a:endParaRPr lang="en-US" altLang="en-US"/>
          </a:p>
        </p:txBody>
      </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8851"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8852" name="Text Box 4"/>
          <p:cNvSpPr txBox="1">
            <a:spLocks noChangeArrowheads="1"/>
          </p:cNvSpPr>
          <p:nvPr/>
        </p:nvSpPr>
        <p:spPr bwMode="auto">
          <a:xfrm>
            <a:off x="304800" y="381000"/>
            <a:ext cx="3236913" cy="461963"/>
          </a:xfrm>
          <a:prstGeom prst="rect">
            <a:avLst/>
          </a:prstGeom>
          <a:noFill/>
          <a:ln w="9525">
            <a:noFill/>
            <a:miter lim="800000"/>
            <a:headEnd/>
            <a:tailEnd/>
          </a:ln>
        </p:spPr>
        <p:txBody>
          <a:bodyPr wrap="none">
            <a:spAutoFit/>
          </a:bodyPr>
          <a:lstStyle/>
          <a:p>
            <a:r>
              <a:rPr lang="en-US" altLang="en-US" sz="2400" b="1">
                <a:latin typeface="Times New Roman" pitchFamily="18" charset="0"/>
                <a:cs typeface="Times New Roman" pitchFamily="18" charset="0"/>
              </a:rPr>
              <a:t>TCP/IP and OSI model</a:t>
            </a:r>
          </a:p>
        </p:txBody>
      </p:sp>
      <p:sp>
        <p:nvSpPr>
          <p:cNvPr id="78853"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78854" name="Picture 7"/>
          <p:cNvPicPr>
            <a:picLocks noChangeAspect="1" noChangeArrowheads="1"/>
          </p:cNvPicPr>
          <p:nvPr/>
        </p:nvPicPr>
        <p:blipFill>
          <a:blip r:embed="rId3"/>
          <a:srcRect/>
          <a:stretch>
            <a:fillRect/>
          </a:stretch>
        </p:blipFill>
        <p:spPr bwMode="auto">
          <a:xfrm>
            <a:off x="804863" y="874713"/>
            <a:ext cx="7532687" cy="5002212"/>
          </a:xfrm>
          <a:prstGeom prst="rect">
            <a:avLst/>
          </a:prstGeom>
          <a:noFill/>
          <a:ln w="9525">
            <a:noFill/>
            <a:miter lim="800000"/>
            <a:headEnd/>
            <a:tailEnd/>
          </a:ln>
        </p:spPr>
      </p:pic>
      <p:sp>
        <p:nvSpPr>
          <p:cNvPr id="9" name="Date Placeholder 8"/>
          <p:cNvSpPr>
            <a:spLocks noGrp="1"/>
          </p:cNvSpPr>
          <p:nvPr>
            <p:ph type="dt" sz="half" idx="10"/>
          </p:nvPr>
        </p:nvSpPr>
        <p:spPr/>
        <p:txBody>
          <a:bodyPr/>
          <a:lstStyle/>
          <a:p>
            <a:pPr>
              <a:defRPr/>
            </a:pPr>
            <a:fld id="{D49B00D0-C967-41EF-B204-F2DCA6AEDB5A}" type="datetime1">
              <a:rPr lang="en-US" smtClean="0"/>
              <a:pPr>
                <a:defRPr/>
              </a:pPr>
              <a:t>3/14/2024</a:t>
            </a:fld>
            <a:endParaRPr lang="en-US"/>
          </a:p>
        </p:txBody>
      </p:sp>
      <p:sp>
        <p:nvSpPr>
          <p:cNvPr id="10" name="Slide Number Placeholder 9"/>
          <p:cNvSpPr>
            <a:spLocks noGrp="1"/>
          </p:cNvSpPr>
          <p:nvPr>
            <p:ph type="sldNum" sz="quarter" idx="12"/>
          </p:nvPr>
        </p:nvSpPr>
        <p:spPr/>
        <p:txBody>
          <a:bodyPr/>
          <a:lstStyle/>
          <a:p>
            <a:fld id="{E28CD728-1C26-4145-A39F-AFD8F67D00F2}" type="slidenum">
              <a:rPr lang="en-US" altLang="en-US" smtClean="0"/>
              <a:pPr/>
              <a:t>74</a:t>
            </a:fld>
            <a:endParaRPr lang="en-US" altLang="en-US"/>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D07160BB-49CB-48C7-A8BD-F1BCCE067A14}"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75</a:t>
            </a:fld>
            <a:endParaRPr lang="en-US" dirty="0"/>
          </a:p>
        </p:txBody>
      </p:sp>
      <p:pic>
        <p:nvPicPr>
          <p:cNvPr id="1026" name="Picture 2" descr="Image result for tcp/ip"/>
          <p:cNvPicPr>
            <a:picLocks noChangeAspect="1" noChangeArrowheads="1"/>
          </p:cNvPicPr>
          <p:nvPr/>
        </p:nvPicPr>
        <p:blipFill>
          <a:blip r:embed="rId2" cstate="print"/>
          <a:srcRect/>
          <a:stretch>
            <a:fillRect/>
          </a:stretch>
        </p:blipFill>
        <p:spPr bwMode="auto">
          <a:xfrm>
            <a:off x="533400" y="0"/>
            <a:ext cx="6623077" cy="6495192"/>
          </a:xfrm>
          <a:prstGeom prst="rect">
            <a:avLst/>
          </a:prstGeom>
          <a:noFill/>
        </p:spPr>
      </p:pic>
      <p:sp>
        <p:nvSpPr>
          <p:cNvPr id="8" name="Rectangle 7"/>
          <p:cNvSpPr/>
          <p:nvPr/>
        </p:nvSpPr>
        <p:spPr>
          <a:xfrm>
            <a:off x="777923" y="6317257"/>
            <a:ext cx="6295030" cy="259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Network Interface Layer/Network Access(Host to Network)</a:t>
            </a:r>
            <a:br>
              <a:rPr lang="en-US" b="1" dirty="0"/>
            </a:br>
            <a:endParaRPr lang="en-US" b="1" dirty="0"/>
          </a:p>
        </p:txBody>
      </p:sp>
      <p:sp>
        <p:nvSpPr>
          <p:cNvPr id="3" name="Content Placeholder 2"/>
          <p:cNvSpPr>
            <a:spLocks noGrp="1"/>
          </p:cNvSpPr>
          <p:nvPr>
            <p:ph idx="1"/>
          </p:nvPr>
        </p:nvSpPr>
        <p:spPr/>
        <p:txBody>
          <a:bodyPr>
            <a:normAutofit fontScale="77500" lnSpcReduction="20000"/>
          </a:bodyPr>
          <a:lstStyle/>
          <a:p>
            <a:r>
              <a:rPr lang="en-US" dirty="0"/>
              <a:t>The Network Interface layer (also called the Network Access layer) sends TCP/IP packets on the network medium and receives TCP/IP packets off the network medium. </a:t>
            </a:r>
          </a:p>
          <a:p>
            <a:r>
              <a:rPr lang="en-US" dirty="0"/>
              <a:t>TCP/IP was designed to be independent of the network access method, frame format, and medium. </a:t>
            </a:r>
          </a:p>
          <a:p>
            <a:r>
              <a:rPr lang="en-US" dirty="0"/>
              <a:t>Therefore, you can use TCP/IP to communicate across differing network types that use LAN technologies—such as Ethernet and 802.11 wireless LAN—and WAN technologies—such as Frame Relay and Asynchronous Transfer Mode (ATM).</a:t>
            </a:r>
          </a:p>
          <a:p>
            <a:r>
              <a:rPr lang="en-US" dirty="0"/>
              <a:t> By being independent of any specific network technology, TCP/IP can be adapted to new technologies.</a:t>
            </a:r>
          </a:p>
          <a:p>
            <a:pPr marL="0" indent="0">
              <a:buNone/>
            </a:pPr>
            <a:endParaRPr lang="en-US" dirty="0"/>
          </a:p>
        </p:txBody>
      </p:sp>
      <p:sp>
        <p:nvSpPr>
          <p:cNvPr id="4" name="Date Placeholder 3"/>
          <p:cNvSpPr>
            <a:spLocks noGrp="1"/>
          </p:cNvSpPr>
          <p:nvPr>
            <p:ph type="dt" sz="half" idx="10"/>
          </p:nvPr>
        </p:nvSpPr>
        <p:spPr/>
        <p:txBody>
          <a:bodyPr/>
          <a:lstStyle/>
          <a:p>
            <a:fld id="{36511659-141D-4486-9CDD-14194EFFB219}"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76</a:t>
            </a:fld>
            <a:endParaRPr lang="en-US" dirty="0"/>
          </a:p>
        </p:txBody>
      </p:sp>
    </p:spTree>
    <p:extLst>
      <p:ext uri="{BB962C8B-B14F-4D97-AF65-F5344CB8AC3E}">
        <p14:creationId xmlns:p14="http://schemas.microsoft.com/office/powerpoint/2010/main" val="3997886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Internet Layer</a:t>
            </a:r>
            <a:br>
              <a:rPr lang="en-US" b="1" dirty="0"/>
            </a:br>
            <a:endParaRPr lang="en-US" b="1" dirty="0"/>
          </a:p>
        </p:txBody>
      </p:sp>
      <p:sp>
        <p:nvSpPr>
          <p:cNvPr id="3" name="Content Placeholder 2"/>
          <p:cNvSpPr>
            <a:spLocks noGrp="1"/>
          </p:cNvSpPr>
          <p:nvPr>
            <p:ph idx="1"/>
          </p:nvPr>
        </p:nvSpPr>
        <p:spPr>
          <a:xfrm>
            <a:off x="457200" y="1143000"/>
            <a:ext cx="8229600" cy="4983163"/>
          </a:xfrm>
        </p:spPr>
        <p:txBody>
          <a:bodyPr>
            <a:noAutofit/>
          </a:bodyPr>
          <a:lstStyle/>
          <a:p>
            <a:r>
              <a:rPr lang="en-US" sz="2000" dirty="0"/>
              <a:t>The Internet layer responsibilities include addressing, packaging, and routing functions. The Internet layer is analogous to the Network layer of the OSI model.</a:t>
            </a:r>
          </a:p>
          <a:p>
            <a:r>
              <a:rPr lang="en-US" sz="2000" dirty="0"/>
              <a:t>The core protocols for the TCP/IP Internet layer consist of the following:</a:t>
            </a:r>
          </a:p>
          <a:p>
            <a:r>
              <a:rPr lang="en-US" sz="2000" b="1" dirty="0"/>
              <a:t>Address Resolution Protocol (ARP) </a:t>
            </a:r>
            <a:r>
              <a:rPr lang="en-US" sz="2000" dirty="0"/>
              <a:t>-resolves the Internet layer address to a Network Interface layer address such as a hardware address.</a:t>
            </a:r>
          </a:p>
          <a:p>
            <a:r>
              <a:rPr lang="en-US" sz="2000" b="1" dirty="0"/>
              <a:t>The Internet Protocol (IP) </a:t>
            </a:r>
            <a:r>
              <a:rPr lang="en-US" sz="2000" dirty="0"/>
              <a:t>-is a routable protocol that addresses, routes, fragments, and reassembles packets.IPv4,IPv6.</a:t>
            </a:r>
          </a:p>
          <a:p>
            <a:r>
              <a:rPr lang="en-US" sz="2000" b="1" dirty="0"/>
              <a:t>The Internet Control Message Protocol (ICMP) </a:t>
            </a:r>
            <a:r>
              <a:rPr lang="en-US" sz="2000" dirty="0"/>
              <a:t>reports errors and other information to help you diagnose unsuccessful packet delivery.</a:t>
            </a:r>
          </a:p>
          <a:p>
            <a:r>
              <a:rPr lang="en-US" sz="2000" b="1" dirty="0"/>
              <a:t>The Internet Group Management Protocol (IGMP) </a:t>
            </a:r>
            <a:r>
              <a:rPr lang="en-US" sz="2000" dirty="0"/>
              <a:t>manages IP multicast groups.</a:t>
            </a:r>
          </a:p>
          <a:p>
            <a:endParaRPr lang="en-US" sz="2000" dirty="0"/>
          </a:p>
        </p:txBody>
      </p:sp>
      <p:sp>
        <p:nvSpPr>
          <p:cNvPr id="4" name="Date Placeholder 3"/>
          <p:cNvSpPr>
            <a:spLocks noGrp="1"/>
          </p:cNvSpPr>
          <p:nvPr>
            <p:ph type="dt" sz="half" idx="10"/>
          </p:nvPr>
        </p:nvSpPr>
        <p:spPr/>
        <p:txBody>
          <a:bodyPr/>
          <a:lstStyle/>
          <a:p>
            <a:fld id="{99DB92CD-EACE-4575-BFB6-92EAFD38E337}"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313248131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a:t>
            </a:r>
            <a:br>
              <a:rPr lang="en-US" dirty="0"/>
            </a:br>
            <a:endParaRPr lang="en-US" dirty="0"/>
          </a:p>
        </p:txBody>
      </p:sp>
      <p:sp>
        <p:nvSpPr>
          <p:cNvPr id="3" name="Content Placeholder 2"/>
          <p:cNvSpPr>
            <a:spLocks noGrp="1"/>
          </p:cNvSpPr>
          <p:nvPr>
            <p:ph idx="1"/>
          </p:nvPr>
        </p:nvSpPr>
        <p:spPr>
          <a:xfrm>
            <a:off x="163773" y="762000"/>
            <a:ext cx="8751627" cy="5594350"/>
          </a:xfrm>
        </p:spPr>
        <p:txBody>
          <a:bodyPr>
            <a:normAutofit fontScale="55000" lnSpcReduction="20000"/>
          </a:bodyPr>
          <a:lstStyle/>
          <a:p>
            <a:r>
              <a:rPr lang="en-US" sz="3300" dirty="0"/>
              <a:t>The </a:t>
            </a:r>
            <a:r>
              <a:rPr lang="en-US" sz="3300" i="1" dirty="0"/>
              <a:t>Transport layer</a:t>
            </a:r>
            <a:r>
              <a:rPr lang="en-US" sz="3300" dirty="0"/>
              <a:t> (also known as the Host-to-Host Transport layer) is responsible for providing the Application layer with session and datagram (</a:t>
            </a:r>
            <a:r>
              <a:rPr lang="en-US" sz="3300" dirty="0" err="1"/>
              <a:t>header+payload</a:t>
            </a:r>
            <a:r>
              <a:rPr lang="en-US" sz="3300" dirty="0"/>
              <a:t>) communication services. The core protocols of the Transport layer are </a:t>
            </a:r>
            <a:r>
              <a:rPr lang="en-US" sz="3300" i="1" dirty="0"/>
              <a:t>Transmission Control Protocol</a:t>
            </a:r>
            <a:r>
              <a:rPr lang="en-US" sz="3300" dirty="0"/>
              <a:t> (TCP) and the </a:t>
            </a:r>
            <a:r>
              <a:rPr lang="en-US" sz="3300" i="1" dirty="0"/>
              <a:t>User Datagram Protocol</a:t>
            </a:r>
            <a:r>
              <a:rPr lang="en-US" sz="3300" dirty="0"/>
              <a:t> (UDP).</a:t>
            </a:r>
          </a:p>
          <a:p>
            <a:r>
              <a:rPr lang="en-US" sz="3300" b="1" dirty="0"/>
              <a:t>TCP  </a:t>
            </a:r>
          </a:p>
          <a:p>
            <a:pPr lvl="1"/>
            <a:r>
              <a:rPr lang="en-US" sz="3300" dirty="0"/>
              <a:t>one-to-one</a:t>
            </a:r>
          </a:p>
          <a:p>
            <a:pPr lvl="1"/>
            <a:r>
              <a:rPr lang="en-US" sz="3300" dirty="0"/>
              <a:t> connection-oriented</a:t>
            </a:r>
          </a:p>
          <a:p>
            <a:pPr lvl="1"/>
            <a:r>
              <a:rPr lang="en-US" sz="3300" dirty="0"/>
              <a:t>reliable communications service</a:t>
            </a:r>
          </a:p>
          <a:p>
            <a:pPr lvl="1"/>
            <a:r>
              <a:rPr lang="en-US" sz="3300" dirty="0"/>
              <a:t>the sequencing and acknowledgment of packets sent.</a:t>
            </a:r>
          </a:p>
          <a:p>
            <a:pPr lvl="1"/>
            <a:r>
              <a:rPr lang="en-US" sz="3300" dirty="0"/>
              <a:t>recovery of packets lost during transmission.</a:t>
            </a:r>
          </a:p>
          <a:p>
            <a:r>
              <a:rPr lang="en-US" sz="3300" b="1" dirty="0"/>
              <a:t>UDP</a:t>
            </a:r>
            <a:r>
              <a:rPr lang="en-US" sz="3300" dirty="0"/>
              <a:t> </a:t>
            </a:r>
          </a:p>
          <a:p>
            <a:pPr lvl="1"/>
            <a:r>
              <a:rPr lang="en-US" sz="3300" dirty="0"/>
              <a:t> one-to-one or one-to-many</a:t>
            </a:r>
          </a:p>
          <a:p>
            <a:pPr lvl="1"/>
            <a:r>
              <a:rPr lang="en-US" sz="3300" dirty="0"/>
              <a:t> connectionless</a:t>
            </a:r>
          </a:p>
          <a:p>
            <a:pPr lvl="1"/>
            <a:r>
              <a:rPr lang="en-US" sz="3300" dirty="0"/>
              <a:t> unreliable communications service.</a:t>
            </a:r>
          </a:p>
          <a:p>
            <a:pPr lvl="1"/>
            <a:r>
              <a:rPr lang="en-US" sz="3300" dirty="0"/>
              <a:t>UDP is used when the amount of data to be transferred is small (such as the data that would fit into a single packet</a:t>
            </a:r>
          </a:p>
          <a:p>
            <a:pPr lvl="1"/>
            <a:r>
              <a:rPr lang="en-US" sz="3300" dirty="0"/>
              <a:t> when the overhead of establishing a TCP connection is not desired or when the applications or upper layer protocols provide reliable delivery.</a:t>
            </a:r>
          </a:p>
          <a:p>
            <a:r>
              <a:rPr lang="en-US" sz="3300" dirty="0"/>
              <a:t>The Transport layer encompasses the responsibilities of the OSI Transport layer and some of the responsibilities of the OSI Session layer.</a:t>
            </a:r>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78</a:t>
            </a:fld>
            <a:endParaRPr lang="en-US" dirty="0"/>
          </a:p>
        </p:txBody>
      </p:sp>
      <p:sp>
        <p:nvSpPr>
          <p:cNvPr id="6" name="Date Placeholder 5"/>
          <p:cNvSpPr>
            <a:spLocks noGrp="1"/>
          </p:cNvSpPr>
          <p:nvPr>
            <p:ph type="dt" sz="half" idx="10"/>
          </p:nvPr>
        </p:nvSpPr>
        <p:spPr/>
        <p:txBody>
          <a:bodyPr/>
          <a:lstStyle/>
          <a:p>
            <a:pPr>
              <a:defRPr/>
            </a:pPr>
            <a:fld id="{6B93CBFB-3418-472C-9E73-49C1E588961E}" type="datetime1">
              <a:rPr lang="en-US" smtClean="0"/>
              <a:pPr>
                <a:defRPr/>
              </a:pPr>
              <a:t>3/14/2024</a:t>
            </a:fld>
            <a:endParaRPr lang="en-US"/>
          </a:p>
        </p:txBody>
      </p:sp>
    </p:spTree>
    <p:extLst>
      <p:ext uri="{BB962C8B-B14F-4D97-AF65-F5344CB8AC3E}">
        <p14:creationId xmlns:p14="http://schemas.microsoft.com/office/powerpoint/2010/main" val="357636302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Layer</a:t>
            </a:r>
            <a:br>
              <a:rPr lang="en-US" dirty="0"/>
            </a:br>
            <a:endParaRPr lang="en-US" dirty="0"/>
          </a:p>
        </p:txBody>
      </p:sp>
      <p:sp>
        <p:nvSpPr>
          <p:cNvPr id="3" name="Content Placeholder 2"/>
          <p:cNvSpPr>
            <a:spLocks noGrp="1"/>
          </p:cNvSpPr>
          <p:nvPr>
            <p:ph idx="1"/>
          </p:nvPr>
        </p:nvSpPr>
        <p:spPr>
          <a:xfrm>
            <a:off x="182695" y="990600"/>
            <a:ext cx="8730010" cy="5867400"/>
          </a:xfrm>
        </p:spPr>
        <p:txBody>
          <a:bodyPr>
            <a:normAutofit fontScale="55000" lnSpcReduction="20000"/>
          </a:bodyPr>
          <a:lstStyle/>
          <a:p>
            <a:pPr marL="0" indent="0">
              <a:buNone/>
            </a:pPr>
            <a:r>
              <a:rPr lang="en-US" b="1" dirty="0"/>
              <a:t>The </a:t>
            </a:r>
            <a:r>
              <a:rPr lang="en-US" b="1" i="1" dirty="0"/>
              <a:t>Application layer</a:t>
            </a:r>
            <a:r>
              <a:rPr lang="en-US" b="1" dirty="0"/>
              <a:t> provides applications the ability to access the services of the other layers and defines the protocols that applications use to exchange data. There are many Application layer protocols and new protocols are always being developed.</a:t>
            </a:r>
          </a:p>
          <a:p>
            <a:pPr>
              <a:buNone/>
            </a:pPr>
            <a:endParaRPr lang="en-US" dirty="0">
              <a:solidFill>
                <a:srgbClr val="C00000"/>
              </a:solidFill>
            </a:endParaRPr>
          </a:p>
          <a:p>
            <a:pPr>
              <a:buNone/>
            </a:pPr>
            <a:r>
              <a:rPr lang="en-US" dirty="0">
                <a:solidFill>
                  <a:srgbClr val="C00000"/>
                </a:solidFill>
              </a:rPr>
              <a:t>The most widely-known Application layer protocols are those used for the exchange of user information:</a:t>
            </a:r>
          </a:p>
          <a:p>
            <a:r>
              <a:rPr lang="en-US" b="1" dirty="0"/>
              <a:t>The Hypertext Transfer Protocol (HTTP) </a:t>
            </a:r>
            <a:r>
              <a:rPr lang="en-US" dirty="0"/>
              <a:t>is used to transfer files that make up the Web pages of the World Wide Web.</a:t>
            </a:r>
          </a:p>
          <a:p>
            <a:r>
              <a:rPr lang="en-US" b="1" dirty="0"/>
              <a:t>The File Transfer Protocol (FTP) </a:t>
            </a:r>
            <a:r>
              <a:rPr lang="en-US" dirty="0"/>
              <a:t>is used for interactive file transfer.</a:t>
            </a:r>
          </a:p>
          <a:p>
            <a:r>
              <a:rPr lang="en-US" b="1" dirty="0"/>
              <a:t>The Simple Mail Transfer Protocol (SMTP) </a:t>
            </a:r>
            <a:r>
              <a:rPr lang="en-US" dirty="0"/>
              <a:t>is used for the transfer of mail messages and attachments.</a:t>
            </a:r>
          </a:p>
          <a:p>
            <a:r>
              <a:rPr lang="en-US" b="1" dirty="0"/>
              <a:t>Telnet</a:t>
            </a:r>
            <a:r>
              <a:rPr lang="en-US" dirty="0"/>
              <a:t>, a terminal emulation protocol, is used for logging on remotely to network hosts.</a:t>
            </a:r>
          </a:p>
          <a:p>
            <a:pPr>
              <a:buNone/>
            </a:pPr>
            <a:endParaRPr lang="en-US" dirty="0">
              <a:solidFill>
                <a:srgbClr val="C00000"/>
              </a:solidFill>
            </a:endParaRPr>
          </a:p>
          <a:p>
            <a:pPr>
              <a:buNone/>
            </a:pPr>
            <a:r>
              <a:rPr lang="en-US" dirty="0">
                <a:solidFill>
                  <a:srgbClr val="C00000"/>
                </a:solidFill>
              </a:rPr>
              <a:t>Additionally, the following Application layer protocols help facilitate the use and management of TCP/IP networks:</a:t>
            </a:r>
          </a:p>
          <a:p>
            <a:r>
              <a:rPr lang="en-US" b="1" dirty="0"/>
              <a:t>The Domain Name System (DNS) </a:t>
            </a:r>
            <a:r>
              <a:rPr lang="en-US" dirty="0"/>
              <a:t>is used to resolve a host name to an IP address.</a:t>
            </a:r>
          </a:p>
          <a:p>
            <a:r>
              <a:rPr lang="en-US" b="1" dirty="0"/>
              <a:t>The Routing Information Protocol (RIP) </a:t>
            </a:r>
            <a:r>
              <a:rPr lang="en-US" dirty="0"/>
              <a:t>is a routing protocol that routers use to exchange routing information on an IP internetwork.</a:t>
            </a:r>
          </a:p>
          <a:p>
            <a:r>
              <a:rPr lang="en-US" b="1" dirty="0"/>
              <a:t>The Simple Network Management Protocol (SNMP)</a:t>
            </a:r>
            <a:r>
              <a:rPr lang="en-US" dirty="0"/>
              <a:t> is used between a network management console and network devices (routers, bridges, intelligent hubs) to collect and exchange network management information.</a:t>
            </a:r>
          </a:p>
          <a:p>
            <a:r>
              <a:rPr lang="en-US" dirty="0"/>
              <a:t>Examples of Application layer interfaces for TCP/IP applications are Windows Sockets and NetBIOS</a:t>
            </a:r>
          </a:p>
        </p:txBody>
      </p:sp>
      <p:sp>
        <p:nvSpPr>
          <p:cNvPr id="4" name="Date Placeholder 3"/>
          <p:cNvSpPr>
            <a:spLocks noGrp="1"/>
          </p:cNvSpPr>
          <p:nvPr>
            <p:ph type="dt" sz="half" idx="10"/>
          </p:nvPr>
        </p:nvSpPr>
        <p:spPr/>
        <p:txBody>
          <a:bodyPr/>
          <a:lstStyle/>
          <a:p>
            <a:fld id="{554A6650-195A-4724-9325-0F4239BC636D}"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79</a:t>
            </a:fld>
            <a:endParaRPr lang="en-US" dirty="0"/>
          </a:p>
        </p:txBody>
      </p:sp>
    </p:spTree>
    <p:extLst>
      <p:ext uri="{BB962C8B-B14F-4D97-AF65-F5344CB8AC3E}">
        <p14:creationId xmlns:p14="http://schemas.microsoft.com/office/powerpoint/2010/main" val="173250402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73113" y="-33338"/>
            <a:ext cx="7886700" cy="993776"/>
          </a:xfrm>
        </p:spPr>
        <p:txBody>
          <a:bodyPr/>
          <a:lstStyle/>
          <a:p>
            <a:r>
              <a:rPr lang="en-US" altLang="en-US" sz="3600" b="1">
                <a:solidFill>
                  <a:srgbClr val="0000FF"/>
                </a:solidFill>
              </a:rPr>
              <a:t> Applications of Computer Network</a:t>
            </a:r>
          </a:p>
        </p:txBody>
      </p:sp>
      <p:sp>
        <p:nvSpPr>
          <p:cNvPr id="8195" name="Content Placeholder 5"/>
          <p:cNvSpPr>
            <a:spLocks noGrp="1"/>
          </p:cNvSpPr>
          <p:nvPr>
            <p:ph idx="1"/>
          </p:nvPr>
        </p:nvSpPr>
        <p:spPr>
          <a:xfrm>
            <a:off x="381000" y="919163"/>
            <a:ext cx="8515350" cy="3995737"/>
          </a:xfrm>
        </p:spPr>
        <p:txBody>
          <a:bodyPr/>
          <a:lstStyle/>
          <a:p>
            <a:pPr marL="514350" indent="-514350" algn="just">
              <a:buFont typeface="+mj-lt"/>
              <a:buAutoNum type="arabicPeriod"/>
              <a:defRPr/>
            </a:pPr>
            <a:r>
              <a:rPr lang="en-US" sz="2800" b="1" dirty="0">
                <a:solidFill>
                  <a:srgbClr val="C00000"/>
                </a:solidFill>
              </a:rPr>
              <a:t>Business Applications</a:t>
            </a:r>
          </a:p>
          <a:p>
            <a:pPr algn="just">
              <a:defRPr/>
            </a:pPr>
            <a:r>
              <a:rPr lang="en-US" sz="1800" b="1" dirty="0"/>
              <a:t>Resource Sharing:</a:t>
            </a:r>
            <a:r>
              <a:rPr lang="en-US" sz="1800" dirty="0"/>
              <a:t> The goal is to make all programs, </a:t>
            </a:r>
            <a:r>
              <a:rPr lang="en-US" sz="1800" dirty="0" err="1"/>
              <a:t>equipments</a:t>
            </a:r>
            <a:r>
              <a:rPr lang="en-US" sz="1800" dirty="0"/>
              <a:t>, and especially data, available to anyone on the network without regard to the physical location of the resource and the user.</a:t>
            </a:r>
          </a:p>
          <a:p>
            <a:pPr algn="just">
              <a:defRPr/>
            </a:pPr>
            <a:r>
              <a:rPr lang="en-US" sz="1800" b="1" dirty="0"/>
              <a:t>Server-Client model:</a:t>
            </a:r>
            <a:r>
              <a:rPr lang="en-US" sz="1800" dirty="0"/>
              <a:t> One can imagine a company's information system as consisting of one or more databases and some number of employees who need to access them remotely. In this model, the data is stored on powerful computers called </a:t>
            </a:r>
            <a:r>
              <a:rPr lang="en-US" sz="1800" b="1" dirty="0"/>
              <a:t>servers</a:t>
            </a:r>
            <a:r>
              <a:rPr lang="en-US" sz="1800" dirty="0"/>
              <a:t>. Often these are centrally housed and maintained by a system administrator. In contrast, the employees have simple machines, called </a:t>
            </a:r>
            <a:r>
              <a:rPr lang="en-US" sz="1800" b="1" dirty="0"/>
              <a:t>clients</a:t>
            </a:r>
            <a:r>
              <a:rPr lang="en-US" sz="1800" dirty="0"/>
              <a:t>, on their desks, with which they access remote data.</a:t>
            </a:r>
          </a:p>
          <a:p>
            <a:pPr algn="just">
              <a:defRPr/>
            </a:pPr>
            <a:r>
              <a:rPr lang="en-US" sz="1800" b="1" dirty="0"/>
              <a:t>Communication Medium:</a:t>
            </a:r>
            <a:r>
              <a:rPr lang="en-US" sz="1800" dirty="0"/>
              <a:t> A computer network can provide a powerful communication medium among employees. Virtually every company that has two or more computers now has e-mail (electronic mail), which employees generally use for a great deal of daily communication</a:t>
            </a:r>
          </a:p>
          <a:p>
            <a:pPr algn="just">
              <a:defRPr/>
            </a:pPr>
            <a:r>
              <a:rPr lang="en-US" sz="1800" b="1" dirty="0"/>
              <a:t>E-Commerce:</a:t>
            </a:r>
            <a:r>
              <a:rPr lang="en-US" sz="1800" dirty="0"/>
              <a:t> A goal that is starting to become more important is doing business with consumers over the Internet. Airlines, bookstores and music vendors have discovered that many customers like the convenience of shopping from home. This sector is expected to grow quickly in the future. </a:t>
            </a:r>
          </a:p>
        </p:txBody>
      </p:sp>
      <p:sp>
        <p:nvSpPr>
          <p:cNvPr id="6" name="Date Placeholder 5"/>
          <p:cNvSpPr>
            <a:spLocks noGrp="1"/>
          </p:cNvSpPr>
          <p:nvPr>
            <p:ph type="dt" sz="half" idx="10"/>
          </p:nvPr>
        </p:nvSpPr>
        <p:spPr/>
        <p:txBody>
          <a:bodyPr/>
          <a:lstStyle/>
          <a:p>
            <a:pPr>
              <a:defRPr/>
            </a:pPr>
            <a:fld id="{E6F2785E-E2BE-4CBA-8FC3-5CAEEBE584BB}"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8</a:t>
            </a:fld>
            <a:endParaRPr lang="en-US" altLang="en-US"/>
          </a:p>
        </p:txBody>
      </p: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ChangeArrowheads="1"/>
          </p:cNvSpPr>
          <p:nvPr/>
        </p:nvSpPr>
        <p:spPr bwMode="ltGray">
          <a:xfrm>
            <a:off x="1418035" y="350838"/>
            <a:ext cx="328613" cy="474662"/>
          </a:xfrm>
          <a:prstGeom prst="rect">
            <a:avLst/>
          </a:prstGeom>
          <a:solidFill>
            <a:schemeClr val="accent2"/>
          </a:solidFill>
          <a:ln w="9525">
            <a:noFill/>
            <a:miter lim="800000"/>
            <a:headEnd/>
            <a:tailEnd/>
          </a:ln>
        </p:spPr>
        <p:txBody>
          <a:bodyPr wrap="none" anchor="ctr"/>
          <a:lstStyle/>
          <a:p>
            <a:pPr algn="ctr" eaLnBrk="1" hangingPunct="1"/>
            <a:endParaRPr kumimoji="1" lang="en-US" sz="2400">
              <a:latin typeface="Tahoma" charset="0"/>
            </a:endParaRPr>
          </a:p>
        </p:txBody>
      </p:sp>
      <p:sp>
        <p:nvSpPr>
          <p:cNvPr id="37892" name="Rectangle 3"/>
          <p:cNvSpPr>
            <a:spLocks noChangeArrowheads="1"/>
          </p:cNvSpPr>
          <p:nvPr/>
        </p:nvSpPr>
        <p:spPr bwMode="ltGray">
          <a:xfrm>
            <a:off x="1704976" y="350838"/>
            <a:ext cx="246460" cy="47466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grpSp>
        <p:nvGrpSpPr>
          <p:cNvPr id="2" name="Group 4"/>
          <p:cNvGrpSpPr>
            <a:grpSpLocks/>
          </p:cNvGrpSpPr>
          <p:nvPr/>
        </p:nvGrpSpPr>
        <p:grpSpPr bwMode="auto">
          <a:xfrm>
            <a:off x="1510905" y="773113"/>
            <a:ext cx="553640" cy="474662"/>
            <a:chOff x="309" y="487"/>
            <a:chExt cx="465" cy="299"/>
          </a:xfrm>
        </p:grpSpPr>
        <p:sp>
          <p:nvSpPr>
            <p:cNvPr id="37901" name="Rectangle 5"/>
            <p:cNvSpPr>
              <a:spLocks noChangeArrowheads="1"/>
            </p:cNvSpPr>
            <p:nvPr/>
          </p:nvSpPr>
          <p:spPr bwMode="ltGray">
            <a:xfrm>
              <a:off x="309" y="487"/>
              <a:ext cx="266" cy="299"/>
            </a:xfrm>
            <a:prstGeom prst="rect">
              <a:avLst/>
            </a:prstGeom>
            <a:solidFill>
              <a:schemeClr val="folHlink"/>
            </a:solidFill>
            <a:ln w="9525">
              <a:noFill/>
              <a:miter lim="800000"/>
              <a:headEnd/>
              <a:tailEnd/>
            </a:ln>
          </p:spPr>
          <p:txBody>
            <a:bodyPr wrap="none" anchor="ctr"/>
            <a:lstStyle/>
            <a:p>
              <a:pPr algn="ctr" eaLnBrk="1" hangingPunct="1"/>
              <a:endParaRPr kumimoji="1" lang="en-US" sz="2400">
                <a:latin typeface="Tahoma" charset="0"/>
              </a:endParaRPr>
            </a:p>
          </p:txBody>
        </p:sp>
        <p:sp>
          <p:nvSpPr>
            <p:cNvPr id="37902"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grpSp>
      <p:sp>
        <p:nvSpPr>
          <p:cNvPr id="37894" name="Rectangle 7"/>
          <p:cNvSpPr>
            <a:spLocks noChangeArrowheads="1"/>
          </p:cNvSpPr>
          <p:nvPr/>
        </p:nvSpPr>
        <p:spPr bwMode="ltGray">
          <a:xfrm>
            <a:off x="1200150" y="700090"/>
            <a:ext cx="420291"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a:latin typeface="Tahoma" charset="0"/>
            </a:endParaRPr>
          </a:p>
        </p:txBody>
      </p:sp>
      <p:sp>
        <p:nvSpPr>
          <p:cNvPr id="37895" name="Rectangle 8"/>
          <p:cNvSpPr>
            <a:spLocks noChangeArrowheads="1"/>
          </p:cNvSpPr>
          <p:nvPr/>
        </p:nvSpPr>
        <p:spPr bwMode="gray">
          <a:xfrm>
            <a:off x="1676400" y="242888"/>
            <a:ext cx="23813" cy="1052512"/>
          </a:xfrm>
          <a:prstGeom prst="rect">
            <a:avLst/>
          </a:prstGeom>
          <a:solidFill>
            <a:schemeClr val="bg2"/>
          </a:solidFill>
          <a:ln w="9525">
            <a:noFill/>
            <a:miter lim="800000"/>
            <a:headEnd/>
            <a:tailEnd/>
          </a:ln>
        </p:spPr>
        <p:txBody>
          <a:bodyPr wrap="none" anchor="ctr"/>
          <a:lstStyle/>
          <a:p>
            <a:pPr algn="ctr" eaLnBrk="1" hangingPunct="1"/>
            <a:endParaRPr kumimoji="1" lang="en-US" sz="2400">
              <a:latin typeface="Tahoma" charset="0"/>
            </a:endParaRPr>
          </a:p>
        </p:txBody>
      </p:sp>
      <p:sp>
        <p:nvSpPr>
          <p:cNvPr id="37896" name="Rectangle 9"/>
          <p:cNvSpPr>
            <a:spLocks noChangeArrowheads="1"/>
          </p:cNvSpPr>
          <p:nvPr/>
        </p:nvSpPr>
        <p:spPr bwMode="gray">
          <a:xfrm>
            <a:off x="1475186" y="773113"/>
            <a:ext cx="6169819"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a:latin typeface="Tahoma" charset="0"/>
            </a:endParaRPr>
          </a:p>
        </p:txBody>
      </p:sp>
      <p:sp>
        <p:nvSpPr>
          <p:cNvPr id="37897" name="Rectangle 10"/>
          <p:cNvSpPr>
            <a:spLocks noChangeArrowheads="1"/>
          </p:cNvSpPr>
          <p:nvPr/>
        </p:nvSpPr>
        <p:spPr bwMode="auto">
          <a:xfrm>
            <a:off x="1257300" y="1447800"/>
            <a:ext cx="6629400" cy="3810000"/>
          </a:xfrm>
          <a:prstGeom prst="rect">
            <a:avLst/>
          </a:prstGeom>
          <a:noFill/>
          <a:ln w="28575">
            <a:noFill/>
            <a:miter lim="800000"/>
            <a:headEnd/>
            <a:tailEnd/>
          </a:ln>
        </p:spPr>
        <p:txBody>
          <a:bodyPr wrap="none" anchor="ctr"/>
          <a:lstStyle/>
          <a:p>
            <a:endParaRPr lang="en-IN"/>
          </a:p>
        </p:txBody>
      </p:sp>
      <p:sp>
        <p:nvSpPr>
          <p:cNvPr id="37898" name="Rectangle 11"/>
          <p:cNvSpPr>
            <a:spLocks noChangeArrowheads="1"/>
          </p:cNvSpPr>
          <p:nvPr/>
        </p:nvSpPr>
        <p:spPr bwMode="auto">
          <a:xfrm>
            <a:off x="381000" y="1310185"/>
            <a:ext cx="8534400" cy="5570756"/>
          </a:xfrm>
          <a:prstGeom prst="rect">
            <a:avLst/>
          </a:prstGeom>
          <a:noFill/>
          <a:ln w="9525">
            <a:noFill/>
            <a:miter lim="800000"/>
            <a:headEnd/>
            <a:tailEnd/>
          </a:ln>
        </p:spPr>
        <p:txBody>
          <a:bodyPr wrap="square">
            <a:spAutoFit/>
          </a:bodyPr>
          <a:lstStyle/>
          <a:p>
            <a:pPr algn="just"/>
            <a:r>
              <a:rPr lang="en-US" sz="1600" b="1" dirty="0">
                <a:solidFill>
                  <a:srgbClr val="FF0000"/>
                </a:solidFill>
              </a:rPr>
              <a:t>Physical address(MAC : Media Access Control)</a:t>
            </a:r>
            <a:r>
              <a:rPr lang="en-US" sz="1600" dirty="0"/>
              <a:t>: Each system having a NIC(Network Interface Card). This is specified by the manufacture company of the card. This address is used by data link layer.</a:t>
            </a:r>
          </a:p>
          <a:p>
            <a:pPr algn="just"/>
            <a:r>
              <a:rPr lang="en-US" sz="1600" dirty="0"/>
              <a:t>              </a:t>
            </a:r>
            <a:r>
              <a:rPr lang="en-US" sz="1600" b="1" dirty="0"/>
              <a:t>07:01:02:01:2C:4B,  A 6-byte (12 hexadecimal digits) physical address</a:t>
            </a:r>
          </a:p>
          <a:p>
            <a:pPr algn="just"/>
            <a:endParaRPr lang="en-US" sz="1600" b="1" dirty="0"/>
          </a:p>
          <a:p>
            <a:pPr algn="just"/>
            <a:r>
              <a:rPr lang="en-US" sz="1600" b="1" dirty="0">
                <a:solidFill>
                  <a:srgbClr val="FF0000"/>
                </a:solidFill>
              </a:rPr>
              <a:t>Logical Address:</a:t>
            </a:r>
            <a:r>
              <a:rPr lang="en-US" sz="1600" b="1" dirty="0"/>
              <a:t> </a:t>
            </a:r>
            <a:r>
              <a:rPr lang="en-US" sz="1600" dirty="0"/>
              <a:t>An IP address of the system is called logical address. This address is the combination of Net ID and Host ID. This address can be changed by changing the host position on the network. So it is called logical address. Used in Network layer.</a:t>
            </a:r>
          </a:p>
          <a:p>
            <a:pPr algn="ctr"/>
            <a:r>
              <a:rPr lang="en-US" sz="1600" b="1" dirty="0"/>
              <a:t>An IP address (IPv4) consists of four decimal numbers separated by period.130.57.64.11</a:t>
            </a:r>
          </a:p>
          <a:p>
            <a:pPr algn="just"/>
            <a:br>
              <a:rPr lang="en-US" sz="2000" dirty="0"/>
            </a:br>
            <a:r>
              <a:rPr lang="en-US" sz="1600" b="1" dirty="0">
                <a:solidFill>
                  <a:srgbClr val="FF0000"/>
                </a:solidFill>
              </a:rPr>
              <a:t>Port Address:</a:t>
            </a:r>
            <a:r>
              <a:rPr lang="en-US" sz="1600" dirty="0"/>
              <a:t> There are many application running on the computer. Each application run with a port no.(logically) on the computer. This port no. for application is decided by the Kernel of the OS. This port no. is called port address.</a:t>
            </a:r>
          </a:p>
          <a:p>
            <a:pPr algn="ctr"/>
            <a:r>
              <a:rPr lang="en-US" b="1" i="1" dirty="0"/>
              <a:t>753, 8080 etc.: 16-bit port addr</a:t>
            </a:r>
            <a:r>
              <a:rPr lang="en-US" sz="2000" b="1" i="1" dirty="0"/>
              <a:t>ess represented as one number</a:t>
            </a:r>
          </a:p>
          <a:p>
            <a:pPr algn="ctr"/>
            <a:endParaRPr lang="en-US" sz="2000" b="1" i="1" dirty="0"/>
          </a:p>
          <a:p>
            <a:r>
              <a:rPr lang="en-US" sz="2000" b="1" dirty="0">
                <a:solidFill>
                  <a:srgbClr val="FF0000"/>
                </a:solidFill>
              </a:rPr>
              <a:t>Socket Address:</a:t>
            </a:r>
            <a:r>
              <a:rPr lang="en-US" sz="2000" dirty="0"/>
              <a:t> </a:t>
            </a:r>
            <a:r>
              <a:rPr lang="en-US" sz="1600" dirty="0"/>
              <a:t>Process to process delivery (transport layer communication) needs two identifiers, one is IP address and the other is port number at each end to make a connection.</a:t>
            </a:r>
          </a:p>
          <a:p>
            <a:r>
              <a:rPr lang="en-US" sz="1600" dirty="0"/>
              <a:t>Socket address is the combinations of IP address and port number as shown:</a:t>
            </a:r>
          </a:p>
          <a:p>
            <a:r>
              <a:rPr lang="en-US" sz="2000" dirty="0"/>
              <a:t>                         192.168.10.4 (IP):8080 (Port Number)</a:t>
            </a:r>
            <a:endParaRPr lang="en-US" sz="2000" b="1" i="1" dirty="0"/>
          </a:p>
        </p:txBody>
      </p:sp>
      <p:sp>
        <p:nvSpPr>
          <p:cNvPr id="37899" name="Text Box 12"/>
          <p:cNvSpPr txBox="1">
            <a:spLocks noChangeArrowheads="1"/>
          </p:cNvSpPr>
          <p:nvPr/>
        </p:nvSpPr>
        <p:spPr bwMode="auto">
          <a:xfrm>
            <a:off x="2000250" y="153990"/>
            <a:ext cx="7112460" cy="461665"/>
          </a:xfrm>
          <a:prstGeom prst="rect">
            <a:avLst/>
          </a:prstGeom>
          <a:noFill/>
          <a:ln w="9525">
            <a:noFill/>
            <a:miter lim="800000"/>
            <a:headEnd/>
            <a:tailEnd/>
          </a:ln>
        </p:spPr>
        <p:txBody>
          <a:bodyPr wrap="none">
            <a:spAutoFit/>
          </a:bodyPr>
          <a:lstStyle/>
          <a:p>
            <a:r>
              <a:rPr lang="en-US" sz="2400" b="1" dirty="0">
                <a:latin typeface="Times New Roman" pitchFamily="18" charset="0"/>
                <a:cs typeface="Times New Roman" pitchFamily="18" charset="0"/>
              </a:rPr>
              <a:t>Physical Address, Logical Address and Port Address </a:t>
            </a:r>
          </a:p>
        </p:txBody>
      </p:sp>
      <p:sp>
        <p:nvSpPr>
          <p:cNvPr id="6" name="Date Placeholder 5"/>
          <p:cNvSpPr>
            <a:spLocks noGrp="1"/>
          </p:cNvSpPr>
          <p:nvPr>
            <p:ph type="dt" sz="half" idx="10"/>
          </p:nvPr>
        </p:nvSpPr>
        <p:spPr/>
        <p:txBody>
          <a:bodyPr/>
          <a:lstStyle/>
          <a:p>
            <a:fld id="{CBB4C897-3F19-4EBC-BF6B-9EF7125B4B1B}" type="datetime1">
              <a:rPr lang="en-US" smtClean="0"/>
              <a:pPr/>
              <a:t>3/14/2024</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508845026"/>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9833407-2B47-4D26-86CA-83C9D9F862F2}"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81</a:t>
            </a:fld>
            <a:endParaRPr lang="en-US" dirty="0"/>
          </a:p>
        </p:txBody>
      </p:sp>
      <p:pic>
        <p:nvPicPr>
          <p:cNvPr id="31750" name="Picture 6" descr="Image result for IP address"/>
          <p:cNvPicPr>
            <a:picLocks noGrp="1" noChangeAspect="1" noChangeArrowheads="1"/>
          </p:cNvPicPr>
          <p:nvPr>
            <p:ph type="pic" idx="4294967295"/>
          </p:nvPr>
        </p:nvPicPr>
        <p:blipFill>
          <a:blip r:embed="rId2">
            <a:extLst>
              <a:ext uri="{28A0092B-C50C-407E-A947-70E740481C1C}">
                <a14:useLocalDpi xmlns:a14="http://schemas.microsoft.com/office/drawing/2010/main" val="0"/>
              </a:ext>
            </a:extLst>
          </a:blip>
          <a:srcRect l="745" r="745"/>
          <a:stretch>
            <a:fillRect/>
          </a:stretch>
        </p:blipFill>
        <p:spPr bwMode="auto">
          <a:xfrm>
            <a:off x="3195625" y="374071"/>
            <a:ext cx="2366975" cy="2140529"/>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Image result for socket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76" y="4343400"/>
            <a:ext cx="3323897" cy="1636425"/>
          </a:xfrm>
          <a:prstGeom prst="rect">
            <a:avLst/>
          </a:prstGeom>
          <a:noFill/>
          <a:extLst>
            <a:ext uri="{909E8E84-426E-40DD-AFC4-6F175D3DCCD1}">
              <a14:hiddenFill xmlns:a14="http://schemas.microsoft.com/office/drawing/2010/main">
                <a:solidFill>
                  <a:srgbClr val="FFFFFF"/>
                </a:solidFill>
              </a14:hiddenFill>
            </a:ext>
          </a:extLst>
        </p:spPr>
      </p:pic>
      <p:pic>
        <p:nvPicPr>
          <p:cNvPr id="31762" name="Picture 18" descr="Image result for email addres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076" y="4419600"/>
            <a:ext cx="2286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url examp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949" y="4343400"/>
            <a:ext cx="21431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ipv6 address"/>
          <p:cNvPicPr>
            <a:picLocks noChangeAspect="1" noChangeArrowheads="1"/>
          </p:cNvPicPr>
          <p:nvPr/>
        </p:nvPicPr>
        <p:blipFill>
          <a:blip r:embed="rId6"/>
          <a:srcRect/>
          <a:stretch>
            <a:fillRect/>
          </a:stretch>
        </p:blipFill>
        <p:spPr bwMode="auto">
          <a:xfrm>
            <a:off x="5455146" y="370610"/>
            <a:ext cx="3688854" cy="1943100"/>
          </a:xfrm>
          <a:prstGeom prst="rect">
            <a:avLst/>
          </a:prstGeom>
          <a:noFill/>
        </p:spPr>
      </p:pic>
      <p:sp>
        <p:nvSpPr>
          <p:cNvPr id="12" name="TextBox 11"/>
          <p:cNvSpPr txBox="1"/>
          <p:nvPr/>
        </p:nvSpPr>
        <p:spPr>
          <a:xfrm>
            <a:off x="5972825" y="1905000"/>
            <a:ext cx="3018775" cy="646331"/>
          </a:xfrm>
          <a:prstGeom prst="rect">
            <a:avLst/>
          </a:prstGeom>
          <a:noFill/>
        </p:spPr>
        <p:txBody>
          <a:bodyPr wrap="none" rtlCol="0">
            <a:spAutoFit/>
          </a:bodyPr>
          <a:lstStyle/>
          <a:p>
            <a:r>
              <a:rPr lang="en-US" b="1" dirty="0">
                <a:solidFill>
                  <a:srgbClr val="0070C0"/>
                </a:solidFill>
              </a:rPr>
              <a:t>128 -Bit scheme (16 byte),</a:t>
            </a:r>
          </a:p>
          <a:p>
            <a:r>
              <a:rPr lang="en-US" b="1" dirty="0">
                <a:solidFill>
                  <a:srgbClr val="0070C0"/>
                </a:solidFill>
              </a:rPr>
              <a:t> each field 16-bit</a:t>
            </a:r>
          </a:p>
        </p:txBody>
      </p:sp>
      <p:pic>
        <p:nvPicPr>
          <p:cNvPr id="11270" name="Picture 6" descr="Image result for mac address"/>
          <p:cNvPicPr>
            <a:picLocks noChangeAspect="1" noChangeArrowheads="1"/>
          </p:cNvPicPr>
          <p:nvPr/>
        </p:nvPicPr>
        <p:blipFill>
          <a:blip r:embed="rId7"/>
          <a:srcRect/>
          <a:stretch>
            <a:fillRect/>
          </a:stretch>
        </p:blipFill>
        <p:spPr bwMode="auto">
          <a:xfrm>
            <a:off x="107373" y="203905"/>
            <a:ext cx="2940627" cy="2082095"/>
          </a:xfrm>
          <a:prstGeom prst="rect">
            <a:avLst/>
          </a:prstGeom>
          <a:noFill/>
        </p:spPr>
      </p:pic>
      <p:sp>
        <p:nvSpPr>
          <p:cNvPr id="14" name="TextBox 13"/>
          <p:cNvSpPr txBox="1"/>
          <p:nvPr/>
        </p:nvSpPr>
        <p:spPr>
          <a:xfrm>
            <a:off x="270164" y="2514600"/>
            <a:ext cx="2698175" cy="369332"/>
          </a:xfrm>
          <a:prstGeom prst="rect">
            <a:avLst/>
          </a:prstGeom>
          <a:noFill/>
        </p:spPr>
        <p:txBody>
          <a:bodyPr wrap="none" rtlCol="0">
            <a:spAutoFit/>
          </a:bodyPr>
          <a:lstStyle/>
          <a:p>
            <a:r>
              <a:rPr lang="en-US" b="1" dirty="0"/>
              <a:t>8-bit (1-byte) each field</a:t>
            </a:r>
          </a:p>
        </p:txBody>
      </p:sp>
    </p:spTree>
    <p:extLst>
      <p:ext uri="{BB962C8B-B14F-4D97-AF65-F5344CB8AC3E}">
        <p14:creationId xmlns:p14="http://schemas.microsoft.com/office/powerpoint/2010/main" val="10926442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ppt_x"/>
                                          </p:val>
                                        </p:tav>
                                        <p:tav tm="100000">
                                          <p:val>
                                            <p:strVal val="#ppt_x"/>
                                          </p:val>
                                        </p:tav>
                                      </p:tavLst>
                                    </p:anim>
                                    <p:anim calcmode="lin" valueType="num">
                                      <p:cBhvr additive="base">
                                        <p:cTn id="8"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60"/>
                                        </p:tgtEl>
                                        <p:attrNameLst>
                                          <p:attrName>style.visibility</p:attrName>
                                        </p:attrNameLst>
                                      </p:cBhvr>
                                      <p:to>
                                        <p:strVal val="visible"/>
                                      </p:to>
                                    </p:set>
                                    <p:anim calcmode="lin" valueType="num">
                                      <p:cBhvr additive="base">
                                        <p:cTn id="13" dur="500" fill="hold"/>
                                        <p:tgtEl>
                                          <p:spTgt spid="31760"/>
                                        </p:tgtEl>
                                        <p:attrNameLst>
                                          <p:attrName>ppt_x</p:attrName>
                                        </p:attrNameLst>
                                      </p:cBhvr>
                                      <p:tavLst>
                                        <p:tav tm="0">
                                          <p:val>
                                            <p:strVal val="#ppt_x"/>
                                          </p:val>
                                        </p:tav>
                                        <p:tav tm="100000">
                                          <p:val>
                                            <p:strVal val="#ppt_x"/>
                                          </p:val>
                                        </p:tav>
                                      </p:tavLst>
                                    </p:anim>
                                    <p:anim calcmode="lin" valueType="num">
                                      <p:cBhvr additive="base">
                                        <p:cTn id="14"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62"/>
                                        </p:tgtEl>
                                        <p:attrNameLst>
                                          <p:attrName>style.visibility</p:attrName>
                                        </p:attrNameLst>
                                      </p:cBhvr>
                                      <p:to>
                                        <p:strVal val="visible"/>
                                      </p:to>
                                    </p:set>
                                    <p:anim calcmode="lin" valueType="num">
                                      <p:cBhvr additive="base">
                                        <p:cTn id="19" dur="500" fill="hold"/>
                                        <p:tgtEl>
                                          <p:spTgt spid="31762"/>
                                        </p:tgtEl>
                                        <p:attrNameLst>
                                          <p:attrName>ppt_x</p:attrName>
                                        </p:attrNameLst>
                                      </p:cBhvr>
                                      <p:tavLst>
                                        <p:tav tm="0">
                                          <p:val>
                                            <p:strVal val="#ppt_x"/>
                                          </p:val>
                                        </p:tav>
                                        <p:tav tm="100000">
                                          <p:val>
                                            <p:strVal val="#ppt_x"/>
                                          </p:val>
                                        </p:tav>
                                      </p:tavLst>
                                    </p:anim>
                                    <p:anim calcmode="lin" valueType="num">
                                      <p:cBhvr additive="base">
                                        <p:cTn id="20" dur="500" fill="hold"/>
                                        <p:tgtEl>
                                          <p:spTgt spid="317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66"/>
                                        </p:tgtEl>
                                        <p:attrNameLst>
                                          <p:attrName>style.visibility</p:attrName>
                                        </p:attrNameLst>
                                      </p:cBhvr>
                                      <p:to>
                                        <p:strVal val="visible"/>
                                      </p:to>
                                    </p:set>
                                    <p:anim calcmode="lin" valueType="num">
                                      <p:cBhvr additive="base">
                                        <p:cTn id="25" dur="500" fill="hold"/>
                                        <p:tgtEl>
                                          <p:spTgt spid="31766"/>
                                        </p:tgtEl>
                                        <p:attrNameLst>
                                          <p:attrName>ppt_x</p:attrName>
                                        </p:attrNameLst>
                                      </p:cBhvr>
                                      <p:tavLst>
                                        <p:tav tm="0">
                                          <p:val>
                                            <p:strVal val="#ppt_x"/>
                                          </p:val>
                                        </p:tav>
                                        <p:tav tm="100000">
                                          <p:val>
                                            <p:strVal val="#ppt_x"/>
                                          </p:val>
                                        </p:tav>
                                      </p:tavLst>
                                    </p:anim>
                                    <p:anim calcmode="lin" valueType="num">
                                      <p:cBhvr additive="base">
                                        <p:cTn id="26" dur="500" fill="hold"/>
                                        <p:tgtEl>
                                          <p:spTgt spid="317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OSI and TCP/IP</a:t>
            </a:r>
          </a:p>
        </p:txBody>
      </p:sp>
      <p:pic>
        <p:nvPicPr>
          <p:cNvPr id="6" name="Content Placeholder 5"/>
          <p:cNvPicPr>
            <a:picLocks noGrp="1" noChangeAspect="1"/>
          </p:cNvPicPr>
          <p:nvPr>
            <p:ph idx="1"/>
          </p:nvPr>
        </p:nvPicPr>
        <p:blipFill>
          <a:blip r:embed="rId2"/>
          <a:stretch>
            <a:fillRect/>
          </a:stretch>
        </p:blipFill>
        <p:spPr>
          <a:xfrm>
            <a:off x="510241" y="2336800"/>
            <a:ext cx="8179971" cy="4309660"/>
          </a:xfrm>
          <a:prstGeom prst="rect">
            <a:avLst/>
          </a:prstGeom>
        </p:spPr>
      </p:pic>
      <p:sp>
        <p:nvSpPr>
          <p:cNvPr id="4" name="Date Placeholder 3"/>
          <p:cNvSpPr>
            <a:spLocks noGrp="1"/>
          </p:cNvSpPr>
          <p:nvPr>
            <p:ph type="dt" sz="half" idx="10"/>
          </p:nvPr>
        </p:nvSpPr>
        <p:spPr/>
        <p:txBody>
          <a:bodyPr/>
          <a:lstStyle/>
          <a:p>
            <a:fld id="{0E1316F2-7403-43D0-8F8A-A33838CE397E}"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82</a:t>
            </a:fld>
            <a:endParaRPr lang="en-US" dirty="0"/>
          </a:p>
        </p:txBody>
      </p:sp>
    </p:spTree>
    <p:extLst>
      <p:ext uri="{BB962C8B-B14F-4D97-AF65-F5344CB8AC3E}">
        <p14:creationId xmlns:p14="http://schemas.microsoft.com/office/powerpoint/2010/main" val="101890393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OSI and TCP/IP-contd.</a:t>
            </a:r>
          </a:p>
        </p:txBody>
      </p:sp>
      <p:pic>
        <p:nvPicPr>
          <p:cNvPr id="6" name="Content Placeholder 5"/>
          <p:cNvPicPr>
            <a:picLocks noGrp="1" noChangeAspect="1"/>
          </p:cNvPicPr>
          <p:nvPr>
            <p:ph idx="1"/>
          </p:nvPr>
        </p:nvPicPr>
        <p:blipFill>
          <a:blip r:embed="rId2"/>
          <a:stretch>
            <a:fillRect/>
          </a:stretch>
        </p:blipFill>
        <p:spPr>
          <a:xfrm>
            <a:off x="510242" y="2350528"/>
            <a:ext cx="8402463" cy="3950784"/>
          </a:xfrm>
          <a:prstGeom prst="rect">
            <a:avLst/>
          </a:prstGeom>
        </p:spPr>
      </p:pic>
      <p:sp>
        <p:nvSpPr>
          <p:cNvPr id="4" name="Date Placeholder 3"/>
          <p:cNvSpPr>
            <a:spLocks noGrp="1"/>
          </p:cNvSpPr>
          <p:nvPr>
            <p:ph type="dt" sz="half" idx="10"/>
          </p:nvPr>
        </p:nvSpPr>
        <p:spPr/>
        <p:txBody>
          <a:bodyPr/>
          <a:lstStyle/>
          <a:p>
            <a:fld id="{4328441C-599E-44ED-AEEC-374D9303DEA9}"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83</a:t>
            </a:fld>
            <a:endParaRPr lang="en-US" dirty="0"/>
          </a:p>
        </p:txBody>
      </p:sp>
    </p:spTree>
    <p:extLst>
      <p:ext uri="{BB962C8B-B14F-4D97-AF65-F5344CB8AC3E}">
        <p14:creationId xmlns:p14="http://schemas.microsoft.com/office/powerpoint/2010/main" val="2032624725"/>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0899"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graphicFrame>
        <p:nvGraphicFramePr>
          <p:cNvPr id="2" name="Table 1"/>
          <p:cNvGraphicFramePr>
            <a:graphicFrameLocks noGrp="1"/>
          </p:cNvGraphicFramePr>
          <p:nvPr/>
        </p:nvGraphicFramePr>
        <p:xfrm>
          <a:off x="190500" y="415925"/>
          <a:ext cx="8763000" cy="5645151"/>
        </p:xfrm>
        <a:graphic>
          <a:graphicData uri="http://schemas.openxmlformats.org/drawingml/2006/table">
            <a:tbl>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275274">
                <a:tc>
                  <a:txBody>
                    <a:bodyPr/>
                    <a:lstStyle/>
                    <a:p>
                      <a:pPr algn="just" fontAlgn="t"/>
                      <a:r>
                        <a:rPr lang="en-US" sz="1400" b="1">
                          <a:effectLst/>
                        </a:rPr>
                        <a:t>OSI(Open System Interconnection)</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b="1" dirty="0">
                          <a:effectLst/>
                        </a:rPr>
                        <a:t>TCP/IP(Transmission Control Protocol / Internet Protocol)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706140">
                <a:tc>
                  <a:txBody>
                    <a:bodyPr/>
                    <a:lstStyle/>
                    <a:p>
                      <a:pPr algn="just" fontAlgn="t"/>
                      <a:r>
                        <a:rPr lang="en-US" sz="1400" dirty="0">
                          <a:effectLst/>
                        </a:rPr>
                        <a:t>1. OSI is a generic, protocol independent standard, acting as a communication gateway between the network and end user.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a:effectLst/>
                        </a:rPr>
                        <a:t>1. TCP/IP model is based on standard protocols around which the Internet has developed. It is a communication protocol, which allows connection of hosts over a network.</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07">
                <a:tc>
                  <a:txBody>
                    <a:bodyPr/>
                    <a:lstStyle/>
                    <a:p>
                      <a:pPr algn="just" fontAlgn="t"/>
                      <a:r>
                        <a:rPr lang="en-US" sz="1400">
                          <a:effectLst/>
                        </a:rPr>
                        <a:t>2. In OSI model the transport layer guarantees the delivery of packets.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a:effectLst/>
                        </a:rPr>
                        <a:t>2. In TCP/IP model the transport layer does not guarantees delivery of packets. Still the TCP/IP model is more reliable.</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64448">
                <a:tc>
                  <a:txBody>
                    <a:bodyPr/>
                    <a:lstStyle/>
                    <a:p>
                      <a:pPr algn="just" fontAlgn="t"/>
                      <a:r>
                        <a:rPr lang="en-US" sz="1400">
                          <a:effectLst/>
                        </a:rPr>
                        <a:t>3. Follows vertical approach.</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a:effectLst/>
                        </a:rPr>
                        <a:t>3. Follows horizontal approach.</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77831">
                <a:tc>
                  <a:txBody>
                    <a:bodyPr/>
                    <a:lstStyle/>
                    <a:p>
                      <a:pPr algn="just" fontAlgn="t"/>
                      <a:r>
                        <a:rPr lang="en-US" sz="1400" dirty="0">
                          <a:effectLst/>
                        </a:rPr>
                        <a:t>4. OSI model has a separate Presentation layer and Session layer.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4. TCP/IP does not have a separate Presentation layer or Session layer.</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77831">
                <a:tc>
                  <a:txBody>
                    <a:bodyPr/>
                    <a:lstStyle/>
                    <a:p>
                      <a:pPr algn="just" fontAlgn="t"/>
                      <a:r>
                        <a:rPr lang="en-US" sz="1400" dirty="0">
                          <a:effectLst/>
                        </a:rPr>
                        <a:t>5. Transport Layer is Connection Oriented.</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dirty="0">
                          <a:effectLst/>
                        </a:rPr>
                        <a:t>5. Transport Layer is both Connection Oriented and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77831">
                <a:tc>
                  <a:txBody>
                    <a:bodyPr/>
                    <a:lstStyle/>
                    <a:p>
                      <a:pPr algn="just" fontAlgn="t"/>
                      <a:r>
                        <a:rPr lang="en-US" sz="1400">
                          <a:effectLst/>
                        </a:rPr>
                        <a:t>6. Network Layer is both Connection Oriented and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6. Network Layer is Connection less.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63819">
                <a:tc>
                  <a:txBody>
                    <a:bodyPr/>
                    <a:lstStyle/>
                    <a:p>
                      <a:pPr algn="just" fontAlgn="t"/>
                      <a:r>
                        <a:rPr lang="en-US" sz="1400">
                          <a:effectLst/>
                        </a:rPr>
                        <a:t>7. OSI is a reference model around which the networks are built. Generally it is used as a guidance tool.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dirty="0">
                          <a:effectLst/>
                        </a:rPr>
                        <a:t>7. TCP/IP model is, in a way implementation of the OSI model.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77818">
                <a:tc>
                  <a:txBody>
                    <a:bodyPr/>
                    <a:lstStyle/>
                    <a:p>
                      <a:pPr algn="just" fontAlgn="t"/>
                      <a:r>
                        <a:rPr lang="en-US" sz="1400" dirty="0">
                          <a:effectLst/>
                        </a:rPr>
                        <a:t>8. OSI model has a problem of fitting the protocols into the model.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8. TCP/IP model does not fit any protocol</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477818">
                <a:tc>
                  <a:txBody>
                    <a:bodyPr/>
                    <a:lstStyle/>
                    <a:p>
                      <a:pPr algn="just" fontAlgn="t"/>
                      <a:r>
                        <a:rPr lang="en-US" sz="1400" dirty="0">
                          <a:effectLst/>
                        </a:rPr>
                        <a:t>9. Protocols are hidden in OSI model and are easily replaced as the technology changes.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9. In TCP/IP replacing protocol is not easy.</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691182">
                <a:tc>
                  <a:txBody>
                    <a:bodyPr/>
                    <a:lstStyle/>
                    <a:p>
                      <a:pPr algn="just" fontAlgn="t"/>
                      <a:r>
                        <a:rPr lang="en-US" sz="1400" dirty="0">
                          <a:effectLst/>
                        </a:rPr>
                        <a:t>10. OSI model defines services, interfaces and protocols very clearly and makes clear distinction between them. It is protocol independent.</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10. In TCP/IP, services, interfaces and protocols are not clearly separated. It is also protocol dependent.</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264452">
                <a:tc>
                  <a:txBody>
                    <a:bodyPr/>
                    <a:lstStyle/>
                    <a:p>
                      <a:pPr algn="just" fontAlgn="t"/>
                      <a:r>
                        <a:rPr lang="en-US" sz="1400" dirty="0">
                          <a:effectLst/>
                        </a:rPr>
                        <a:t>11. It has 7 layers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t"/>
                      <a:r>
                        <a:rPr lang="en-US" sz="1400" dirty="0">
                          <a:effectLst/>
                        </a:rPr>
                        <a:t>11. It has 4 layers</a:t>
                      </a:r>
                    </a:p>
                  </a:txBody>
                  <a:tcPr marL="25542" marR="25542" marT="25544" marB="255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
        <p:nvSpPr>
          <p:cNvPr id="6" name="Date Placeholder 5"/>
          <p:cNvSpPr>
            <a:spLocks noGrp="1"/>
          </p:cNvSpPr>
          <p:nvPr>
            <p:ph type="dt" sz="half" idx="10"/>
          </p:nvPr>
        </p:nvSpPr>
        <p:spPr/>
        <p:txBody>
          <a:bodyPr/>
          <a:lstStyle/>
          <a:p>
            <a:pPr>
              <a:defRPr/>
            </a:pPr>
            <a:fld id="{FE3091D4-3F9C-43FB-9C2D-2D15A9814B4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E28CD728-1C26-4145-A39F-AFD8F67D00F2}" type="slidenum">
              <a:rPr lang="en-US" altLang="en-US" smtClean="0"/>
              <a:pPr/>
              <a:t>84</a:t>
            </a:fld>
            <a:endParaRPr lang="en-US" altLang="en-US"/>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485900" y="0"/>
            <a:ext cx="6172200" cy="1143000"/>
          </a:xfrm>
        </p:spPr>
        <p:txBody>
          <a:bodyPr/>
          <a:lstStyle/>
          <a:p>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4339" name="Content Placeholder 2"/>
          <p:cNvSpPr>
            <a:spLocks noGrp="1"/>
          </p:cNvSpPr>
          <p:nvPr>
            <p:ph idx="1"/>
          </p:nvPr>
        </p:nvSpPr>
        <p:spPr>
          <a:xfrm>
            <a:off x="111642" y="1371600"/>
            <a:ext cx="4460358" cy="4960088"/>
          </a:xfrm>
        </p:spPr>
        <p:txBody>
          <a:bodyPr>
            <a:normAutofit fontScale="77500" lnSpcReduction="20000"/>
          </a:bodyPr>
          <a:lstStyle/>
          <a:p>
            <a:pPr algn="just"/>
            <a:r>
              <a:rPr lang="en-US" sz="2600" dirty="0">
                <a:latin typeface="Times New Roman" pitchFamily="18" charset="0"/>
                <a:cs typeface="Times New Roman" pitchFamily="18" charset="0"/>
              </a:rPr>
              <a:t>The network topology defines the way in which computers, printers, and other devices are connected.</a:t>
            </a:r>
          </a:p>
          <a:p>
            <a:pPr algn="just"/>
            <a:r>
              <a:rPr lang="en-US" sz="2600" dirty="0">
                <a:latin typeface="Times New Roman" pitchFamily="18" charset="0"/>
                <a:cs typeface="Times New Roman" pitchFamily="18" charset="0"/>
              </a:rPr>
              <a:t> A network topology describes the layout of the wire and devices as well as the paths used by data transmissions</a:t>
            </a:r>
            <a:r>
              <a:rPr lang="en-US" sz="2600" dirty="0">
                <a:solidFill>
                  <a:srgbClr val="000066"/>
                </a:solidFill>
                <a:latin typeface="Times New Roman" pitchFamily="18" charset="0"/>
                <a:cs typeface="Times New Roman" pitchFamily="18" charset="0"/>
              </a:rPr>
              <a:t>.</a:t>
            </a:r>
            <a:r>
              <a:rPr lang="en-US" sz="2600" dirty="0">
                <a:solidFill>
                  <a:srgbClr val="000000"/>
                </a:solidFill>
                <a:cs typeface="Times New Roman" pitchFamily="18" charset="0"/>
              </a:rPr>
              <a:t> </a:t>
            </a:r>
          </a:p>
          <a:p>
            <a:pPr algn="just"/>
            <a:endParaRPr lang="en-US" sz="2600" dirty="0">
              <a:solidFill>
                <a:srgbClr val="000000"/>
              </a:solidFill>
              <a:cs typeface="Times New Roman" pitchFamily="18" charset="0"/>
            </a:endParaRPr>
          </a:p>
          <a:p>
            <a:pPr>
              <a:buNone/>
            </a:pPr>
            <a:r>
              <a:rPr lang="en-US" sz="2600" dirty="0">
                <a:latin typeface="Times New Roman" pitchFamily="18" charset="0"/>
                <a:cs typeface="Times New Roman" pitchFamily="18" charset="0"/>
              </a:rPr>
              <a:t>Types-</a:t>
            </a:r>
          </a:p>
          <a:p>
            <a:r>
              <a:rPr lang="en-US" sz="2600" dirty="0">
                <a:latin typeface="Times New Roman" pitchFamily="18" charset="0"/>
                <a:cs typeface="Times New Roman" pitchFamily="18" charset="0"/>
              </a:rPr>
              <a:t>Basic Topologies:</a:t>
            </a:r>
          </a:p>
          <a:p>
            <a:pPr lvl="1"/>
            <a:r>
              <a:rPr lang="en-US" sz="2600" dirty="0">
                <a:latin typeface="Times New Roman" pitchFamily="18" charset="0"/>
                <a:cs typeface="Times New Roman" pitchFamily="18" charset="0"/>
              </a:rPr>
              <a:t>Bus</a:t>
            </a:r>
          </a:p>
          <a:p>
            <a:pPr lvl="1"/>
            <a:r>
              <a:rPr lang="en-US" sz="2600" dirty="0">
                <a:latin typeface="Times New Roman" pitchFamily="18" charset="0"/>
                <a:cs typeface="Times New Roman" pitchFamily="18" charset="0"/>
              </a:rPr>
              <a:t>Ring</a:t>
            </a:r>
          </a:p>
          <a:p>
            <a:pPr lvl="1"/>
            <a:r>
              <a:rPr lang="en-US" sz="2600" dirty="0">
                <a:latin typeface="Times New Roman" pitchFamily="18" charset="0"/>
                <a:cs typeface="Times New Roman" pitchFamily="18" charset="0"/>
              </a:rPr>
              <a:t>Star</a:t>
            </a:r>
          </a:p>
          <a:p>
            <a:pPr lvl="1"/>
            <a:r>
              <a:rPr lang="en-US" sz="2600" dirty="0">
                <a:latin typeface="Times New Roman" pitchFamily="18" charset="0"/>
                <a:cs typeface="Times New Roman" pitchFamily="18" charset="0"/>
              </a:rPr>
              <a:t>Mesh</a:t>
            </a:r>
          </a:p>
          <a:p>
            <a:r>
              <a:rPr lang="en-US" sz="2600" dirty="0">
                <a:latin typeface="Times New Roman" pitchFamily="18" charset="0"/>
                <a:cs typeface="Times New Roman" pitchFamily="18" charset="0"/>
              </a:rPr>
              <a:t>Derived Topologies</a:t>
            </a:r>
          </a:p>
          <a:p>
            <a:pPr lvl="1"/>
            <a:r>
              <a:rPr lang="en-US" sz="2600" dirty="0">
                <a:latin typeface="Times New Roman" pitchFamily="18" charset="0"/>
                <a:cs typeface="Times New Roman" pitchFamily="18" charset="0"/>
              </a:rPr>
              <a:t>Tree</a:t>
            </a:r>
          </a:p>
          <a:p>
            <a:pPr lvl="1"/>
            <a:r>
              <a:rPr lang="en-US" sz="2600" dirty="0">
                <a:latin typeface="Times New Roman" pitchFamily="18" charset="0"/>
                <a:cs typeface="Times New Roman" pitchFamily="18" charset="0"/>
              </a:rPr>
              <a:t>Hybrid</a:t>
            </a:r>
          </a:p>
          <a:p>
            <a:pPr lvl="1"/>
            <a:endParaRPr lang="en-US" sz="2200" dirty="0">
              <a:latin typeface="Times New Roman" pitchFamily="18" charset="0"/>
              <a:cs typeface="Times New Roman" pitchFamily="18" charset="0"/>
            </a:endParaRPr>
          </a:p>
        </p:txBody>
      </p:sp>
      <p:sp>
        <p:nvSpPr>
          <p:cNvPr id="3" name="Date Placeholder 2"/>
          <p:cNvSpPr>
            <a:spLocks noGrp="1"/>
          </p:cNvSpPr>
          <p:nvPr>
            <p:ph type="dt" sz="half" idx="10"/>
          </p:nvPr>
        </p:nvSpPr>
        <p:spPr/>
        <p:txBody>
          <a:bodyPr/>
          <a:lstStyle/>
          <a:p>
            <a:fld id="{A8D6528B-2D56-4789-880B-AAA6EBDEF772}"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85</a:t>
            </a:fld>
            <a:endParaRPr lang="en-US" dirty="0"/>
          </a:p>
        </p:txBody>
      </p:sp>
      <p:pic>
        <p:nvPicPr>
          <p:cNvPr id="14341" name="Picture 10"/>
          <p:cNvPicPr>
            <a:picLocks noChangeAspect="1" noChangeArrowheads="1"/>
          </p:cNvPicPr>
          <p:nvPr/>
        </p:nvPicPr>
        <p:blipFill>
          <a:blip r:embed="rId2" cstate="print"/>
          <a:srcRect l="4021" t="15865" r="5528" b="7082"/>
          <a:stretch>
            <a:fillRect/>
          </a:stretch>
        </p:blipFill>
        <p:spPr bwMode="auto">
          <a:xfrm>
            <a:off x="4800601" y="1600200"/>
            <a:ext cx="3763926" cy="3886200"/>
          </a:xfrm>
          <a:prstGeom prst="rect">
            <a:avLst/>
          </a:prstGeom>
          <a:noFill/>
          <a:ln w="9525">
            <a:noFill/>
            <a:miter lim="800000"/>
            <a:headEnd/>
            <a:tailEnd/>
          </a:ln>
        </p:spPr>
      </p:pic>
      <p:sp>
        <p:nvSpPr>
          <p:cNvPr id="5" name="Rectangle 4"/>
          <p:cNvSpPr/>
          <p:nvPr/>
        </p:nvSpPr>
        <p:spPr>
          <a:xfrm>
            <a:off x="441001" y="609600"/>
            <a:ext cx="3809363" cy="523220"/>
          </a:xfrm>
          <a:prstGeom prst="rect">
            <a:avLst/>
          </a:prstGeom>
        </p:spPr>
        <p:txBody>
          <a:bodyPr wrap="square">
            <a:spAutoFit/>
          </a:bodyPr>
          <a:lstStyle/>
          <a:p>
            <a:r>
              <a:rPr lang="en-US" sz="2800" b="1" dirty="0">
                <a:latin typeface="Times New Roman" pitchFamily="18" charset="0"/>
                <a:cs typeface="Times New Roman" pitchFamily="18" charset="0"/>
              </a:rPr>
              <a:t>Network Topology</a:t>
            </a:r>
            <a:endParaRPr lang="en-US" sz="2800" dirty="0"/>
          </a:p>
        </p:txBody>
      </p:sp>
    </p:spTree>
    <p:extLst>
      <p:ext uri="{BB962C8B-B14F-4D97-AF65-F5344CB8AC3E}">
        <p14:creationId xmlns:p14="http://schemas.microsoft.com/office/powerpoint/2010/main" val="1460776608"/>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69389" y="228600"/>
            <a:ext cx="6382941" cy="1325563"/>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Bus topology</a:t>
            </a:r>
            <a:r>
              <a:rPr lang="en-US" sz="2800" b="1" dirty="0">
                <a:latin typeface="Times New Roman" pitchFamily="18" charset="0"/>
                <a:cs typeface="Times New Roman" pitchFamily="18" charset="0"/>
              </a:rPr>
              <a:t> </a:t>
            </a:r>
          </a:p>
        </p:txBody>
      </p:sp>
      <p:sp>
        <p:nvSpPr>
          <p:cNvPr id="3" name="Date Placeholder 2"/>
          <p:cNvSpPr>
            <a:spLocks noGrp="1"/>
          </p:cNvSpPr>
          <p:nvPr>
            <p:ph type="dt" sz="half" idx="10"/>
          </p:nvPr>
        </p:nvSpPr>
        <p:spPr/>
        <p:txBody>
          <a:bodyPr/>
          <a:lstStyle/>
          <a:p>
            <a:fld id="{B280636E-170B-46FE-915F-12BE2148032C}"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86</a:t>
            </a:fld>
            <a:endParaRPr lang="en-US" dirty="0"/>
          </a:p>
        </p:txBody>
      </p:sp>
      <p:sp>
        <p:nvSpPr>
          <p:cNvPr id="5" name="Rectangle 3"/>
          <p:cNvSpPr txBox="1">
            <a:spLocks noRot="1" noChangeArrowheads="1"/>
          </p:cNvSpPr>
          <p:nvPr/>
        </p:nvSpPr>
        <p:spPr>
          <a:xfrm>
            <a:off x="151515" y="1371600"/>
            <a:ext cx="4572885" cy="4876800"/>
          </a:xfrm>
          <a:prstGeom prst="rect">
            <a:avLst/>
          </a:prstGeom>
        </p:spPr>
        <p:txBody>
          <a:bodyPr vert="horz" lIns="91440" tIns="45720" rIns="91440" bIns="45720" rtlCol="0">
            <a:normAutofit lnSpcReduction="10000"/>
          </a:bodyPr>
          <a:lstStyle/>
          <a:p>
            <a:pPr algn="just"/>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No. of Links: 1 cable (backbone) and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n </a:t>
            </a:r>
            <a:r>
              <a:rPr lang="en-US" sz="2400" b="1" dirty="0" err="1">
                <a:latin typeface="Times New Roman" pitchFamily="18" charset="0"/>
                <a:cs typeface="Times New Roman" pitchFamily="18" charset="0"/>
              </a:rPr>
              <a:t>droplines</a:t>
            </a:r>
            <a:r>
              <a:rPr lang="en-US" sz="2400" b="1" dirty="0">
                <a:latin typeface="Times New Roman" pitchFamily="18" charset="0"/>
                <a:cs typeface="Times New Roman" pitchFamily="18" charset="0"/>
              </a:rPr>
              <a:t> (links)</a:t>
            </a:r>
          </a:p>
          <a:p>
            <a:pPr algn="just"/>
            <a:r>
              <a:rPr lang="en-US" sz="2400" b="1" dirty="0" err="1">
                <a:latin typeface="Times New Roman" pitchFamily="18" charset="0"/>
                <a:cs typeface="Times New Roman" pitchFamily="18" charset="0"/>
              </a:rPr>
              <a:t>No.of</a:t>
            </a:r>
            <a:r>
              <a:rPr lang="en-US" sz="2400" b="1" dirty="0">
                <a:latin typeface="Times New Roman" pitchFamily="18" charset="0"/>
                <a:cs typeface="Times New Roman" pitchFamily="18" charset="0"/>
              </a:rPr>
              <a:t> I/O Ports: 1 (1 </a:t>
            </a:r>
            <a:r>
              <a:rPr lang="en-US" sz="2400" b="1" dirty="0" err="1">
                <a:latin typeface="Times New Roman" pitchFamily="18" charset="0"/>
                <a:cs typeface="Times New Roman" pitchFamily="18" charset="0"/>
              </a:rPr>
              <a:t>neighbour</a:t>
            </a:r>
            <a:r>
              <a:rPr lang="en-US" sz="2400" b="1" dirty="0">
                <a:latin typeface="Times New Roman" pitchFamily="18" charset="0"/>
                <a:cs typeface="Times New Roman" pitchFamily="18" charset="0"/>
              </a:rPr>
              <a:t>)</a:t>
            </a:r>
          </a:p>
          <a:p>
            <a:pPr algn="just"/>
            <a:endParaRPr lang="en-US" sz="2400"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Advantages of Bus Topology</a:t>
            </a:r>
          </a:p>
          <a:p>
            <a:pPr algn="just"/>
            <a:endParaRPr lang="en-US" b="1" dirty="0">
              <a:latin typeface="Times New Roman" pitchFamily="18" charset="0"/>
              <a:cs typeface="Times New Roman" pitchFamily="18" charset="0"/>
            </a:endParaRPr>
          </a:p>
          <a:p>
            <a:pPr>
              <a:buFont typeface="Arial" pitchFamily="34" charset="0"/>
              <a:buChar char="•"/>
            </a:pPr>
            <a:r>
              <a:rPr lang="en-US" b="1" dirty="0">
                <a:latin typeface="Times New Roman" pitchFamily="18" charset="0"/>
                <a:cs typeface="Times New Roman" pitchFamily="18" charset="0"/>
              </a:rPr>
              <a:t>Works well for small networks</a:t>
            </a:r>
          </a:p>
          <a:p>
            <a:pPr>
              <a:buFont typeface="Arial" pitchFamily="34" charset="0"/>
              <a:buChar char="•"/>
            </a:pPr>
            <a:r>
              <a:rPr lang="en-US" b="1" dirty="0">
                <a:latin typeface="Times New Roman" pitchFamily="18" charset="0"/>
                <a:cs typeface="Times New Roman" pitchFamily="18" charset="0"/>
              </a:rPr>
              <a:t>Relatively inexpensive to implement</a:t>
            </a:r>
          </a:p>
          <a:p>
            <a:pPr>
              <a:buFont typeface="Arial" pitchFamily="34" charset="0"/>
              <a:buChar char="•"/>
            </a:pPr>
            <a:r>
              <a:rPr lang="en-US" b="1" dirty="0">
                <a:latin typeface="Times New Roman" pitchFamily="18" charset="0"/>
                <a:cs typeface="Times New Roman" pitchFamily="18" charset="0"/>
              </a:rPr>
              <a:t>Easy to add to it</a:t>
            </a:r>
          </a:p>
          <a:p>
            <a:pPr algn="just"/>
            <a:r>
              <a:rPr lang="en-US" b="1" dirty="0">
                <a:latin typeface="Times New Roman" pitchFamily="18" charset="0"/>
                <a:cs typeface="Times New Roman" pitchFamily="18" charset="0"/>
              </a:rPr>
              <a:t> </a:t>
            </a:r>
          </a:p>
          <a:p>
            <a:pPr algn="just"/>
            <a:r>
              <a:rPr lang="en-US" b="1" dirty="0">
                <a:latin typeface="Times New Roman" pitchFamily="18" charset="0"/>
                <a:cs typeface="Times New Roman" pitchFamily="18" charset="0"/>
              </a:rPr>
              <a:t>Disadvantages of Bus Topology</a:t>
            </a:r>
          </a:p>
          <a:p>
            <a:pPr algn="just"/>
            <a:endParaRPr lang="en-US" b="1" dirty="0">
              <a:latin typeface="Times New Roman" pitchFamily="18" charset="0"/>
              <a:cs typeface="Times New Roman" pitchFamily="18" charset="0"/>
            </a:endParaRPr>
          </a:p>
          <a:p>
            <a:pPr>
              <a:buFont typeface="Arial" pitchFamily="34" charset="0"/>
              <a:buChar char="•"/>
            </a:pPr>
            <a:r>
              <a:rPr lang="en-US" b="1" dirty="0">
                <a:latin typeface="Times New Roman" pitchFamily="18" charset="0"/>
                <a:cs typeface="Times New Roman" pitchFamily="18" charset="0"/>
              </a:rPr>
              <a:t>Management costs can be high</a:t>
            </a:r>
          </a:p>
          <a:p>
            <a:pPr>
              <a:buFont typeface="Arial" pitchFamily="34" charset="0"/>
              <a:buChar char="•"/>
            </a:pPr>
            <a:r>
              <a:rPr lang="en-US" b="1" dirty="0">
                <a:latin typeface="Times New Roman" pitchFamily="18" charset="0"/>
                <a:cs typeface="Times New Roman" pitchFamily="18" charset="0"/>
              </a:rPr>
              <a:t>Potential for congestion with network traffic</a:t>
            </a:r>
          </a:p>
          <a:p>
            <a:pPr marL="342900" indent="-342900" algn="just" defTabSz="914400">
              <a:lnSpc>
                <a:spcPct val="80000"/>
              </a:lnSpc>
              <a:spcBef>
                <a:spcPct val="20000"/>
              </a:spcBef>
              <a:buFont typeface="Arial" pitchFamily="34" charset="0"/>
              <a:buChar char="•"/>
              <a:defRPr/>
            </a:pPr>
            <a:endParaRPr lang="en-US" sz="2400" dirty="0">
              <a:latin typeface="Times New Roman" pitchFamily="18" charset="0"/>
              <a:cs typeface="Times New Roman" pitchFamily="18" charset="0"/>
            </a:endParaRPr>
          </a:p>
        </p:txBody>
      </p:sp>
      <p:sp>
        <p:nvSpPr>
          <p:cNvPr id="6" name="Rectangle 19"/>
          <p:cNvSpPr>
            <a:spLocks noChangeArrowheads="1"/>
          </p:cNvSpPr>
          <p:nvPr/>
        </p:nvSpPr>
        <p:spPr bwMode="auto">
          <a:xfrm>
            <a:off x="1143001" y="-184666"/>
            <a:ext cx="184731" cy="369332"/>
          </a:xfrm>
          <a:prstGeom prst="rect">
            <a:avLst/>
          </a:prstGeom>
          <a:noFill/>
          <a:ln w="9525">
            <a:noFill/>
            <a:miter lim="800000"/>
            <a:headEnd/>
            <a:tailEnd/>
          </a:ln>
          <a:effectLst/>
        </p:spPr>
        <p:txBody>
          <a:bodyPr wrap="none" anchor="ctr">
            <a:spAutoFit/>
          </a:bodyPr>
          <a:lstStyle/>
          <a:p>
            <a:endParaRPr lang="en-US"/>
          </a:p>
        </p:txBody>
      </p:sp>
      <p:sp>
        <p:nvSpPr>
          <p:cNvPr id="22" name="Rectangle 20"/>
          <p:cNvSpPr>
            <a:spLocks noChangeArrowheads="1"/>
          </p:cNvSpPr>
          <p:nvPr/>
        </p:nvSpPr>
        <p:spPr bwMode="auto">
          <a:xfrm>
            <a:off x="1143001" y="1186934"/>
            <a:ext cx="184731" cy="369332"/>
          </a:xfrm>
          <a:prstGeom prst="rect">
            <a:avLst/>
          </a:prstGeom>
          <a:noFill/>
          <a:ln w="9525">
            <a:noFill/>
            <a:miter lim="800000"/>
            <a:headEnd/>
            <a:tailEnd/>
          </a:ln>
          <a:effectLst/>
        </p:spPr>
        <p:txBody>
          <a:bodyPr wrap="none" anchor="ctr">
            <a:spAutoFit/>
          </a:bodyPr>
          <a:lstStyle/>
          <a:p>
            <a:pPr eaLnBrk="1" hangingPunct="1"/>
            <a:endParaRPr lang="en-US"/>
          </a:p>
        </p:txBody>
      </p:sp>
      <p:pic>
        <p:nvPicPr>
          <p:cNvPr id="7" name="Picture 6"/>
          <p:cNvPicPr>
            <a:picLocks noChangeAspect="1" noChangeArrowheads="1"/>
          </p:cNvPicPr>
          <p:nvPr/>
        </p:nvPicPr>
        <p:blipFill>
          <a:blip r:embed="rId2" cstate="print"/>
          <a:srcRect/>
          <a:stretch>
            <a:fillRect/>
          </a:stretch>
        </p:blipFill>
        <p:spPr bwMode="auto">
          <a:xfrm>
            <a:off x="4419600" y="2330303"/>
            <a:ext cx="4573071" cy="2775097"/>
          </a:xfrm>
          <a:prstGeom prst="rect">
            <a:avLst/>
          </a:prstGeom>
          <a:noFill/>
          <a:ln w="9525">
            <a:noFill/>
            <a:miter lim="800000"/>
            <a:headEnd/>
            <a:tailEnd/>
          </a:ln>
          <a:effectLst/>
        </p:spPr>
      </p:pic>
    </p:spTree>
    <p:extLst>
      <p:ext uri="{BB962C8B-B14F-4D97-AF65-F5344CB8AC3E}">
        <p14:creationId xmlns:p14="http://schemas.microsoft.com/office/powerpoint/2010/main" val="3542255299"/>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Rot="1" noChangeArrowheads="1"/>
          </p:cNvSpPr>
          <p:nvPr>
            <p:ph type="title"/>
          </p:nvPr>
        </p:nvSpPr>
        <p:spPr>
          <a:xfrm>
            <a:off x="260774" y="0"/>
            <a:ext cx="6382941" cy="10668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Ring Topology</a:t>
            </a:r>
            <a:r>
              <a:rPr lang="en-US" sz="2800" b="1"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1A6B17BC-E63E-4A6B-B1B3-9217E8C9B92C}"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87</a:t>
            </a:fld>
            <a:endParaRPr lang="en-US" dirty="0"/>
          </a:p>
        </p:txBody>
      </p:sp>
      <p:sp>
        <p:nvSpPr>
          <p:cNvPr id="6" name="Rectangle 3"/>
          <p:cNvSpPr txBox="1">
            <a:spLocks noRot="1" noChangeArrowheads="1"/>
          </p:cNvSpPr>
          <p:nvPr/>
        </p:nvSpPr>
        <p:spPr>
          <a:xfrm>
            <a:off x="1428751" y="609600"/>
            <a:ext cx="6117431" cy="2514600"/>
          </a:xfrm>
          <a:prstGeom prst="rect">
            <a:avLst/>
          </a:prstGeom>
        </p:spPr>
        <p:txBody>
          <a:bodyPr vert="horz" lIns="91440" tIns="45720" rIns="91440" bIns="45720" rtlCol="0">
            <a:normAutofit/>
          </a:bodyPr>
          <a:lstStyle/>
          <a:p>
            <a:pPr marL="342900" indent="-342900" defTabSz="914400">
              <a:spcBef>
                <a:spcPct val="20000"/>
              </a:spcBef>
              <a:buFont typeface="Arial" pitchFamily="34" charset="0"/>
              <a:buChar char="•"/>
              <a:defRPr/>
            </a:pPr>
            <a:endParaRPr lang="en-US" sz="2400" dirty="0">
              <a:latin typeface="Times New Roman" pitchFamily="18" charset="0"/>
              <a:cs typeface="Times New Roman" pitchFamily="18" charset="0"/>
            </a:endParaRPr>
          </a:p>
        </p:txBody>
      </p:sp>
      <p:pic>
        <p:nvPicPr>
          <p:cNvPr id="7" name="Picture 7"/>
          <p:cNvPicPr>
            <a:picLocks noChangeAspect="1" noChangeArrowheads="1"/>
          </p:cNvPicPr>
          <p:nvPr/>
        </p:nvPicPr>
        <p:blipFill>
          <a:blip r:embed="rId2" cstate="print"/>
          <a:srcRect/>
          <a:stretch>
            <a:fillRect/>
          </a:stretch>
        </p:blipFill>
        <p:spPr bwMode="auto">
          <a:xfrm>
            <a:off x="5029200" y="2286001"/>
            <a:ext cx="3955256" cy="3200399"/>
          </a:xfrm>
          <a:prstGeom prst="rect">
            <a:avLst/>
          </a:prstGeom>
          <a:noFill/>
          <a:ln w="9525">
            <a:noFill/>
            <a:miter lim="800000"/>
            <a:headEnd/>
            <a:tailEnd/>
          </a:ln>
          <a:effectLst/>
        </p:spPr>
      </p:pic>
      <p:sp>
        <p:nvSpPr>
          <p:cNvPr id="2" name="Rectangle 1"/>
          <p:cNvSpPr/>
          <p:nvPr/>
        </p:nvSpPr>
        <p:spPr>
          <a:xfrm>
            <a:off x="66809" y="838200"/>
            <a:ext cx="4809991" cy="5570756"/>
          </a:xfrm>
          <a:prstGeom prst="rect">
            <a:avLst/>
          </a:prstGeom>
        </p:spPr>
        <p:txBody>
          <a:bodyPr wrap="square">
            <a:spAutoFit/>
          </a:bodyPr>
          <a:lstStyle/>
          <a:p>
            <a:pPr algn="just"/>
            <a:r>
              <a:rPr lang="en-US" sz="2000" b="1" dirty="0">
                <a:latin typeface="Times New Roman" pitchFamily="18" charset="0"/>
                <a:cs typeface="Times New Roman" pitchFamily="18" charset="0"/>
              </a:rPr>
              <a:t>No. of Links: n</a:t>
            </a:r>
          </a:p>
          <a:p>
            <a:pPr algn="just"/>
            <a:r>
              <a:rPr lang="en-US" sz="2000" b="1" dirty="0" err="1">
                <a:latin typeface="Times New Roman" pitchFamily="18" charset="0"/>
                <a:cs typeface="Times New Roman" pitchFamily="18" charset="0"/>
              </a:rPr>
              <a:t>No.of</a:t>
            </a:r>
            <a:r>
              <a:rPr lang="en-US" sz="2000" b="1" dirty="0">
                <a:latin typeface="Times New Roman" pitchFamily="18" charset="0"/>
                <a:cs typeface="Times New Roman" pitchFamily="18" charset="0"/>
              </a:rPr>
              <a:t> I/O Ports: 2 (2 </a:t>
            </a:r>
            <a:r>
              <a:rPr lang="en-US" sz="2000" b="1" dirty="0" err="1">
                <a:latin typeface="Times New Roman" pitchFamily="18" charset="0"/>
                <a:cs typeface="Times New Roman" pitchFamily="18" charset="0"/>
              </a:rPr>
              <a:t>neighbours</a:t>
            </a:r>
            <a:r>
              <a:rPr lang="en-US" sz="2000" b="1" dirty="0">
                <a:latin typeface="Times New Roman" pitchFamily="18" charset="0"/>
                <a:cs typeface="Times New Roman" pitchFamily="18" charset="0"/>
              </a:rPr>
              <a:t>)</a:t>
            </a:r>
          </a:p>
          <a:p>
            <a:pPr algn="just"/>
            <a:endParaRPr lang="en-US" sz="2000" b="1" dirty="0">
              <a:latin typeface="Times New Roman" pitchFamily="18" charset="0"/>
              <a:cs typeface="Times New Roman" pitchFamily="18" charset="0"/>
            </a:endParaRPr>
          </a:p>
          <a:p>
            <a:pPr algn="just">
              <a:lnSpc>
                <a:spcPct val="80000"/>
              </a:lnSpc>
            </a:pPr>
            <a:r>
              <a:rPr lang="en-US" sz="2000" b="1" dirty="0">
                <a:latin typeface="Times New Roman" pitchFamily="18" charset="0"/>
                <a:cs typeface="Times New Roman" pitchFamily="18" charset="0"/>
              </a:rPr>
              <a:t>Advantages of Ring Topology</a:t>
            </a:r>
          </a:p>
          <a:p>
            <a:pPr lvl="1">
              <a:buFont typeface="Arial" pitchFamily="34" charset="0"/>
              <a:buChar char="•"/>
            </a:pPr>
            <a:r>
              <a:rPr lang="en-US" sz="2000" dirty="0">
                <a:latin typeface="Times New Roman" pitchFamily="18" charset="0"/>
                <a:cs typeface="Times New Roman" pitchFamily="18" charset="0"/>
              </a:rPr>
              <a:t>Easier to manage; easier to locate a defective node or cable problem</a:t>
            </a:r>
          </a:p>
          <a:p>
            <a:pPr lvl="1">
              <a:buFont typeface="Arial" pitchFamily="34" charset="0"/>
              <a:buChar char="•"/>
            </a:pPr>
            <a:r>
              <a:rPr lang="en-US" sz="2000" dirty="0">
                <a:latin typeface="Times New Roman" pitchFamily="18" charset="0"/>
                <a:cs typeface="Times New Roman" pitchFamily="18" charset="0"/>
              </a:rPr>
              <a:t>Well-suited for transmitting signals over long distances on a LAN</a:t>
            </a:r>
          </a:p>
          <a:p>
            <a:pPr lvl="1">
              <a:buFont typeface="Arial" pitchFamily="34" charset="0"/>
              <a:buChar char="•"/>
            </a:pPr>
            <a:r>
              <a:rPr lang="en-US" sz="2000" dirty="0">
                <a:latin typeface="Times New Roman" pitchFamily="18" charset="0"/>
                <a:cs typeface="Times New Roman" pitchFamily="18" charset="0"/>
              </a:rPr>
              <a:t>Handles high-volume network traffic</a:t>
            </a:r>
          </a:p>
          <a:p>
            <a:pPr lvl="1">
              <a:buFont typeface="Arial" pitchFamily="34" charset="0"/>
              <a:buChar char="•"/>
            </a:pPr>
            <a:r>
              <a:rPr lang="en-US" sz="2000" dirty="0">
                <a:latin typeface="Times New Roman" pitchFamily="18" charset="0"/>
                <a:cs typeface="Times New Roman" pitchFamily="18" charset="0"/>
              </a:rPr>
              <a:t>Enables reliable communication</a:t>
            </a:r>
          </a:p>
          <a:p>
            <a:r>
              <a:rPr lang="en-US" sz="2000" b="1" dirty="0">
                <a:latin typeface="Times New Roman" pitchFamily="18" charset="0"/>
                <a:cs typeface="Times New Roman" pitchFamily="18" charset="0"/>
              </a:rPr>
              <a:t>Disadvantages of Ring Topology</a:t>
            </a:r>
          </a:p>
          <a:p>
            <a:pPr lvl="1">
              <a:buFont typeface="Arial" pitchFamily="34" charset="0"/>
              <a:buChar char="•"/>
            </a:pPr>
            <a:r>
              <a:rPr lang="en-US" sz="2000" dirty="0">
                <a:latin typeface="Times New Roman" pitchFamily="18" charset="0"/>
                <a:cs typeface="Times New Roman" pitchFamily="18" charset="0"/>
              </a:rPr>
              <a:t>Expensive</a:t>
            </a:r>
          </a:p>
          <a:p>
            <a:pPr lvl="1">
              <a:buFont typeface="Arial" pitchFamily="34" charset="0"/>
              <a:buChar char="•"/>
            </a:pPr>
            <a:r>
              <a:rPr lang="en-US" sz="2000" dirty="0">
                <a:latin typeface="Times New Roman" pitchFamily="18" charset="0"/>
                <a:cs typeface="Times New Roman" pitchFamily="18" charset="0"/>
              </a:rPr>
              <a:t>Requires more cable and network equipment at the start</a:t>
            </a:r>
          </a:p>
          <a:p>
            <a:pPr lvl="1">
              <a:buFont typeface="Arial" pitchFamily="34" charset="0"/>
              <a:buChar char="•"/>
            </a:pPr>
            <a:r>
              <a:rPr lang="en-US" sz="2000" dirty="0">
                <a:latin typeface="Times New Roman" pitchFamily="18" charset="0"/>
                <a:cs typeface="Times New Roman" pitchFamily="18" charset="0"/>
              </a:rPr>
              <a:t>Not used as widely as bus topology</a:t>
            </a:r>
          </a:p>
          <a:p>
            <a:pPr lvl="2">
              <a:buFont typeface="Arial" pitchFamily="34" charset="0"/>
              <a:buChar char="•"/>
            </a:pPr>
            <a:r>
              <a:rPr lang="en-US" sz="2000" dirty="0">
                <a:latin typeface="Times New Roman" pitchFamily="18" charset="0"/>
                <a:cs typeface="Times New Roman" pitchFamily="18" charset="0"/>
              </a:rPr>
              <a:t>Fewer equipment options</a:t>
            </a:r>
          </a:p>
          <a:p>
            <a:pPr lvl="2">
              <a:buFont typeface="Arial" pitchFamily="34" charset="0"/>
              <a:buChar char="•"/>
            </a:pPr>
            <a:r>
              <a:rPr lang="en-US" sz="2000" dirty="0">
                <a:latin typeface="Times New Roman" pitchFamily="18" charset="0"/>
                <a:cs typeface="Times New Roman" pitchFamily="18" charset="0"/>
              </a:rPr>
              <a:t>Fewer options for expansion to high-speed communication</a:t>
            </a:r>
            <a:endParaRPr lang="en-US" sz="2000" dirty="0"/>
          </a:p>
        </p:txBody>
      </p:sp>
    </p:spTree>
    <p:extLst>
      <p:ext uri="{BB962C8B-B14F-4D97-AF65-F5344CB8AC3E}">
        <p14:creationId xmlns:p14="http://schemas.microsoft.com/office/powerpoint/2010/main" val="8222413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143540" y="1524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Star Topology</a:t>
            </a:r>
            <a:r>
              <a:rPr lang="en-US" sz="2800" b="1" dirty="0">
                <a:latin typeface="Times New Roman" pitchFamily="18" charset="0"/>
                <a:cs typeface="Times New Roman" pitchFamily="18" charset="0"/>
              </a:rPr>
              <a:t> </a:t>
            </a:r>
          </a:p>
        </p:txBody>
      </p:sp>
      <p:sp>
        <p:nvSpPr>
          <p:cNvPr id="7" name="Date Placeholder 6"/>
          <p:cNvSpPr>
            <a:spLocks noGrp="1"/>
          </p:cNvSpPr>
          <p:nvPr>
            <p:ph type="dt" sz="half" idx="10"/>
          </p:nvPr>
        </p:nvSpPr>
        <p:spPr/>
        <p:txBody>
          <a:bodyPr/>
          <a:lstStyle/>
          <a:p>
            <a:fld id="{93995C0F-A2B3-4A70-9F3B-B87D7AFA817E}"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88</a:t>
            </a:fld>
            <a:endParaRPr lang="en-US" dirty="0"/>
          </a:p>
        </p:txBody>
      </p:sp>
      <p:sp>
        <p:nvSpPr>
          <p:cNvPr id="5" name="Rectangle 4"/>
          <p:cNvSpPr/>
          <p:nvPr/>
        </p:nvSpPr>
        <p:spPr>
          <a:xfrm>
            <a:off x="1143000" y="990602"/>
            <a:ext cx="6858000" cy="830997"/>
          </a:xfrm>
          <a:prstGeom prst="rect">
            <a:avLst/>
          </a:prstGeom>
        </p:spPr>
        <p:txBody>
          <a:bodyPr wrap="square">
            <a:spAutoFit/>
          </a:bodyPr>
          <a:lstStyle/>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6" name="Picture 6"/>
          <p:cNvPicPr>
            <a:picLocks noChangeAspect="1" noChangeArrowheads="1"/>
          </p:cNvPicPr>
          <p:nvPr/>
        </p:nvPicPr>
        <p:blipFill>
          <a:blip r:embed="rId2" cstate="print"/>
          <a:srcRect/>
          <a:stretch>
            <a:fillRect/>
          </a:stretch>
        </p:blipFill>
        <p:spPr bwMode="auto">
          <a:xfrm>
            <a:off x="5334000" y="2211573"/>
            <a:ext cx="3542858" cy="3122427"/>
          </a:xfrm>
          <a:prstGeom prst="rect">
            <a:avLst/>
          </a:prstGeom>
          <a:noFill/>
          <a:ln w="9525">
            <a:noFill/>
            <a:miter lim="800000"/>
            <a:headEnd/>
            <a:tailEnd/>
          </a:ln>
          <a:effectLst/>
        </p:spPr>
      </p:pic>
      <p:sp>
        <p:nvSpPr>
          <p:cNvPr id="2" name="Rectangle 1"/>
          <p:cNvSpPr/>
          <p:nvPr/>
        </p:nvSpPr>
        <p:spPr>
          <a:xfrm>
            <a:off x="143540" y="1143000"/>
            <a:ext cx="4885660" cy="4708981"/>
          </a:xfrm>
          <a:prstGeom prst="rect">
            <a:avLst/>
          </a:prstGeom>
        </p:spPr>
        <p:txBody>
          <a:bodyPr wrap="square">
            <a:spAutoFit/>
          </a:bodyPr>
          <a:lstStyle/>
          <a:p>
            <a:pPr algn="just"/>
            <a:r>
              <a:rPr lang="en-US" b="1" dirty="0">
                <a:latin typeface="Times New Roman" pitchFamily="18" charset="0"/>
                <a:cs typeface="Times New Roman" pitchFamily="18" charset="0"/>
              </a:rPr>
              <a:t>No. of Links: n</a:t>
            </a:r>
          </a:p>
          <a:p>
            <a:pPr algn="just"/>
            <a:r>
              <a:rPr lang="en-US" b="1" dirty="0">
                <a:latin typeface="Times New Roman" pitchFamily="18" charset="0"/>
                <a:cs typeface="Times New Roman" pitchFamily="18" charset="0"/>
              </a:rPr>
              <a:t>No. of I/O Ports: 1 (1 </a:t>
            </a:r>
            <a:r>
              <a:rPr lang="en-US" b="1" dirty="0" err="1">
                <a:latin typeface="Times New Roman" pitchFamily="18" charset="0"/>
                <a:cs typeface="Times New Roman" pitchFamily="18" charset="0"/>
              </a:rPr>
              <a:t>neighbour</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i.e</a:t>
            </a:r>
            <a:r>
              <a:rPr lang="en-US" b="1" dirty="0">
                <a:latin typeface="Times New Roman" pitchFamily="18" charset="0"/>
                <a:cs typeface="Times New Roman" pitchFamily="18" charset="0"/>
              </a:rPr>
              <a:t> only hub)</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Advantages of Star Topology</a:t>
            </a:r>
          </a:p>
          <a:p>
            <a:endParaRPr lang="en-US" b="1" dirty="0">
              <a:latin typeface="Times New Roman" pitchFamily="18" charset="0"/>
              <a:cs typeface="Times New Roman" pitchFamily="18" charset="0"/>
            </a:endParaRPr>
          </a:p>
          <a:p>
            <a:pPr lvl="1" algn="just">
              <a:buFont typeface="Arial" pitchFamily="34" charset="0"/>
              <a:buChar char="•"/>
            </a:pPr>
            <a:r>
              <a:rPr lang="en-US" dirty="0">
                <a:latin typeface="Times New Roman" pitchFamily="18" charset="0"/>
                <a:cs typeface="Times New Roman" pitchFamily="18" charset="0"/>
              </a:rPr>
              <a:t>Good option for modern networks</a:t>
            </a:r>
          </a:p>
          <a:p>
            <a:pPr lvl="1" algn="just">
              <a:buFont typeface="Arial" pitchFamily="34" charset="0"/>
              <a:buChar char="•"/>
            </a:pPr>
            <a:r>
              <a:rPr lang="en-US" dirty="0">
                <a:latin typeface="Times New Roman" pitchFamily="18" charset="0"/>
                <a:cs typeface="Times New Roman" pitchFamily="18" charset="0"/>
              </a:rPr>
              <a:t>Low startup costs</a:t>
            </a:r>
          </a:p>
          <a:p>
            <a:pPr lvl="1" algn="just">
              <a:buFont typeface="Arial" pitchFamily="34" charset="0"/>
              <a:buChar char="•"/>
            </a:pPr>
            <a:r>
              <a:rPr lang="en-US" dirty="0">
                <a:latin typeface="Times New Roman" pitchFamily="18" charset="0"/>
                <a:cs typeface="Times New Roman" pitchFamily="18" charset="0"/>
              </a:rPr>
              <a:t>Easy to manage</a:t>
            </a:r>
          </a:p>
          <a:p>
            <a:pPr lvl="1" algn="just">
              <a:buFont typeface="Arial" pitchFamily="34" charset="0"/>
              <a:buChar char="•"/>
            </a:pPr>
            <a:r>
              <a:rPr lang="en-US" dirty="0">
                <a:latin typeface="Times New Roman" pitchFamily="18" charset="0"/>
                <a:cs typeface="Times New Roman" pitchFamily="18" charset="0"/>
              </a:rPr>
              <a:t>Offers opportunities for expansion</a:t>
            </a:r>
          </a:p>
          <a:p>
            <a:pPr lvl="1" algn="just">
              <a:buFont typeface="Arial" pitchFamily="34" charset="0"/>
              <a:buChar char="•"/>
            </a:pPr>
            <a:r>
              <a:rPr lang="en-US" dirty="0">
                <a:latin typeface="Times New Roman" pitchFamily="18" charset="0"/>
                <a:cs typeface="Times New Roman" pitchFamily="18" charset="0"/>
              </a:rPr>
              <a:t>Most popular topology in use; wide variety of equipment   available</a:t>
            </a:r>
          </a:p>
          <a:p>
            <a:pPr lvl="1" algn="just">
              <a:buFont typeface="Arial" pitchFamily="34" charset="0"/>
              <a:buChar char="•"/>
            </a:pPr>
            <a:endParaRPr lang="en-US" sz="2400" dirty="0">
              <a:latin typeface="Times New Roman" pitchFamily="18" charset="0"/>
              <a:cs typeface="Times New Roman" pitchFamily="18" charset="0"/>
            </a:endParaRPr>
          </a:p>
          <a:p>
            <a:r>
              <a:rPr lang="en-US" b="1" dirty="0">
                <a:latin typeface="Times New Roman" pitchFamily="18" charset="0"/>
                <a:cs typeface="Times New Roman" pitchFamily="18" charset="0"/>
              </a:rPr>
              <a:t>Disadvantages of Star Topology</a:t>
            </a:r>
          </a:p>
          <a:p>
            <a:endParaRPr lang="en-US" b="1"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Hub is a single point of failure</a:t>
            </a:r>
          </a:p>
          <a:p>
            <a:pPr lvl="1">
              <a:buFont typeface="Arial" pitchFamily="34" charset="0"/>
              <a:buChar char="•"/>
            </a:pPr>
            <a:r>
              <a:rPr lang="en-US" dirty="0">
                <a:latin typeface="Times New Roman" pitchFamily="18" charset="0"/>
                <a:cs typeface="Times New Roman" pitchFamily="18" charset="0"/>
              </a:rPr>
              <a:t>Requires more cable than the bus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9690585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87719" y="762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Mesh Topology</a:t>
            </a:r>
            <a:r>
              <a:rPr lang="en-US" sz="2800" b="1" dirty="0">
                <a:latin typeface="Times New Roman" pitchFamily="18" charset="0"/>
                <a:cs typeface="Times New Roman" pitchFamily="18" charset="0"/>
              </a:rPr>
              <a:t> </a:t>
            </a:r>
          </a:p>
        </p:txBody>
      </p:sp>
      <p:sp>
        <p:nvSpPr>
          <p:cNvPr id="7" name="Date Placeholder 6"/>
          <p:cNvSpPr>
            <a:spLocks noGrp="1"/>
          </p:cNvSpPr>
          <p:nvPr>
            <p:ph type="dt" sz="half" idx="10"/>
          </p:nvPr>
        </p:nvSpPr>
        <p:spPr/>
        <p:txBody>
          <a:bodyPr/>
          <a:lstStyle/>
          <a:p>
            <a:fld id="{1E9DB370-E0E1-419D-BFBF-1F7A6235420C}" type="datetime1">
              <a:rPr lang="en-US" smtClean="0"/>
              <a:pPr/>
              <a:t>3/14/2024</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89</a:t>
            </a:fld>
            <a:endParaRPr lang="en-US" dirty="0"/>
          </a:p>
        </p:txBody>
      </p:sp>
      <p:sp>
        <p:nvSpPr>
          <p:cNvPr id="6" name="Rectangle 5"/>
          <p:cNvSpPr/>
          <p:nvPr/>
        </p:nvSpPr>
        <p:spPr>
          <a:xfrm>
            <a:off x="0" y="990601"/>
            <a:ext cx="3934047" cy="4062651"/>
          </a:xfrm>
          <a:prstGeom prst="rect">
            <a:avLst/>
          </a:prstGeom>
        </p:spPr>
        <p:txBody>
          <a:bodyPr wrap="square">
            <a:spAutoFit/>
          </a:bodyPr>
          <a:lstStyle/>
          <a:p>
            <a:pPr algn="just"/>
            <a:r>
              <a:rPr lang="en-US" b="1" dirty="0">
                <a:latin typeface="Times New Roman" pitchFamily="18" charset="0"/>
                <a:cs typeface="Times New Roman" pitchFamily="18" charset="0"/>
              </a:rPr>
              <a:t>No. of Links: n(n-1) simplex links,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n(n-1)/2 duplex*</a:t>
            </a:r>
          </a:p>
          <a:p>
            <a:pPr algn="just"/>
            <a:r>
              <a:rPr lang="en-US" b="1" dirty="0">
                <a:latin typeface="Times New Roman" pitchFamily="18" charset="0"/>
                <a:cs typeface="Times New Roman" pitchFamily="18" charset="0"/>
              </a:rPr>
              <a:t>No. of I/O Ports: n-1 (n-1 </a:t>
            </a:r>
            <a:r>
              <a:rPr lang="en-US" b="1" dirty="0" err="1">
                <a:latin typeface="Times New Roman" pitchFamily="18" charset="0"/>
                <a:cs typeface="Times New Roman" pitchFamily="18" charset="0"/>
              </a:rPr>
              <a:t>neighbours</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A </a:t>
            </a:r>
            <a:r>
              <a:rPr lang="en-US" b="1" dirty="0">
                <a:latin typeface="Times New Roman" pitchFamily="18" charset="0"/>
                <a:cs typeface="Times New Roman" pitchFamily="18" charset="0"/>
              </a:rPr>
              <a:t>mesh network</a:t>
            </a:r>
            <a:r>
              <a:rPr lang="en-US" dirty="0">
                <a:latin typeface="Times New Roman" pitchFamily="18" charset="0"/>
                <a:cs typeface="Times New Roman" pitchFamily="18" charset="0"/>
              </a:rPr>
              <a:t> is a network topology in which each node relays data for the network. All mesh nodes cooperate in the distribution of data in the network.</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Mesh networks can relay messages using either a </a:t>
            </a:r>
            <a:r>
              <a:rPr lang="en-US" i="1" dirty="0">
                <a:latin typeface="Times New Roman" pitchFamily="18" charset="0"/>
                <a:cs typeface="Times New Roman" pitchFamily="18" charset="0"/>
              </a:rPr>
              <a:t>flooding</a:t>
            </a:r>
            <a:r>
              <a:rPr lang="en-US" dirty="0">
                <a:latin typeface="Times New Roman" pitchFamily="18" charset="0"/>
                <a:cs typeface="Times New Roman" pitchFamily="18" charset="0"/>
              </a:rPr>
              <a:t> technique or a </a:t>
            </a:r>
            <a:r>
              <a:rPr lang="en-US" i="1" dirty="0">
                <a:latin typeface="Times New Roman" pitchFamily="18" charset="0"/>
                <a:cs typeface="Times New Roman" pitchFamily="18" charset="0"/>
              </a:rPr>
              <a:t>routing</a:t>
            </a:r>
            <a:r>
              <a:rPr lang="en-US" dirty="0">
                <a:latin typeface="Times New Roman" pitchFamily="18" charset="0"/>
                <a:cs typeface="Times New Roman" pitchFamily="18" charset="0"/>
              </a:rPr>
              <a:t> technique. </a:t>
            </a:r>
          </a:p>
          <a:p>
            <a:pPr algn="just"/>
            <a:endParaRPr lang="en-US"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5" name="Picture 2" descr="H:\Users\rohit\Pictures\Picture1.jpg"/>
          <p:cNvPicPr>
            <a:picLocks noChangeAspect="1" noChangeArrowheads="1"/>
          </p:cNvPicPr>
          <p:nvPr/>
        </p:nvPicPr>
        <p:blipFill>
          <a:blip r:embed="rId2" cstate="print"/>
          <a:srcRect/>
          <a:stretch>
            <a:fillRect/>
          </a:stretch>
        </p:blipFill>
        <p:spPr bwMode="auto">
          <a:xfrm>
            <a:off x="4318291" y="914400"/>
            <a:ext cx="4749509" cy="4495800"/>
          </a:xfrm>
          <a:prstGeom prst="rect">
            <a:avLst/>
          </a:prstGeom>
          <a:noFill/>
        </p:spPr>
      </p:pic>
      <p:sp>
        <p:nvSpPr>
          <p:cNvPr id="2" name="Rectangle 1"/>
          <p:cNvSpPr/>
          <p:nvPr/>
        </p:nvSpPr>
        <p:spPr>
          <a:xfrm>
            <a:off x="87718" y="4419600"/>
            <a:ext cx="4255682" cy="2062103"/>
          </a:xfrm>
          <a:prstGeom prst="rect">
            <a:avLst/>
          </a:prstGeom>
        </p:spPr>
        <p:txBody>
          <a:bodyPr wrap="square">
            <a:spAutoFit/>
          </a:bodyPr>
          <a:lstStyle/>
          <a:p>
            <a:r>
              <a:rPr lang="en-US" sz="1600" b="1" dirty="0">
                <a:latin typeface="Times New Roman" pitchFamily="18" charset="0"/>
                <a:cs typeface="Times New Roman" pitchFamily="18" charset="0"/>
              </a:rPr>
              <a:t>Advantages</a:t>
            </a:r>
          </a:p>
          <a:p>
            <a:pPr lvl="1"/>
            <a:r>
              <a:rPr lang="en-US" sz="1600" dirty="0">
                <a:latin typeface="Times New Roman" pitchFamily="18" charset="0"/>
                <a:cs typeface="Times New Roman" pitchFamily="18" charset="0"/>
              </a:rPr>
              <a:t>Less Traffic</a:t>
            </a:r>
          </a:p>
          <a:p>
            <a:pPr lvl="1"/>
            <a:r>
              <a:rPr lang="en-US" sz="1600" dirty="0">
                <a:latin typeface="Times New Roman" pitchFamily="18" charset="0"/>
                <a:cs typeface="Times New Roman" pitchFamily="18" charset="0"/>
              </a:rPr>
              <a:t>Reliability</a:t>
            </a:r>
          </a:p>
          <a:p>
            <a:pPr lvl="1"/>
            <a:r>
              <a:rPr lang="en-US" sz="1600" dirty="0">
                <a:latin typeface="Times New Roman" pitchFamily="18" charset="0"/>
                <a:cs typeface="Times New Roman" pitchFamily="18" charset="0"/>
              </a:rPr>
              <a:t>Ever growing</a:t>
            </a:r>
          </a:p>
          <a:p>
            <a:pPr lvl="1"/>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Disadvantages</a:t>
            </a:r>
          </a:p>
          <a:p>
            <a:pPr lvl="1"/>
            <a:r>
              <a:rPr lang="en-US" sz="1600" dirty="0">
                <a:latin typeface="Times New Roman" pitchFamily="18" charset="0"/>
                <a:cs typeface="Times New Roman" pitchFamily="18" charset="0"/>
              </a:rPr>
              <a:t>Highly expensive</a:t>
            </a:r>
          </a:p>
          <a:p>
            <a:pPr lvl="1"/>
            <a:r>
              <a:rPr lang="en-US" sz="1600" dirty="0">
                <a:latin typeface="Times New Roman" pitchFamily="18" charset="0"/>
                <a:cs typeface="Times New Roman" pitchFamily="18" charset="0"/>
              </a:rPr>
              <a:t>High maintenance</a:t>
            </a:r>
            <a:endParaRPr lang="en-US" sz="1600" dirty="0"/>
          </a:p>
        </p:txBody>
      </p:sp>
      <p:sp>
        <p:nvSpPr>
          <p:cNvPr id="9" name="TextBox 8"/>
          <p:cNvSpPr txBox="1"/>
          <p:nvPr/>
        </p:nvSpPr>
        <p:spPr>
          <a:xfrm>
            <a:off x="3276600" y="5410200"/>
            <a:ext cx="5603970" cy="1077218"/>
          </a:xfrm>
          <a:prstGeom prst="rect">
            <a:avLst/>
          </a:prstGeom>
          <a:noFill/>
        </p:spPr>
        <p:txBody>
          <a:bodyPr wrap="none" rtlCol="0">
            <a:spAutoFit/>
          </a:bodyPr>
          <a:lstStyle/>
          <a:p>
            <a:r>
              <a:rPr lang="en-US" sz="1600" b="1" i="1" dirty="0">
                <a:latin typeface="Times New Roman" pitchFamily="18" charset="0"/>
                <a:cs typeface="Times New Roman" pitchFamily="18" charset="0"/>
              </a:rPr>
              <a:t>*</a:t>
            </a:r>
            <a:r>
              <a:rPr lang="en-US" sz="1600" i="1" dirty="0">
                <a:latin typeface="Times New Roman" pitchFamily="18" charset="0"/>
                <a:cs typeface="Times New Roman" pitchFamily="18" charset="0"/>
              </a:rPr>
              <a:t>=</a:t>
            </a:r>
            <a:r>
              <a:rPr lang="en-US" sz="1600" b="1" i="1" dirty="0">
                <a:latin typeface="Times New Roman" pitchFamily="18" charset="0"/>
                <a:cs typeface="Times New Roman" pitchFamily="18" charset="0"/>
              </a:rPr>
              <a:t>duplex</a:t>
            </a:r>
            <a:r>
              <a:rPr lang="en-US" sz="1600" i="1" dirty="0">
                <a:latin typeface="Times New Roman" pitchFamily="18" charset="0"/>
                <a:cs typeface="Times New Roman" pitchFamily="18" charset="0"/>
              </a:rPr>
              <a:t> required single wire for both ways communication ,</a:t>
            </a:r>
          </a:p>
          <a:p>
            <a:r>
              <a:rPr lang="en-US" sz="1600" i="1" dirty="0">
                <a:latin typeface="Times New Roman" pitchFamily="18" charset="0"/>
                <a:cs typeface="Times New Roman" pitchFamily="18" charset="0"/>
              </a:rPr>
              <a:t>so it is equal to total number of edges</a:t>
            </a:r>
          </a:p>
          <a:p>
            <a:r>
              <a:rPr lang="en-US" sz="1600" i="1" dirty="0">
                <a:latin typeface="Times New Roman" pitchFamily="18" charset="0"/>
                <a:cs typeface="Times New Roman" pitchFamily="18" charset="0"/>
              </a:rPr>
              <a:t>But </a:t>
            </a:r>
            <a:r>
              <a:rPr lang="en-US" sz="1600" b="1" i="1" dirty="0">
                <a:latin typeface="Times New Roman" pitchFamily="18" charset="0"/>
                <a:cs typeface="Times New Roman" pitchFamily="18" charset="0"/>
              </a:rPr>
              <a:t>simplex</a:t>
            </a:r>
            <a:r>
              <a:rPr lang="en-US" sz="1600" i="1" dirty="0">
                <a:latin typeface="Times New Roman" pitchFamily="18" charset="0"/>
                <a:cs typeface="Times New Roman" pitchFamily="18" charset="0"/>
              </a:rPr>
              <a:t> will require two wires for both ways communication, </a:t>
            </a:r>
          </a:p>
          <a:p>
            <a:r>
              <a:rPr lang="en-US" sz="1600" i="1" dirty="0">
                <a:latin typeface="Times New Roman" pitchFamily="18" charset="0"/>
                <a:cs typeface="Times New Roman" pitchFamily="18" charset="0"/>
              </a:rPr>
              <a:t>one for each direction ,so it will require the double of duplex.</a:t>
            </a:r>
          </a:p>
        </p:txBody>
      </p:sp>
    </p:spTree>
    <p:extLst>
      <p:ext uri="{BB962C8B-B14F-4D97-AF65-F5344CB8AC3E}">
        <p14:creationId xmlns:p14="http://schemas.microsoft.com/office/powerpoint/2010/main" val="375037726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82638" y="381000"/>
            <a:ext cx="7886700" cy="993775"/>
          </a:xfrm>
        </p:spPr>
        <p:txBody>
          <a:bodyPr/>
          <a:lstStyle/>
          <a:p>
            <a:r>
              <a:rPr lang="en-US" altLang="en-US" sz="3600" b="1">
                <a:solidFill>
                  <a:srgbClr val="0000FF"/>
                </a:solidFill>
              </a:rPr>
              <a:t> Applications of Computer Network </a:t>
            </a:r>
            <a:r>
              <a:rPr lang="en-US" altLang="en-US" sz="2800">
                <a:solidFill>
                  <a:srgbClr val="0000FF"/>
                </a:solidFill>
              </a:rPr>
              <a:t>(contd.)</a:t>
            </a:r>
            <a:endParaRPr lang="en-US" altLang="en-US" sz="3600">
              <a:solidFill>
                <a:srgbClr val="0000FF"/>
              </a:solidFill>
            </a:endParaRPr>
          </a:p>
        </p:txBody>
      </p:sp>
      <p:sp>
        <p:nvSpPr>
          <p:cNvPr id="8195" name="Content Placeholder 5"/>
          <p:cNvSpPr>
            <a:spLocks noGrp="1"/>
          </p:cNvSpPr>
          <p:nvPr>
            <p:ph idx="1"/>
          </p:nvPr>
        </p:nvSpPr>
        <p:spPr>
          <a:xfrm>
            <a:off x="782638" y="2209800"/>
            <a:ext cx="8515350" cy="3995738"/>
          </a:xfrm>
        </p:spPr>
        <p:txBody>
          <a:bodyPr/>
          <a:lstStyle/>
          <a:p>
            <a:pPr marL="514350" indent="-514350" algn="just">
              <a:buFont typeface="+mj-lt"/>
              <a:buAutoNum type="arabicPeriod" startAt="2"/>
              <a:defRPr/>
            </a:pPr>
            <a:r>
              <a:rPr lang="en-US" sz="2800" b="1" dirty="0">
                <a:solidFill>
                  <a:srgbClr val="C00000"/>
                </a:solidFill>
              </a:rPr>
              <a:t>Home Applications</a:t>
            </a:r>
          </a:p>
          <a:p>
            <a:pPr marL="0" indent="0" algn="just">
              <a:buFont typeface="Arial" pitchFamily="34" charset="0"/>
              <a:buNone/>
              <a:defRPr/>
            </a:pPr>
            <a:r>
              <a:rPr lang="en-US" sz="1800" b="1" dirty="0"/>
              <a:t>          Some of the most important uses of the Internet for home users are as follows:</a:t>
            </a:r>
          </a:p>
          <a:p>
            <a:pPr algn="just">
              <a:defRPr/>
            </a:pPr>
            <a:endParaRPr lang="en-US" sz="1800" b="1" dirty="0"/>
          </a:p>
          <a:p>
            <a:pPr algn="just">
              <a:defRPr/>
            </a:pPr>
            <a:r>
              <a:rPr lang="en-US" sz="2000" b="1" dirty="0"/>
              <a:t>Access to remote information</a:t>
            </a:r>
          </a:p>
          <a:p>
            <a:pPr algn="just">
              <a:defRPr/>
            </a:pPr>
            <a:r>
              <a:rPr lang="en-US" sz="2000" b="1" dirty="0"/>
              <a:t>Person-to-person communication</a:t>
            </a:r>
          </a:p>
          <a:p>
            <a:pPr algn="just">
              <a:defRPr/>
            </a:pPr>
            <a:r>
              <a:rPr lang="en-US" sz="2000" b="1" dirty="0"/>
              <a:t>Interactive entertainment</a:t>
            </a:r>
          </a:p>
          <a:p>
            <a:pPr algn="just">
              <a:defRPr/>
            </a:pPr>
            <a:r>
              <a:rPr lang="en-US" sz="2000" b="1" dirty="0"/>
              <a:t>Electronic commerce</a:t>
            </a:r>
          </a:p>
        </p:txBody>
      </p:sp>
      <p:sp>
        <p:nvSpPr>
          <p:cNvPr id="6" name="Date Placeholder 5"/>
          <p:cNvSpPr>
            <a:spLocks noGrp="1"/>
          </p:cNvSpPr>
          <p:nvPr>
            <p:ph type="dt" sz="half" idx="10"/>
          </p:nvPr>
        </p:nvSpPr>
        <p:spPr/>
        <p:txBody>
          <a:bodyPr/>
          <a:lstStyle/>
          <a:p>
            <a:pPr>
              <a:defRPr/>
            </a:pPr>
            <a:fld id="{0C995B27-6764-45ED-9F88-391CE227E899}"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a:t>
            </a:fld>
            <a:endParaRPr lang="en-US" altLang="en-US"/>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For ‘</a:t>
            </a:r>
            <a:r>
              <a:rPr lang="en-US" sz="3600" i="1" dirty="0"/>
              <a:t>n’</a:t>
            </a:r>
            <a:r>
              <a:rPr lang="en-US" dirty="0"/>
              <a:t> devices in a network, the number of cable links required for a mesh, ring, bus, and star topology:</a:t>
            </a:r>
          </a:p>
          <a:p>
            <a:pPr>
              <a:buNone/>
            </a:pPr>
            <a:endParaRPr lang="en-US" dirty="0"/>
          </a:p>
          <a:p>
            <a:r>
              <a:rPr lang="en-US" dirty="0"/>
              <a:t>Mesh: n * (n-1) / 2</a:t>
            </a:r>
          </a:p>
          <a:p>
            <a:r>
              <a:rPr lang="en-US" dirty="0"/>
              <a:t>Ring: n</a:t>
            </a:r>
          </a:p>
          <a:p>
            <a:r>
              <a:rPr lang="en-US" dirty="0"/>
              <a:t>Bus: n + 1 (n for cables, 1 for backbone)</a:t>
            </a:r>
          </a:p>
          <a:p>
            <a:r>
              <a:rPr lang="en-US" dirty="0"/>
              <a:t>Star: n</a:t>
            </a:r>
          </a:p>
          <a:p>
            <a:endParaRPr lang="en-US" dirty="0"/>
          </a:p>
        </p:txBody>
      </p:sp>
      <p:sp>
        <p:nvSpPr>
          <p:cNvPr id="4" name="Date Placeholder 3"/>
          <p:cNvSpPr>
            <a:spLocks noGrp="1"/>
          </p:cNvSpPr>
          <p:nvPr>
            <p:ph type="dt" sz="half" idx="10"/>
          </p:nvPr>
        </p:nvSpPr>
        <p:spPr/>
        <p:txBody>
          <a:bodyPr/>
          <a:lstStyle/>
          <a:p>
            <a:pPr>
              <a:defRPr/>
            </a:pPr>
            <a:fld id="{EBABDBA7-8BD1-4BC5-B1DC-3A756E659B11}"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a:t>Question: </a:t>
            </a:r>
            <a:r>
              <a:rPr lang="en-US" dirty="0"/>
              <a:t>Assume six devices are arranged in a mesh topology. How many cables are needed? How many ports are needed for each device?</a:t>
            </a:r>
          </a:p>
          <a:p>
            <a:pPr>
              <a:buNone/>
            </a:pPr>
            <a:r>
              <a:rPr lang="en-US" b="1" dirty="0"/>
              <a:t>Solution:</a:t>
            </a:r>
            <a:r>
              <a:rPr lang="en-US" dirty="0"/>
              <a:t>  Cables needed=n * (n-1)/2 = 6 * 5 / 2 = 15 cables. </a:t>
            </a:r>
          </a:p>
          <a:p>
            <a:pPr>
              <a:buNone/>
            </a:pPr>
            <a:r>
              <a:rPr lang="en-US" dirty="0"/>
              <a:t> </a:t>
            </a:r>
          </a:p>
          <a:p>
            <a:pPr>
              <a:buNone/>
            </a:pPr>
            <a:r>
              <a:rPr lang="en-US" dirty="0"/>
              <a:t>Number of devices connected per device = n-1 = 5, so number of ports per device = 5.</a:t>
            </a:r>
          </a:p>
          <a:p>
            <a:endParaRPr lang="en-US" dirty="0"/>
          </a:p>
        </p:txBody>
      </p:sp>
      <p:sp>
        <p:nvSpPr>
          <p:cNvPr id="4" name="Date Placeholder 3"/>
          <p:cNvSpPr>
            <a:spLocks noGrp="1"/>
          </p:cNvSpPr>
          <p:nvPr>
            <p:ph type="dt" sz="half" idx="10"/>
          </p:nvPr>
        </p:nvSpPr>
        <p:spPr/>
        <p:txBody>
          <a:bodyPr/>
          <a:lstStyle/>
          <a:p>
            <a:pPr>
              <a:defRPr/>
            </a:pPr>
            <a:fld id="{9B898086-19F9-4A6D-BCC7-5A125BEEDFF0}" type="datetime1">
              <a:rPr lang="en-US" smtClean="0"/>
              <a:pPr>
                <a:defRPr/>
              </a:pPr>
              <a:t>3/14/2024</a:t>
            </a:fld>
            <a:endParaRPr lang="en-US"/>
          </a:p>
        </p:txBody>
      </p:sp>
      <p:sp>
        <p:nvSpPr>
          <p:cNvPr id="5" name="Slide Number Placeholder 4"/>
          <p:cNvSpPr>
            <a:spLocks noGrp="1"/>
          </p:cNvSpPr>
          <p:nvPr>
            <p:ph type="sldNum" sz="quarter" idx="12"/>
          </p:nvPr>
        </p:nvSpPr>
        <p:spPr/>
        <p:txBody>
          <a:bodyPr/>
          <a:lstStyle/>
          <a:p>
            <a:fld id="{6876EFF4-C03D-4CCD-A348-A83D22CFB359}"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303028" y="228600"/>
            <a:ext cx="6382941" cy="838200"/>
          </a:xfrm>
        </p:spPr>
        <p:txBody>
          <a:bodyPr>
            <a:normAutofit/>
          </a:bodyPr>
          <a:lstStyle/>
          <a:p>
            <a:r>
              <a:rPr lang="en-US" sz="2800" b="1" dirty="0">
                <a:effectLst>
                  <a:outerShdw blurRad="38100" dist="38100" dir="2700000" algn="tl">
                    <a:srgbClr val="FFFFFF"/>
                  </a:outerShdw>
                </a:effectLst>
                <a:latin typeface="Times New Roman" pitchFamily="18" charset="0"/>
                <a:cs typeface="Times New Roman" pitchFamily="18" charset="0"/>
              </a:rPr>
              <a:t>Derived Topology-Tree Topology</a:t>
            </a:r>
            <a:r>
              <a:rPr lang="en-US" sz="2800" b="1" dirty="0">
                <a:latin typeface="Times New Roman" pitchFamily="18" charset="0"/>
                <a:cs typeface="Times New Roman" pitchFamily="18" charset="0"/>
              </a:rPr>
              <a:t> </a:t>
            </a:r>
          </a:p>
        </p:txBody>
      </p:sp>
      <p:sp>
        <p:nvSpPr>
          <p:cNvPr id="3" name="Date Placeholder 2"/>
          <p:cNvSpPr>
            <a:spLocks noGrp="1"/>
          </p:cNvSpPr>
          <p:nvPr>
            <p:ph type="dt" sz="half" idx="10"/>
          </p:nvPr>
        </p:nvSpPr>
        <p:spPr/>
        <p:txBody>
          <a:bodyPr/>
          <a:lstStyle/>
          <a:p>
            <a:fld id="{908B0016-9009-4A2B-9814-B40B845CC519}"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92</a:t>
            </a:fld>
            <a:endParaRPr lang="en-US" dirty="0"/>
          </a:p>
        </p:txBody>
      </p:sp>
      <p:sp>
        <p:nvSpPr>
          <p:cNvPr id="5" name="Rectangle 4"/>
          <p:cNvSpPr/>
          <p:nvPr/>
        </p:nvSpPr>
        <p:spPr>
          <a:xfrm>
            <a:off x="215310" y="1524000"/>
            <a:ext cx="4051890" cy="4093428"/>
          </a:xfrm>
          <a:prstGeom prst="rect">
            <a:avLst/>
          </a:prstGeom>
        </p:spPr>
        <p:txBody>
          <a:bodyPr wrap="square">
            <a:spAutoFit/>
          </a:bodyPr>
          <a:lstStyle/>
          <a:p>
            <a:pPr algn="just">
              <a:buFont typeface="Arial" pitchFamily="34" charset="0"/>
              <a:buChar char="•"/>
            </a:pPr>
            <a:r>
              <a:rPr lang="en-US" sz="2000" dirty="0">
                <a:latin typeface="Times New Roman" pitchFamily="18" charset="0"/>
                <a:cs typeface="Times New Roman" pitchFamily="18" charset="0"/>
              </a:rPr>
              <a:t>A Tree  topology is a combination of two or more star topology connected together by central bus backbone or star backbone.</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The tree topology is ideal when the workstations are located in groups, with each group occupying a relatively small physical region.</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b="1" dirty="0">
                <a:latin typeface="Times New Roman" pitchFamily="18" charset="0"/>
                <a:cs typeface="Times New Roman" pitchFamily="18" charset="0"/>
              </a:rPr>
              <a:t>Advantages and Disadvantages</a:t>
            </a:r>
          </a:p>
          <a:p>
            <a:pPr algn="just"/>
            <a:r>
              <a:rPr lang="en-US" sz="2000" dirty="0">
                <a:latin typeface="Times New Roman" pitchFamily="18" charset="0"/>
                <a:cs typeface="Times New Roman" pitchFamily="18" charset="0"/>
              </a:rPr>
              <a:t>Same as Star and Bus topology</a:t>
            </a:r>
          </a:p>
        </p:txBody>
      </p:sp>
      <p:pic>
        <p:nvPicPr>
          <p:cNvPr id="56322" name="Picture 2" descr="Image result for tree topology"/>
          <p:cNvPicPr>
            <a:picLocks noChangeAspect="1" noChangeArrowheads="1"/>
          </p:cNvPicPr>
          <p:nvPr/>
        </p:nvPicPr>
        <p:blipFill>
          <a:blip r:embed="rId2"/>
          <a:srcRect/>
          <a:stretch>
            <a:fillRect/>
          </a:stretch>
        </p:blipFill>
        <p:spPr bwMode="auto">
          <a:xfrm>
            <a:off x="4478479" y="1676400"/>
            <a:ext cx="4572000" cy="4572000"/>
          </a:xfrm>
          <a:prstGeom prst="rect">
            <a:avLst/>
          </a:prstGeom>
          <a:noFill/>
        </p:spPr>
      </p:pic>
    </p:spTree>
    <p:extLst>
      <p:ext uri="{BB962C8B-B14F-4D97-AF65-F5344CB8AC3E}">
        <p14:creationId xmlns:p14="http://schemas.microsoft.com/office/powerpoint/2010/main" val="3873908158"/>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1451" y="609600"/>
            <a:ext cx="8896349" cy="4493538"/>
          </a:xfrm>
          <a:prstGeom prst="rect">
            <a:avLst/>
          </a:prstGeom>
          <a:noFill/>
        </p:spPr>
        <p:txBody>
          <a:bodyPr wrap="square" rtlCol="0">
            <a:spAutoFit/>
          </a:bodyPr>
          <a:lstStyle/>
          <a:p>
            <a:r>
              <a:rPr lang="en-US" sz="1300" dirty="0"/>
              <a:t>A </a:t>
            </a:r>
            <a:r>
              <a:rPr lang="en-US" sz="1300" b="1" dirty="0"/>
              <a:t>hybrid topology</a:t>
            </a:r>
            <a:r>
              <a:rPr lang="en-US" sz="1300" dirty="0"/>
              <a:t> is a type of network topology that uses two or more other network </a:t>
            </a:r>
            <a:r>
              <a:rPr lang="en-US" sz="1300" dirty="0">
                <a:hlinkClick r:id="rId3"/>
              </a:rPr>
              <a:t>topologies</a:t>
            </a:r>
            <a:r>
              <a:rPr lang="en-US" sz="1300" dirty="0"/>
              <a:t>, including </a:t>
            </a:r>
            <a:r>
              <a:rPr lang="en-US" sz="1300" dirty="0">
                <a:hlinkClick r:id="rId4"/>
              </a:rPr>
              <a:t>bus topology</a:t>
            </a:r>
            <a:r>
              <a:rPr lang="en-US" sz="1300" dirty="0"/>
              <a:t>, </a:t>
            </a:r>
            <a:r>
              <a:rPr lang="en-US" sz="1300" dirty="0">
                <a:hlinkClick r:id="rId5"/>
              </a:rPr>
              <a:t>mesh topology</a:t>
            </a:r>
            <a:r>
              <a:rPr lang="en-US" sz="1300" dirty="0"/>
              <a:t>, </a:t>
            </a:r>
            <a:r>
              <a:rPr lang="en-US" sz="1300" dirty="0">
                <a:hlinkClick r:id="rId6"/>
              </a:rPr>
              <a:t>ring topology</a:t>
            </a:r>
            <a:r>
              <a:rPr lang="en-US" sz="1300" dirty="0"/>
              <a:t>, </a:t>
            </a:r>
            <a:r>
              <a:rPr lang="en-US" sz="1300" dirty="0">
                <a:hlinkClick r:id="rId7"/>
              </a:rPr>
              <a:t>star topology</a:t>
            </a:r>
            <a:r>
              <a:rPr lang="en-US" sz="1300" dirty="0"/>
              <a:t>, and </a:t>
            </a:r>
            <a:r>
              <a:rPr lang="en-US" sz="1300" dirty="0">
                <a:hlinkClick r:id="rId8"/>
              </a:rPr>
              <a:t>tree topology</a:t>
            </a:r>
            <a:r>
              <a:rPr lang="en-US" sz="1300" dirty="0"/>
              <a:t>.</a:t>
            </a:r>
          </a:p>
          <a:p>
            <a:endParaRPr lang="en-US" sz="1300" dirty="0"/>
          </a:p>
          <a:p>
            <a:pPr fontAlgn="base"/>
            <a:r>
              <a:rPr lang="en-US" sz="1300" b="1" dirty="0"/>
              <a:t>Advantages of Hybrid Network Topology</a:t>
            </a:r>
          </a:p>
          <a:p>
            <a:pPr fontAlgn="base"/>
            <a:br>
              <a:rPr lang="en-US" sz="1300" dirty="0"/>
            </a:br>
            <a:r>
              <a:rPr lang="en-US" sz="1300" dirty="0"/>
              <a:t>1) </a:t>
            </a:r>
            <a:r>
              <a:rPr lang="en-US" sz="1300" dirty="0">
                <a:solidFill>
                  <a:srgbClr val="FF0000"/>
                </a:solidFill>
              </a:rPr>
              <a:t> </a:t>
            </a:r>
            <a:r>
              <a:rPr lang="en-US" sz="1300" b="1" dirty="0">
                <a:solidFill>
                  <a:srgbClr val="FF0000"/>
                </a:solidFill>
              </a:rPr>
              <a:t>Reliable </a:t>
            </a:r>
            <a:r>
              <a:rPr lang="en-US" sz="1300" b="1" dirty="0"/>
              <a:t>:</a:t>
            </a:r>
            <a:r>
              <a:rPr lang="en-US" sz="1300" dirty="0"/>
              <a:t> Unlike other networks, fault detection and troubleshooting is easy in this type of topology. </a:t>
            </a:r>
          </a:p>
          <a:p>
            <a:pPr fontAlgn="base"/>
            <a:r>
              <a:rPr lang="en-US" sz="1300" dirty="0"/>
              <a:t>2)</a:t>
            </a:r>
            <a:r>
              <a:rPr lang="en-US" sz="1300" dirty="0">
                <a:solidFill>
                  <a:srgbClr val="FF0000"/>
                </a:solidFill>
              </a:rPr>
              <a:t> </a:t>
            </a:r>
            <a:r>
              <a:rPr lang="en-US" sz="1300" b="1" dirty="0">
                <a:solidFill>
                  <a:srgbClr val="FF0000"/>
                </a:solidFill>
              </a:rPr>
              <a:t>Scalable</a:t>
            </a:r>
            <a:r>
              <a:rPr lang="en-US" sz="1300" b="1" dirty="0"/>
              <a:t>:</a:t>
            </a:r>
            <a:r>
              <a:rPr lang="en-US" sz="1300" dirty="0"/>
              <a:t> Its easy to increase the size of network by adding new components, without disturbing existing architecture. </a:t>
            </a:r>
            <a:br>
              <a:rPr lang="en-US" sz="1300" dirty="0"/>
            </a:br>
            <a:r>
              <a:rPr lang="en-US" sz="1300" dirty="0"/>
              <a:t>3) </a:t>
            </a:r>
            <a:r>
              <a:rPr lang="en-US" sz="1300" b="1" dirty="0">
                <a:solidFill>
                  <a:srgbClr val="FF0000"/>
                </a:solidFill>
              </a:rPr>
              <a:t>Flexible</a:t>
            </a:r>
            <a:r>
              <a:rPr lang="en-US" sz="1300" b="1" dirty="0"/>
              <a:t>:</a:t>
            </a:r>
            <a:r>
              <a:rPr lang="en-US" sz="1300" dirty="0"/>
              <a:t> Hybrid Network can be designed according to the requirements of the organization and by optimizing the available resources. </a:t>
            </a:r>
            <a:br>
              <a:rPr lang="en-US" sz="1300" dirty="0"/>
            </a:br>
            <a:r>
              <a:rPr lang="en-US" sz="1300" dirty="0"/>
              <a:t>4) </a:t>
            </a:r>
            <a:r>
              <a:rPr lang="en-US" sz="1300" b="1" dirty="0">
                <a:solidFill>
                  <a:srgbClr val="FF0000"/>
                </a:solidFill>
              </a:rPr>
              <a:t>Effective</a:t>
            </a:r>
            <a:r>
              <a:rPr lang="en-US" sz="1300" b="1" dirty="0"/>
              <a:t>:</a:t>
            </a:r>
            <a:r>
              <a:rPr lang="en-US" sz="1300" dirty="0"/>
              <a:t> Hybrid topology is the combination of two or more topologies, so we can design it in such a way that strengths of constituent topologies are maximized while there weaknesses are neutralized. </a:t>
            </a:r>
            <a:br>
              <a:rPr lang="en-US" sz="1300" dirty="0"/>
            </a:br>
            <a:endParaRPr lang="en-US" sz="1300" dirty="0"/>
          </a:p>
          <a:p>
            <a:pPr fontAlgn="base"/>
            <a:r>
              <a:rPr lang="en-US" sz="1300" b="1" dirty="0"/>
              <a:t>Disadvantages of Hybrid Topology</a:t>
            </a:r>
          </a:p>
          <a:p>
            <a:br>
              <a:rPr lang="en-US" sz="1300" dirty="0"/>
            </a:br>
            <a:r>
              <a:rPr lang="en-US" sz="1300" dirty="0"/>
              <a:t>1)  </a:t>
            </a:r>
            <a:r>
              <a:rPr lang="en-US" sz="1300" b="1" dirty="0">
                <a:solidFill>
                  <a:srgbClr val="FF0000"/>
                </a:solidFill>
              </a:rPr>
              <a:t>Complexity of Design</a:t>
            </a:r>
            <a:r>
              <a:rPr lang="en-US" sz="1300" b="1" dirty="0"/>
              <a:t>:</a:t>
            </a:r>
            <a:r>
              <a:rPr lang="en-US" sz="1300" dirty="0"/>
              <a:t> One of the biggest drawback of hybrid topology is its design. Its not easy to design this type of architecture and its a tough job for designers. Configuration and installation process needs to be very efficient.</a:t>
            </a:r>
            <a:br>
              <a:rPr lang="en-US" sz="1300" dirty="0"/>
            </a:br>
            <a:r>
              <a:rPr lang="en-US" sz="1300" dirty="0"/>
              <a:t>2)  </a:t>
            </a:r>
            <a:r>
              <a:rPr lang="en-US" sz="1300" b="1" dirty="0">
                <a:solidFill>
                  <a:srgbClr val="FF0000"/>
                </a:solidFill>
              </a:rPr>
              <a:t>Costly Hub</a:t>
            </a:r>
            <a:r>
              <a:rPr lang="en-US" sz="1300" b="1" dirty="0"/>
              <a:t>:</a:t>
            </a:r>
            <a:r>
              <a:rPr lang="en-US" sz="1300" dirty="0"/>
              <a:t> The hubs used to connect two distinct networks, are very expensive. These hubs are different from usual hubs as they need to be intelligent enough to work with different architectures and should be function even if a part of network is down.</a:t>
            </a:r>
            <a:br>
              <a:rPr lang="en-US" sz="1300" dirty="0"/>
            </a:br>
            <a:r>
              <a:rPr lang="en-US" sz="1300" dirty="0"/>
              <a:t>3) </a:t>
            </a:r>
            <a:r>
              <a:rPr lang="en-US" sz="1300" dirty="0">
                <a:solidFill>
                  <a:srgbClr val="FF0000"/>
                </a:solidFill>
              </a:rPr>
              <a:t> </a:t>
            </a:r>
            <a:r>
              <a:rPr lang="en-US" sz="1300" b="1" dirty="0">
                <a:solidFill>
                  <a:srgbClr val="FF0000"/>
                </a:solidFill>
              </a:rPr>
              <a:t>Costly Infrastructure</a:t>
            </a:r>
            <a:r>
              <a:rPr lang="en-US" sz="1300" b="1" dirty="0"/>
              <a:t>:</a:t>
            </a:r>
            <a:r>
              <a:rPr lang="en-US" sz="1300" dirty="0"/>
              <a:t> As hybrid architectures are usually larger in scale, they require a lot of cables, cooling systems, sophisticate network devices, etc.</a:t>
            </a: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0855" y="4979314"/>
            <a:ext cx="2498289" cy="1802486"/>
          </a:xfrm>
          <a:prstGeom prst="rect">
            <a:avLst/>
          </a:prstGeom>
        </p:spPr>
      </p:pic>
      <p:sp>
        <p:nvSpPr>
          <p:cNvPr id="3" name="Date Placeholder 2"/>
          <p:cNvSpPr>
            <a:spLocks noGrp="1"/>
          </p:cNvSpPr>
          <p:nvPr>
            <p:ph type="dt" sz="half" idx="10"/>
          </p:nvPr>
        </p:nvSpPr>
        <p:spPr/>
        <p:txBody>
          <a:bodyPr/>
          <a:lstStyle/>
          <a:p>
            <a:fld id="{2C91867E-ECB2-4A48-8BBE-F09D36690E10}" type="datetime1">
              <a:rPr lang="en-US" smtClean="0"/>
              <a:pPr/>
              <a:t>3/14/2024</a:t>
            </a:fld>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pPr/>
              <a:t>93</a:t>
            </a:fld>
            <a:endParaRPr lang="en-US" dirty="0"/>
          </a:p>
        </p:txBody>
      </p:sp>
      <p:sp>
        <p:nvSpPr>
          <p:cNvPr id="6" name="Rectangle 2"/>
          <p:cNvSpPr txBox="1">
            <a:spLocks noRot="1" noChangeArrowheads="1"/>
          </p:cNvSpPr>
          <p:nvPr/>
        </p:nvSpPr>
        <p:spPr>
          <a:xfrm>
            <a:off x="1633064" y="76200"/>
            <a:ext cx="6382941" cy="838200"/>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itchFamily="18" charset="0"/>
                <a:ea typeface="+mj-ea"/>
                <a:cs typeface="Times New Roman" pitchFamily="18" charset="0"/>
              </a:rPr>
              <a:t>Derived Topology-Hybrid Topology</a:t>
            </a:r>
            <a:r>
              <a:rPr kumimoji="0" lang="en-US" sz="28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a:t>
            </a:r>
          </a:p>
        </p:txBody>
      </p:sp>
    </p:spTree>
    <p:extLst>
      <p:ext uri="{BB962C8B-B14F-4D97-AF65-F5344CB8AC3E}">
        <p14:creationId xmlns:p14="http://schemas.microsoft.com/office/powerpoint/2010/main" val="132632924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xfrm>
            <a:off x="457200" y="-11113"/>
            <a:ext cx="8229600" cy="1143001"/>
          </a:xfrm>
        </p:spPr>
        <p:txBody>
          <a:bodyPr/>
          <a:lstStyle/>
          <a:p>
            <a:r>
              <a:rPr lang="en-US" altLang="en-US" b="1"/>
              <a:t>Backbone Networks</a:t>
            </a:r>
          </a:p>
        </p:txBody>
      </p:sp>
      <p:sp>
        <p:nvSpPr>
          <p:cNvPr id="107523" name="Rectangle 3"/>
          <p:cNvSpPr>
            <a:spLocks noGrp="1"/>
          </p:cNvSpPr>
          <p:nvPr>
            <p:ph type="body" idx="1"/>
          </p:nvPr>
        </p:nvSpPr>
        <p:spPr>
          <a:xfrm>
            <a:off x="457200" y="1111250"/>
            <a:ext cx="8229600" cy="4525963"/>
          </a:xfrm>
        </p:spPr>
        <p:txBody>
          <a:bodyPr/>
          <a:lstStyle/>
          <a:p>
            <a:pPr algn="just"/>
            <a:r>
              <a:rPr lang="en-US" altLang="en-US"/>
              <a:t>A </a:t>
            </a:r>
            <a:r>
              <a:rPr lang="en-US" altLang="en-US" b="1"/>
              <a:t>backbone</a:t>
            </a:r>
            <a:r>
              <a:rPr lang="en-US" altLang="en-US"/>
              <a:t> is a part of computer network that interconnects various pieces of network, providing a path for the exchange of information between different LANs and subnetworks.   </a:t>
            </a:r>
          </a:p>
          <a:p>
            <a:r>
              <a:rPr lang="en-US" altLang="en-US"/>
              <a:t>A backbone can tie together diverse networks in the same building, in different buildings in a campus environment, or over wide areas. Normally, the backbone's capacity is greater than the networks connected to it.</a:t>
            </a:r>
          </a:p>
        </p:txBody>
      </p:sp>
      <p:sp>
        <p:nvSpPr>
          <p:cNvPr id="5" name="Date Placeholder 4"/>
          <p:cNvSpPr>
            <a:spLocks noGrp="1"/>
          </p:cNvSpPr>
          <p:nvPr>
            <p:ph type="dt" sz="half" idx="10"/>
          </p:nvPr>
        </p:nvSpPr>
        <p:spPr/>
        <p:txBody>
          <a:bodyPr/>
          <a:lstStyle/>
          <a:p>
            <a:pPr>
              <a:defRPr/>
            </a:pPr>
            <a:fld id="{F62865B4-8E71-482E-A7B7-165607127712}" type="datetime1">
              <a:rPr lang="en-US" smtClean="0"/>
              <a:pPr>
                <a:defRPr/>
              </a:pPr>
              <a:t>3/14/2024</a:t>
            </a:fld>
            <a:endParaRPr lang="en-US"/>
          </a:p>
        </p:txBody>
      </p:sp>
      <p:sp>
        <p:nvSpPr>
          <p:cNvPr id="6" name="Slide Number Placeholder 5"/>
          <p:cNvSpPr>
            <a:spLocks noGrp="1"/>
          </p:cNvSpPr>
          <p:nvPr>
            <p:ph type="sldNum" sz="quarter" idx="12"/>
          </p:nvPr>
        </p:nvSpPr>
        <p:spPr/>
        <p:txBody>
          <a:bodyPr/>
          <a:lstStyle/>
          <a:p>
            <a:fld id="{6876EFF4-C03D-4CCD-A348-A83D22CFB359}" type="slidenum">
              <a:rPr lang="en-US" altLang="en-US" smtClean="0"/>
              <a:pPr/>
              <a:t>94</a:t>
            </a:fld>
            <a:endParaRPr lang="en-US" altLang="en-US"/>
          </a:p>
        </p:txBody>
      </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1143000" y="0"/>
            <a:ext cx="60579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pitchFamily="18" charset="0"/>
            </a:endParaRPr>
          </a:p>
        </p:txBody>
      </p:sp>
      <p:sp>
        <p:nvSpPr>
          <p:cNvPr id="857091" name="Text Box 3"/>
          <p:cNvSpPr txBox="1">
            <a:spLocks noChangeArrowheads="1"/>
          </p:cNvSpPr>
          <p:nvPr/>
        </p:nvSpPr>
        <p:spPr bwMode="auto">
          <a:xfrm>
            <a:off x="1314451" y="406402"/>
            <a:ext cx="3990195" cy="461665"/>
          </a:xfrm>
          <a:prstGeom prst="rect">
            <a:avLst/>
          </a:prstGeom>
          <a:noFill/>
          <a:ln w="9525">
            <a:noFill/>
            <a:miter lim="800000"/>
            <a:headEnd/>
            <a:tailEnd/>
          </a:ln>
          <a:effectLst/>
        </p:spPr>
        <p:txBody>
          <a:bodyPr wrap="none">
            <a:spAutoFit/>
          </a:bodyPr>
          <a:lstStyle/>
          <a:p>
            <a:r>
              <a:rPr lang="en-US" sz="2400" b="1" dirty="0">
                <a:effectLst>
                  <a:outerShdw blurRad="38100" dist="38100" dir="2700000" algn="tl">
                    <a:srgbClr val="C0C0C0"/>
                  </a:outerShdw>
                </a:effectLst>
                <a:latin typeface="Times New Roman" pitchFamily="18" charset="0"/>
                <a:cs typeface="Times New Roman" pitchFamily="18" charset="0"/>
              </a:rPr>
              <a:t>  BACKBONE NETWORKS</a:t>
            </a:r>
          </a:p>
        </p:txBody>
      </p:sp>
      <p:sp>
        <p:nvSpPr>
          <p:cNvPr id="857092" name="Text Box 4"/>
          <p:cNvSpPr txBox="1">
            <a:spLocks noChangeArrowheads="1"/>
          </p:cNvSpPr>
          <p:nvPr/>
        </p:nvSpPr>
        <p:spPr bwMode="auto">
          <a:xfrm>
            <a:off x="7315200" y="6400802"/>
            <a:ext cx="184731" cy="369332"/>
          </a:xfrm>
          <a:prstGeom prst="rect">
            <a:avLst/>
          </a:prstGeom>
          <a:noFill/>
          <a:ln w="9525">
            <a:noFill/>
            <a:miter lim="800000"/>
            <a:headEnd/>
            <a:tailEnd/>
          </a:ln>
          <a:effectLst/>
        </p:spPr>
        <p:txBody>
          <a:bodyPr wrap="none">
            <a:spAutoFit/>
          </a:bodyPr>
          <a:lstStyle/>
          <a:p>
            <a:endParaRPr lang="en-US">
              <a:latin typeface="Times New Roman" pitchFamily="18" charset="0"/>
            </a:endParaRPr>
          </a:p>
        </p:txBody>
      </p:sp>
      <p:sp>
        <p:nvSpPr>
          <p:cNvPr id="857093" name="Rectangle 5"/>
          <p:cNvSpPr>
            <a:spLocks noChangeArrowheads="1"/>
          </p:cNvSpPr>
          <p:nvPr/>
        </p:nvSpPr>
        <p:spPr bwMode="auto">
          <a:xfrm>
            <a:off x="1371600" y="1552577"/>
            <a:ext cx="6172200" cy="2246769"/>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pitchFamily="18" charset="0"/>
              </a:rPr>
              <a:t>A backbone network allows several LANs to be connected. In a backbone network, no station is directly connected to the backbone; the stations are part of a LAN, and the backbone connects the LANs. </a:t>
            </a:r>
          </a:p>
        </p:txBody>
      </p:sp>
      <p:sp>
        <p:nvSpPr>
          <p:cNvPr id="857094" name="Rectangle 6"/>
          <p:cNvSpPr>
            <a:spLocks noChangeArrowheads="1"/>
          </p:cNvSpPr>
          <p:nvPr/>
        </p:nvSpPr>
        <p:spPr bwMode="auto">
          <a:xfrm>
            <a:off x="1314450" y="3733800"/>
            <a:ext cx="5029200" cy="156966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dirty="0">
                <a:solidFill>
                  <a:srgbClr val="FF0000"/>
                </a:solidFill>
                <a:latin typeface="Times New Roman" pitchFamily="18" charset="0"/>
              </a:rPr>
              <a:t>Examples:</a:t>
            </a:r>
          </a:p>
          <a:p>
            <a:pPr>
              <a:buClr>
                <a:schemeClr val="tx1"/>
              </a:buClr>
              <a:buSzPct val="117000"/>
              <a:buFont typeface="Wingdings" pitchFamily="2" charset="2"/>
              <a:buNone/>
            </a:pPr>
            <a:r>
              <a:rPr lang="en-US" sz="2400" dirty="0">
                <a:solidFill>
                  <a:srgbClr val="FF0000"/>
                </a:solidFill>
                <a:latin typeface="Times New Roman" pitchFamily="18" charset="0"/>
              </a:rPr>
              <a:t>Bus Backbone</a:t>
            </a:r>
            <a:br>
              <a:rPr lang="fr-FR" sz="2400" dirty="0">
                <a:solidFill>
                  <a:srgbClr val="FF0000"/>
                </a:solidFill>
                <a:latin typeface="Times New Roman" pitchFamily="18" charset="0"/>
              </a:rPr>
            </a:br>
            <a:r>
              <a:rPr lang="fr-FR" sz="2400" dirty="0">
                <a:solidFill>
                  <a:srgbClr val="FF0000"/>
                </a:solidFill>
                <a:latin typeface="Times New Roman" pitchFamily="18" charset="0"/>
              </a:rPr>
              <a:t>Star </a:t>
            </a:r>
            <a:r>
              <a:rPr lang="fr-FR" sz="2400" dirty="0" err="1">
                <a:solidFill>
                  <a:srgbClr val="FF0000"/>
                </a:solidFill>
                <a:latin typeface="Times New Roman" pitchFamily="18" charset="0"/>
              </a:rPr>
              <a:t>Backbone</a:t>
            </a:r>
            <a:br>
              <a:rPr lang="fr-FR" sz="2400" dirty="0">
                <a:solidFill>
                  <a:srgbClr val="FF0000"/>
                </a:solidFill>
                <a:latin typeface="Times New Roman" pitchFamily="18" charset="0"/>
              </a:rPr>
            </a:br>
            <a:endParaRPr lang="en-US" sz="2400" dirty="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fld id="{6A2759C7-2829-4CBB-8A60-5AF0DA31FB70}"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95</a:t>
            </a:fld>
            <a:endParaRPr lang="en-US" dirty="0"/>
          </a:p>
        </p:txBody>
      </p:sp>
    </p:spTree>
    <p:extLst>
      <p:ext uri="{BB962C8B-B14F-4D97-AF65-F5344CB8AC3E}">
        <p14:creationId xmlns:p14="http://schemas.microsoft.com/office/powerpoint/2010/main" val="3610559529"/>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ChangeArrowheads="1"/>
          </p:cNvSpPr>
          <p:nvPr/>
        </p:nvSpPr>
        <p:spPr bwMode="ltGray">
          <a:xfrm>
            <a:off x="1418035" y="107952"/>
            <a:ext cx="328613"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7" name="Rectangle 3"/>
          <p:cNvSpPr>
            <a:spLocks noChangeArrowheads="1"/>
          </p:cNvSpPr>
          <p:nvPr/>
        </p:nvSpPr>
        <p:spPr bwMode="ltGray">
          <a:xfrm>
            <a:off x="1704976" y="107952"/>
            <a:ext cx="246460"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8" name="Rectangle 4"/>
          <p:cNvSpPr>
            <a:spLocks noChangeArrowheads="1"/>
          </p:cNvSpPr>
          <p:nvPr/>
        </p:nvSpPr>
        <p:spPr bwMode="ltGray">
          <a:xfrm>
            <a:off x="1510905" y="530227"/>
            <a:ext cx="316706"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69" name="Rectangle 5"/>
          <p:cNvSpPr>
            <a:spLocks noChangeArrowheads="1"/>
          </p:cNvSpPr>
          <p:nvPr/>
        </p:nvSpPr>
        <p:spPr bwMode="ltGray">
          <a:xfrm>
            <a:off x="1788319" y="530227"/>
            <a:ext cx="276225"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0" name="Rectangle 6"/>
          <p:cNvSpPr>
            <a:spLocks noChangeArrowheads="1"/>
          </p:cNvSpPr>
          <p:nvPr/>
        </p:nvSpPr>
        <p:spPr bwMode="ltGray">
          <a:xfrm>
            <a:off x="1200150" y="457202"/>
            <a:ext cx="420291"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1" name="Rectangle 7"/>
          <p:cNvSpPr>
            <a:spLocks noChangeArrowheads="1"/>
          </p:cNvSpPr>
          <p:nvPr/>
        </p:nvSpPr>
        <p:spPr bwMode="gray">
          <a:xfrm>
            <a:off x="1676400" y="2"/>
            <a:ext cx="23813"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2" name="Rectangle 8"/>
          <p:cNvSpPr>
            <a:spLocks noChangeArrowheads="1"/>
          </p:cNvSpPr>
          <p:nvPr/>
        </p:nvSpPr>
        <p:spPr bwMode="gray">
          <a:xfrm>
            <a:off x="1475186" y="533400"/>
            <a:ext cx="6169819"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a:latin typeface="Tahoma" pitchFamily="34" charset="0"/>
            </a:endParaRPr>
          </a:p>
        </p:txBody>
      </p:sp>
      <p:sp>
        <p:nvSpPr>
          <p:cNvPr id="881675" name="Rectangle 11"/>
          <p:cNvSpPr>
            <a:spLocks noChangeArrowheads="1"/>
          </p:cNvSpPr>
          <p:nvPr/>
        </p:nvSpPr>
        <p:spPr bwMode="auto">
          <a:xfrm>
            <a:off x="1788319" y="1139186"/>
            <a:ext cx="5837635" cy="646331"/>
          </a:xfrm>
          <a:prstGeom prst="rect">
            <a:avLst/>
          </a:prstGeom>
          <a:solidFill>
            <a:srgbClr val="99FF33"/>
          </a:solidFill>
          <a:ln w="76200" algn="ctr">
            <a:noFill/>
            <a:miter lim="800000"/>
            <a:headEnd/>
            <a:tailEnd/>
          </a:ln>
          <a:effectLst/>
        </p:spPr>
        <p:txBody>
          <a:bodyPr wrap="square">
            <a:spAutoFit/>
          </a:bodyPr>
          <a:lstStyle/>
          <a:p>
            <a:pPr algn="ctr"/>
            <a:r>
              <a:rPr lang="en-US" dirty="0">
                <a:solidFill>
                  <a:srgbClr val="FF0000"/>
                </a:solidFill>
              </a:rPr>
              <a:t>In a bus backbone, the topology </a:t>
            </a:r>
            <a:br>
              <a:rPr lang="en-US" dirty="0">
                <a:solidFill>
                  <a:srgbClr val="FF0000"/>
                </a:solidFill>
              </a:rPr>
            </a:br>
            <a:r>
              <a:rPr lang="en-US" dirty="0">
                <a:solidFill>
                  <a:srgbClr val="FF0000"/>
                </a:solidFill>
              </a:rPr>
              <a:t>of the backbone is a bus.</a:t>
            </a:r>
          </a:p>
        </p:txBody>
      </p:sp>
      <p:sp>
        <p:nvSpPr>
          <p:cNvPr id="881678" name="Text Box 14"/>
          <p:cNvSpPr txBox="1">
            <a:spLocks noChangeArrowheads="1"/>
          </p:cNvSpPr>
          <p:nvPr/>
        </p:nvSpPr>
        <p:spPr bwMode="auto">
          <a:xfrm>
            <a:off x="1585915" y="1828798"/>
            <a:ext cx="184731" cy="523220"/>
          </a:xfrm>
          <a:prstGeom prst="rect">
            <a:avLst/>
          </a:prstGeom>
          <a:noFill/>
          <a:ln w="9525">
            <a:noFill/>
            <a:miter lim="800000"/>
            <a:headEnd/>
            <a:tailEnd/>
          </a:ln>
          <a:effectLst/>
        </p:spPr>
        <p:txBody>
          <a:bodyPr wrap="none">
            <a:spAutoFit/>
          </a:bodyPr>
          <a:lstStyle/>
          <a:p>
            <a:endParaRPr lang="en-US" sz="2800" i="1" dirty="0">
              <a:solidFill>
                <a:schemeClr val="hlink"/>
              </a:solidFill>
              <a:latin typeface="Times New Roman" pitchFamily="18" charset="0"/>
            </a:endParaRPr>
          </a:p>
        </p:txBody>
      </p:sp>
      <p:pic>
        <p:nvPicPr>
          <p:cNvPr id="15" name="Picture 6"/>
          <p:cNvPicPr>
            <a:picLocks noChangeAspect="1" noChangeArrowheads="1"/>
          </p:cNvPicPr>
          <p:nvPr/>
        </p:nvPicPr>
        <p:blipFill>
          <a:blip r:embed="rId3" cstate="print"/>
          <a:srcRect/>
          <a:stretch>
            <a:fillRect/>
          </a:stretch>
        </p:blipFill>
        <p:spPr bwMode="auto">
          <a:xfrm>
            <a:off x="4400550" y="3138505"/>
            <a:ext cx="3386138" cy="2488877"/>
          </a:xfrm>
          <a:prstGeom prst="rect">
            <a:avLst/>
          </a:prstGeom>
          <a:noFill/>
          <a:ln w="9525">
            <a:noFill/>
            <a:miter lim="800000"/>
            <a:headEnd/>
            <a:tailEnd/>
          </a:ln>
          <a:effectLst/>
        </p:spPr>
      </p:pic>
      <p:pic>
        <p:nvPicPr>
          <p:cNvPr id="16" name="Picture 6"/>
          <p:cNvPicPr>
            <a:picLocks noChangeAspect="1" noChangeArrowheads="1"/>
          </p:cNvPicPr>
          <p:nvPr/>
        </p:nvPicPr>
        <p:blipFill>
          <a:blip r:embed="rId4" cstate="print"/>
          <a:srcRect/>
          <a:stretch>
            <a:fillRect/>
          </a:stretch>
        </p:blipFill>
        <p:spPr bwMode="auto">
          <a:xfrm>
            <a:off x="1410297" y="2886499"/>
            <a:ext cx="2543672" cy="2992886"/>
          </a:xfrm>
          <a:prstGeom prst="rect">
            <a:avLst/>
          </a:prstGeom>
          <a:noFill/>
          <a:ln w="9525">
            <a:noFill/>
            <a:miter lim="800000"/>
            <a:headEnd/>
            <a:tailEnd/>
          </a:ln>
          <a:effectLst/>
        </p:spPr>
      </p:pic>
      <p:sp>
        <p:nvSpPr>
          <p:cNvPr id="17" name="Rectangle 11"/>
          <p:cNvSpPr>
            <a:spLocks noChangeArrowheads="1"/>
          </p:cNvSpPr>
          <p:nvPr/>
        </p:nvSpPr>
        <p:spPr bwMode="auto">
          <a:xfrm>
            <a:off x="1798314" y="1935603"/>
            <a:ext cx="5846690" cy="923330"/>
          </a:xfrm>
          <a:prstGeom prst="rect">
            <a:avLst/>
          </a:prstGeom>
          <a:solidFill>
            <a:srgbClr val="99FF33"/>
          </a:solidFill>
          <a:ln w="76200" algn="ctr">
            <a:noFill/>
            <a:miter lim="800000"/>
            <a:headEnd/>
            <a:tailEnd/>
          </a:ln>
          <a:effectLst/>
        </p:spPr>
        <p:txBody>
          <a:bodyPr wrap="square">
            <a:spAutoFit/>
          </a:bodyPr>
          <a:lstStyle/>
          <a:p>
            <a:pPr algn="ctr"/>
            <a:r>
              <a:rPr lang="en-US" dirty="0">
                <a:solidFill>
                  <a:srgbClr val="FF0000"/>
                </a:solidFill>
              </a:rPr>
              <a:t>In a star backbone, the topology of the backbone is a star;</a:t>
            </a:r>
          </a:p>
          <a:p>
            <a:pPr algn="ctr"/>
            <a:r>
              <a:rPr lang="en-US" dirty="0">
                <a:solidFill>
                  <a:srgbClr val="FF0000"/>
                </a:solidFill>
              </a:rPr>
              <a:t>the backbone is just one switch.</a:t>
            </a:r>
          </a:p>
        </p:txBody>
      </p:sp>
      <p:sp>
        <p:nvSpPr>
          <p:cNvPr id="2" name="Date Placeholder 1"/>
          <p:cNvSpPr>
            <a:spLocks noGrp="1"/>
          </p:cNvSpPr>
          <p:nvPr>
            <p:ph type="dt" sz="half" idx="10"/>
          </p:nvPr>
        </p:nvSpPr>
        <p:spPr/>
        <p:txBody>
          <a:bodyPr/>
          <a:lstStyle/>
          <a:p>
            <a:fld id="{C4506E5E-CDBA-4D10-8AEF-9B004FF85DDD}" type="datetime1">
              <a:rPr lang="en-US" smtClean="0"/>
              <a:pPr/>
              <a:t>3/14/2024</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96</a:t>
            </a:fld>
            <a:endParaRPr lang="en-US" dirty="0"/>
          </a:p>
        </p:txBody>
      </p:sp>
    </p:spTree>
    <p:extLst>
      <p:ext uri="{BB962C8B-B14F-4D97-AF65-F5344CB8AC3E}">
        <p14:creationId xmlns:p14="http://schemas.microsoft.com/office/powerpoint/2010/main" val="1747976484"/>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2" descr="http://slideplayer.com/slide/1509353/5/images/51/Serial+Backbone+Simplest+backbone+consisting+of+two+or+more+devices+connected+directly+to+each+other+via+a+single+medium+%E2%80%93+daisy+chain..jpg"/>
          <p:cNvPicPr>
            <a:picLocks noChangeAspect="1" noChangeArrowheads="1"/>
          </p:cNvPicPr>
          <p:nvPr/>
        </p:nvPicPr>
        <p:blipFill>
          <a:blip r:embed="rId2"/>
          <a:srcRect t="41112" b="8888"/>
          <a:stretch>
            <a:fillRect/>
          </a:stretch>
        </p:blipFill>
        <p:spPr bwMode="auto">
          <a:xfrm>
            <a:off x="1216025" y="1565275"/>
            <a:ext cx="7242175" cy="2716213"/>
          </a:xfrm>
          <a:prstGeom prst="rect">
            <a:avLst/>
          </a:prstGeom>
          <a:noFill/>
          <a:ln w="9525">
            <a:noFill/>
            <a:miter lim="800000"/>
            <a:headEnd/>
            <a:tailEnd/>
          </a:ln>
        </p:spPr>
      </p:pic>
      <p:sp>
        <p:nvSpPr>
          <p:cNvPr id="108548"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Serial Backbone</a:t>
            </a:r>
          </a:p>
        </p:txBody>
      </p:sp>
      <p:sp>
        <p:nvSpPr>
          <p:cNvPr id="108549" name="Rectangle 3"/>
          <p:cNvSpPr txBox="1">
            <a:spLocks/>
          </p:cNvSpPr>
          <p:nvPr/>
        </p:nvSpPr>
        <p:spPr bwMode="auto">
          <a:xfrm>
            <a:off x="606425" y="4473575"/>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altLang="en-US" sz="2400">
                <a:latin typeface="Calibri" pitchFamily="34" charset="0"/>
              </a:rPr>
              <a:t>Daisy chain: linked series of devices</a:t>
            </a:r>
          </a:p>
          <a:p>
            <a:pPr marL="742950" lvl="1" indent="-285750">
              <a:spcBef>
                <a:spcPct val="20000"/>
              </a:spcBef>
              <a:buFont typeface="Arial" pitchFamily="34" charset="0"/>
              <a:buChar char="–"/>
            </a:pPr>
            <a:r>
              <a:rPr lang="en-US" altLang="en-US" sz="2000">
                <a:latin typeface="Calibri" pitchFamily="34" charset="0"/>
              </a:rPr>
              <a:t>Hubs and switches often connected in daisy chain to extend a network</a:t>
            </a:r>
          </a:p>
          <a:p>
            <a:pPr marL="342900" indent="-342900">
              <a:spcBef>
                <a:spcPct val="20000"/>
              </a:spcBef>
              <a:buFont typeface="Arial" pitchFamily="34" charset="0"/>
              <a:buChar char="•"/>
            </a:pPr>
            <a:r>
              <a:rPr lang="en-US" altLang="en-US" sz="2400">
                <a:latin typeface="Calibri" pitchFamily="34" charset="0"/>
              </a:rPr>
              <a:t>Hubs, gateways, routers, switches, and bridges can form part of backbone</a:t>
            </a:r>
          </a:p>
        </p:txBody>
      </p:sp>
      <p:sp>
        <p:nvSpPr>
          <p:cNvPr id="6" name="Date Placeholder 5"/>
          <p:cNvSpPr>
            <a:spLocks noGrp="1"/>
          </p:cNvSpPr>
          <p:nvPr>
            <p:ph type="dt" sz="half" idx="10"/>
          </p:nvPr>
        </p:nvSpPr>
        <p:spPr/>
        <p:txBody>
          <a:bodyPr/>
          <a:lstStyle/>
          <a:p>
            <a:pPr>
              <a:defRPr/>
            </a:pPr>
            <a:fld id="{19456D0F-B04E-4484-AEB3-B15212FF6389}"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97</a:t>
            </a:fld>
            <a:endParaRPr lang="en-US" altLang="en-US"/>
          </a:p>
        </p:txBody>
      </p:sp>
    </p:spTree>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Distributed Backbone</a:t>
            </a:r>
          </a:p>
        </p:txBody>
      </p:sp>
      <p:pic>
        <p:nvPicPr>
          <p:cNvPr id="109572" name="Picture 2" descr="http://slideplayer.com/slide/4900959/16/images/24/Distributed+Backbone+(cont%E2%80%99d.).jpg"/>
          <p:cNvPicPr>
            <a:picLocks noChangeAspect="1" noChangeArrowheads="1"/>
          </p:cNvPicPr>
          <p:nvPr/>
        </p:nvPicPr>
        <p:blipFill>
          <a:blip r:embed="rId2"/>
          <a:srcRect t="23334" b="18889"/>
          <a:stretch>
            <a:fillRect/>
          </a:stretch>
        </p:blipFill>
        <p:spPr bwMode="auto">
          <a:xfrm>
            <a:off x="1066800" y="1671638"/>
            <a:ext cx="7010400" cy="3036887"/>
          </a:xfrm>
          <a:prstGeom prst="rect">
            <a:avLst/>
          </a:prstGeom>
          <a:noFill/>
          <a:ln w="9525">
            <a:noFill/>
            <a:miter lim="800000"/>
            <a:headEnd/>
            <a:tailEnd/>
          </a:ln>
        </p:spPr>
      </p:pic>
      <p:sp>
        <p:nvSpPr>
          <p:cNvPr id="109573" name="Rectangle 3"/>
          <p:cNvSpPr txBox="1">
            <a:spLocks/>
          </p:cNvSpPr>
          <p:nvPr/>
        </p:nvSpPr>
        <p:spPr bwMode="auto">
          <a:xfrm>
            <a:off x="381000" y="4708525"/>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400">
                <a:latin typeface="Calibri" pitchFamily="34" charset="0"/>
              </a:rPr>
              <a:t>A distributed backbone is a backbone network that consists of </a:t>
            </a:r>
            <a:r>
              <a:rPr lang="en-US" altLang="en-US" sz="2400" b="1">
                <a:latin typeface="Calibri" pitchFamily="34" charset="0"/>
              </a:rPr>
              <a:t>a number of connectivity devices </a:t>
            </a:r>
            <a:r>
              <a:rPr lang="en-US" altLang="en-US" sz="2400">
                <a:latin typeface="Calibri" pitchFamily="34" charset="0"/>
              </a:rPr>
              <a:t>connected to a series of central connectivity devices, such as hubs, switches, or routers, in a hierarchy.</a:t>
            </a:r>
          </a:p>
        </p:txBody>
      </p:sp>
      <p:sp>
        <p:nvSpPr>
          <p:cNvPr id="6" name="Date Placeholder 5"/>
          <p:cNvSpPr>
            <a:spLocks noGrp="1"/>
          </p:cNvSpPr>
          <p:nvPr>
            <p:ph type="dt" sz="half" idx="10"/>
          </p:nvPr>
        </p:nvSpPr>
        <p:spPr/>
        <p:txBody>
          <a:bodyPr/>
          <a:lstStyle/>
          <a:p>
            <a:pPr>
              <a:defRPr/>
            </a:pPr>
            <a:fld id="{4708B743-0757-4C24-B9F0-495BCE593B0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98</a:t>
            </a:fld>
            <a:endParaRPr lang="en-US" altLang="en-US"/>
          </a:p>
        </p:txBody>
      </p:sp>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a:lstStyle/>
          <a:p>
            <a:r>
              <a:rPr lang="en-US" altLang="en-US"/>
              <a:t>Backbone Networks:</a:t>
            </a:r>
            <a:br>
              <a:rPr lang="en-US" altLang="en-US"/>
            </a:br>
            <a:r>
              <a:rPr lang="en-US" altLang="en-US"/>
              <a:t> </a:t>
            </a:r>
            <a:r>
              <a:rPr lang="en-US" altLang="en-US">
                <a:solidFill>
                  <a:srgbClr val="0000FF"/>
                </a:solidFill>
              </a:rPr>
              <a:t>Collapsed Backbone</a:t>
            </a:r>
          </a:p>
        </p:txBody>
      </p:sp>
      <p:pic>
        <p:nvPicPr>
          <p:cNvPr id="110596" name="Picture 2" descr="https://image.slidesharecdn.com/networktopologies-140716011330-phpapp02/95/network-topologies-25-638.jpg?cb=1405473263"/>
          <p:cNvPicPr>
            <a:picLocks noChangeAspect="1" noChangeArrowheads="1"/>
          </p:cNvPicPr>
          <p:nvPr/>
        </p:nvPicPr>
        <p:blipFill>
          <a:blip r:embed="rId2"/>
          <a:srcRect t="18611" b="15025"/>
          <a:stretch>
            <a:fillRect/>
          </a:stretch>
        </p:blipFill>
        <p:spPr bwMode="auto">
          <a:xfrm>
            <a:off x="1524000" y="1509713"/>
            <a:ext cx="5918200" cy="2949575"/>
          </a:xfrm>
          <a:prstGeom prst="rect">
            <a:avLst/>
          </a:prstGeom>
          <a:noFill/>
          <a:ln w="9525">
            <a:noFill/>
            <a:miter lim="800000"/>
            <a:headEnd/>
            <a:tailEnd/>
          </a:ln>
        </p:spPr>
      </p:pic>
      <p:sp>
        <p:nvSpPr>
          <p:cNvPr id="110597" name="Rectangle 3"/>
          <p:cNvSpPr txBox="1">
            <a:spLocks/>
          </p:cNvSpPr>
          <p:nvPr/>
        </p:nvSpPr>
        <p:spPr bwMode="auto">
          <a:xfrm>
            <a:off x="368300" y="4559300"/>
            <a:ext cx="8229600" cy="4525963"/>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en-US" altLang="en-US" sz="2000">
                <a:latin typeface="Calibri" pitchFamily="34" charset="0"/>
              </a:rPr>
              <a:t>A network configuration that provides a </a:t>
            </a:r>
            <a:r>
              <a:rPr lang="en-US" altLang="en-US" sz="2000" b="1">
                <a:latin typeface="Calibri" pitchFamily="34" charset="0"/>
              </a:rPr>
              <a:t>backbone</a:t>
            </a:r>
            <a:r>
              <a:rPr lang="en-US" altLang="en-US" sz="2000">
                <a:latin typeface="Calibri" pitchFamily="34" charset="0"/>
              </a:rPr>
              <a:t> in a centralized location, to which all subnetworks are attached. A </a:t>
            </a:r>
            <a:r>
              <a:rPr lang="en-US" altLang="en-US" sz="2000" b="1">
                <a:latin typeface="Calibri" pitchFamily="34" charset="0"/>
              </a:rPr>
              <a:t>collapsed backbone</a:t>
            </a:r>
            <a:r>
              <a:rPr lang="en-US" altLang="en-US" sz="2000">
                <a:latin typeface="Calibri" pitchFamily="34" charset="0"/>
              </a:rPr>
              <a:t> is implemented in a router or switch that uses a high-speed backplane that can handle the simultaneous traffic of all or most of its ports at full wire speed.</a:t>
            </a:r>
          </a:p>
        </p:txBody>
      </p:sp>
      <p:sp>
        <p:nvSpPr>
          <p:cNvPr id="6" name="Date Placeholder 5"/>
          <p:cNvSpPr>
            <a:spLocks noGrp="1"/>
          </p:cNvSpPr>
          <p:nvPr>
            <p:ph type="dt" sz="half" idx="10"/>
          </p:nvPr>
        </p:nvSpPr>
        <p:spPr/>
        <p:txBody>
          <a:bodyPr/>
          <a:lstStyle/>
          <a:p>
            <a:pPr>
              <a:defRPr/>
            </a:pPr>
            <a:fld id="{DC36B655-C290-49FA-9AF6-E71C9C85697D}" type="datetime1">
              <a:rPr lang="en-US" smtClean="0"/>
              <a:pPr>
                <a:defRPr/>
              </a:pPr>
              <a:t>3/14/2024</a:t>
            </a:fld>
            <a:endParaRPr lang="en-US"/>
          </a:p>
        </p:txBody>
      </p:sp>
      <p:sp>
        <p:nvSpPr>
          <p:cNvPr id="7" name="Slide Number Placeholder 6"/>
          <p:cNvSpPr>
            <a:spLocks noGrp="1"/>
          </p:cNvSpPr>
          <p:nvPr>
            <p:ph type="sldNum" sz="quarter" idx="12"/>
          </p:nvPr>
        </p:nvSpPr>
        <p:spPr/>
        <p:txBody>
          <a:bodyPr/>
          <a:lstStyle/>
          <a:p>
            <a:fld id="{6876EFF4-C03D-4CCD-A348-A83D22CFB359}" type="slidenum">
              <a:rPr lang="en-US" altLang="en-US" smtClean="0"/>
              <a:pPr/>
              <a:t>99</a:t>
            </a:fld>
            <a:endParaRPr lang="en-US" altLang="en-US"/>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11426</TotalTime>
  <Words>16600</Words>
  <Application>Microsoft Office PowerPoint</Application>
  <PresentationFormat>On-screen Show (4:3)</PresentationFormat>
  <Paragraphs>2170</Paragraphs>
  <Slides>279</Slides>
  <Notes>114</Notes>
  <HiddenSlides>4</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279</vt:i4>
      </vt:variant>
    </vt:vector>
  </HeadingPairs>
  <TitlesOfParts>
    <vt:vector size="297" baseType="lpstr">
      <vt:lpstr>Georgia</vt:lpstr>
      <vt:lpstr>Times</vt:lpstr>
      <vt:lpstr>Lato</vt:lpstr>
      <vt:lpstr>arial</vt:lpstr>
      <vt:lpstr>Century Schoolbook</vt:lpstr>
      <vt:lpstr>Wingdings</vt:lpstr>
      <vt:lpstr>Tahoma</vt:lpstr>
      <vt:lpstr>Open Sans</vt:lpstr>
      <vt:lpstr>Verdana</vt:lpstr>
      <vt:lpstr>Wingdings 2</vt:lpstr>
      <vt:lpstr>SymbolMT</vt:lpstr>
      <vt:lpstr>Times-BoldItalic</vt:lpstr>
      <vt:lpstr>Calibri</vt:lpstr>
      <vt:lpstr>arial</vt:lpstr>
      <vt:lpstr>Times New Roman</vt:lpstr>
      <vt:lpstr>Century Gothic</vt:lpstr>
      <vt:lpstr>Office Theme</vt:lpstr>
      <vt:lpstr>Bitmap Image</vt:lpstr>
      <vt:lpstr>   </vt:lpstr>
      <vt:lpstr>Computer Network</vt:lpstr>
      <vt:lpstr>You Require …  </vt:lpstr>
      <vt:lpstr> Benefits of Computer Network</vt:lpstr>
      <vt:lpstr> Applications of Computer Network</vt:lpstr>
      <vt:lpstr>Business Applications of Networks</vt:lpstr>
      <vt:lpstr>Home Network Applications</vt:lpstr>
      <vt:lpstr> Applications of Computer Network</vt:lpstr>
      <vt:lpstr> Applications of Computer Network (contd.)</vt:lpstr>
      <vt:lpstr>Criteria for a Data Communication Network</vt:lpstr>
      <vt:lpstr>Criteria for a Data Communication Network</vt:lpstr>
      <vt:lpstr>Criteria for a Data Communication Network</vt:lpstr>
      <vt:lpstr>Protocols</vt:lpstr>
      <vt:lpstr>Data Flow(Simplex, Half-duplex and Full-duplex)</vt:lpstr>
      <vt:lpstr>Types of Connection and Types of Transmission</vt:lpstr>
      <vt:lpstr>Types of Connection and Types of Transmission</vt:lpstr>
      <vt:lpstr>PowerPoint Presentation</vt:lpstr>
      <vt:lpstr>PowerPoint Presentation</vt:lpstr>
      <vt:lpstr>Network Hardware</vt:lpstr>
      <vt:lpstr>Classification of Networks By Scale</vt:lpstr>
      <vt:lpstr>Local Area Networks</vt:lpstr>
      <vt:lpstr>Metropolitan Area Networks - Cable TV</vt:lpstr>
      <vt:lpstr>Wide Area Networks</vt:lpstr>
      <vt:lpstr>Wireless Networks</vt:lpstr>
      <vt:lpstr>PowerPoint Presentation</vt:lpstr>
      <vt:lpstr>PAN (Personal Area Network)</vt:lpstr>
      <vt:lpstr>CAN (Campus Area Network)</vt:lpstr>
      <vt:lpstr>BAN (Body Area Network)</vt:lpstr>
      <vt:lpstr>NAN (Near-Me Network)</vt:lpstr>
      <vt:lpstr>Brief description  of some other terms discussed in lectures</vt:lpstr>
      <vt:lpstr>PowerPoint Presentation</vt:lpstr>
      <vt:lpstr>PowerPoint Presentation</vt:lpstr>
      <vt:lpstr>PowerPoint Presentation</vt:lpstr>
      <vt:lpstr>Distributed Systems </vt:lpstr>
      <vt:lpstr>Cloud Computing</vt:lpstr>
      <vt:lpstr>PowerPoint Presentation</vt:lpstr>
      <vt:lpstr>Network Software</vt:lpstr>
      <vt:lpstr>Network Software Protocol Hierarchies</vt:lpstr>
      <vt:lpstr>Element of layered model</vt:lpstr>
      <vt:lpstr>Services to Protocols Relationship</vt:lpstr>
      <vt:lpstr>Design Issues for the Layers</vt:lpstr>
      <vt:lpstr>Connection-Oriented and Connectionless Services</vt:lpstr>
      <vt:lpstr>Service Primitives in a Connection-Oriented Service</vt:lpstr>
      <vt:lpstr>Reference Models</vt:lpstr>
      <vt:lpstr>OSI and TCP/IP model-Brief History</vt:lpstr>
      <vt:lpstr>Motivation behind layer model</vt:lpstr>
      <vt:lpstr>THE OSI MODEL</vt:lpstr>
      <vt:lpstr>Seven layers of the OSI model</vt:lpstr>
      <vt:lpstr>Reference Models-The OSI Reference Model</vt:lpstr>
      <vt:lpstr>Interfaces b/w Layers</vt:lpstr>
      <vt:lpstr>Exchange using the OSI Model</vt:lpstr>
      <vt:lpstr>Physical Layer</vt:lpstr>
      <vt:lpstr>Physical Layer</vt:lpstr>
      <vt:lpstr>Data Link Layer</vt:lpstr>
      <vt:lpstr>Hop-to-hop Delivery</vt:lpstr>
      <vt:lpstr>Network Layer</vt:lpstr>
      <vt:lpstr>Source-to-destination delivery</vt:lpstr>
      <vt:lpstr>Transport layer</vt:lpstr>
      <vt:lpstr>Transport layer</vt:lpstr>
      <vt:lpstr>Transport layer</vt:lpstr>
      <vt:lpstr>Segmentation and Reassembly</vt:lpstr>
      <vt:lpstr>Reliable process-to-process delivery  of a message</vt:lpstr>
      <vt:lpstr>Session layer</vt:lpstr>
      <vt:lpstr>Session layer</vt:lpstr>
      <vt:lpstr>Presentation layer</vt:lpstr>
      <vt:lpstr>Presentation layer</vt:lpstr>
      <vt:lpstr>Application layer</vt:lpstr>
      <vt:lpstr>Application layer</vt:lpstr>
      <vt:lpstr>PowerPoint Presentation</vt:lpstr>
      <vt:lpstr>Summary of layers</vt:lpstr>
      <vt:lpstr>PowerPoint Presentation</vt:lpstr>
      <vt:lpstr>PowerPoint Presentation</vt:lpstr>
      <vt:lpstr>PowerPoint Presentation</vt:lpstr>
      <vt:lpstr>PowerPoint Presentation</vt:lpstr>
      <vt:lpstr>PowerPoint Presentation</vt:lpstr>
      <vt:lpstr>Network Interface Layer/Network Access(Host to Network) </vt:lpstr>
      <vt:lpstr>Internet Layer </vt:lpstr>
      <vt:lpstr>Transport Layer </vt:lpstr>
      <vt:lpstr>Application Layer </vt:lpstr>
      <vt:lpstr>PowerPoint Presentation</vt:lpstr>
      <vt:lpstr>PowerPoint Presentation</vt:lpstr>
      <vt:lpstr>Comparison Between OSI and TCP/IP</vt:lpstr>
      <vt:lpstr>Comparison Between OSI and TCP/IP-contd.</vt:lpstr>
      <vt:lpstr>PowerPoint Presentation</vt:lpstr>
      <vt:lpstr> </vt:lpstr>
      <vt:lpstr>Bus topology </vt:lpstr>
      <vt:lpstr>Ring Topology </vt:lpstr>
      <vt:lpstr>Star Topology </vt:lpstr>
      <vt:lpstr>Mesh Topology </vt:lpstr>
      <vt:lpstr>PowerPoint Presentation</vt:lpstr>
      <vt:lpstr>PowerPoint Presentation</vt:lpstr>
      <vt:lpstr>Derived Topology-Tree Topology </vt:lpstr>
      <vt:lpstr>PowerPoint Presentation</vt:lpstr>
      <vt:lpstr>Backbone Networks</vt:lpstr>
      <vt:lpstr>PowerPoint Presentation</vt:lpstr>
      <vt:lpstr>PowerPoint Presentation</vt:lpstr>
      <vt:lpstr>Backbone Networks:  Serial Backbone</vt:lpstr>
      <vt:lpstr>Backbone Networks:  Distributed Backbone</vt:lpstr>
      <vt:lpstr>Backbone Networks:  Collapsed Backbone</vt:lpstr>
      <vt:lpstr>Backbone Networks:  Parallel Backbone</vt:lpstr>
      <vt:lpstr>Hybrid Model-The Internet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Layer</vt:lpstr>
      <vt:lpstr>PowerPoint Presentation</vt:lpstr>
      <vt:lpstr>Bit Rate and Baud Rate</vt:lpstr>
      <vt:lpstr>Bit Rate and Baud Rate</vt:lpstr>
      <vt:lpstr>Bit Rate and Baud Rate</vt:lpstr>
      <vt:lpstr>PowerPoint Presentation</vt:lpstr>
      <vt:lpstr>PowerPoint Presentation</vt:lpstr>
      <vt:lpstr>Figure :  Two digital signals: one with two signal levels and the other                           with four signal levels</vt:lpstr>
      <vt:lpstr>PowerPoint Presentation</vt:lpstr>
      <vt:lpstr>PowerPoint Presentation</vt:lpstr>
      <vt:lpstr>PowerPoint Presentation</vt:lpstr>
      <vt:lpstr>Attenuation</vt:lpstr>
      <vt:lpstr>PowerPoint Presentation</vt:lpstr>
      <vt:lpstr>PowerPoint Presentation</vt:lpstr>
      <vt:lpstr>PowerPoint Presentation</vt:lpstr>
      <vt:lpstr>Distortion</vt:lpstr>
      <vt:lpstr>PowerPoint Presentation</vt:lpstr>
      <vt:lpstr>Noise</vt:lpstr>
      <vt:lpstr>PowerPoint Presentation</vt:lpstr>
      <vt:lpstr>PowerPoint Presentation</vt:lpstr>
      <vt:lpstr>Capacity of a System</vt:lpstr>
      <vt:lpstr>Nyquist Theorem</vt:lpstr>
      <vt:lpstr>PowerPoint Presentation</vt:lpstr>
      <vt:lpstr>PowerPoint Presentation</vt:lpstr>
      <vt:lpstr>PowerPoint Presentation</vt:lpstr>
      <vt:lpstr>Shannon’s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Delay Analysis</vt:lpstr>
      <vt:lpstr>Delay Analysis</vt:lpstr>
      <vt:lpstr>Delay Analysis</vt:lpstr>
      <vt:lpstr>PowerPoint Presentation</vt:lpstr>
      <vt:lpstr>PowerPoint Presentation</vt:lpstr>
      <vt:lpstr>PowerPoint Presentation</vt:lpstr>
      <vt:lpstr>PowerPoint Presentation</vt:lpstr>
      <vt:lpstr>PowerPoint Presentation</vt:lpstr>
      <vt:lpstr>Transmission Modes</vt:lpstr>
      <vt:lpstr>Parallel Transmission Example</vt:lpstr>
      <vt:lpstr>Serial Transmission Example</vt:lpstr>
      <vt:lpstr>PowerPoint Presentation</vt:lpstr>
      <vt:lpstr>PowerPoint Presentation</vt:lpstr>
      <vt:lpstr>PowerPoint Presentation</vt:lpstr>
      <vt:lpstr>PowerPoint Presentation</vt:lpstr>
      <vt:lpstr>PowerPoint Presentation</vt:lpstr>
      <vt:lpstr>PowerPoint Presentation</vt:lpstr>
      <vt:lpstr>Types of  Data Transmitted</vt:lpstr>
      <vt:lpstr>Types of Transmission</vt:lpstr>
      <vt:lpstr>Data Type vs. Transmission Type</vt:lpstr>
      <vt:lpstr>Digital Transmission: Advantages</vt:lpstr>
      <vt:lpstr>Coding</vt:lpstr>
      <vt:lpstr>Signaling (Encoding)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Analog Transmission of Digital Data</vt:lpstr>
      <vt:lpstr>Sound Waves and Characteristics</vt:lpstr>
      <vt:lpstr>Wavelength vs. Frequency</vt:lpstr>
      <vt:lpstr>Modulation</vt:lpstr>
      <vt:lpstr>Amplitude Modulation (AM)</vt:lpstr>
      <vt:lpstr>Frequency Modulation (FM)</vt:lpstr>
      <vt:lpstr>Phase Modulation (PM)</vt:lpstr>
      <vt:lpstr>Digital Transmission of Analog Data</vt:lpstr>
      <vt:lpstr>Translating from Analog to Digital</vt:lpstr>
      <vt:lpstr>Bandwidth Utilization-Multiplexing</vt:lpstr>
      <vt:lpstr>Multiplexing</vt:lpstr>
      <vt:lpstr>PowerPoint Presentation</vt:lpstr>
      <vt:lpstr>PowerPoint Presentation</vt:lpstr>
      <vt:lpstr>PowerPoint Presentation</vt:lpstr>
      <vt:lpstr>PowerPoint Presentation</vt:lpstr>
      <vt:lpstr>Wavelength-division Multiplexing (WDM)</vt:lpstr>
      <vt:lpstr>Time-division Multiplexing (TDM)</vt:lpstr>
      <vt:lpstr>PowerPoint Presentation</vt:lpstr>
      <vt:lpstr>Time-division Multiplexing (TDM)</vt:lpstr>
      <vt:lpstr>Time Division Multiplexing</vt:lpstr>
      <vt:lpstr>FDM vs TDM</vt:lpstr>
      <vt:lpstr>Synchronous Time Division Multiplexing</vt:lpstr>
      <vt:lpstr>PowerPoint Presentation</vt:lpstr>
      <vt:lpstr>PowerPoint Presentation</vt:lpstr>
      <vt:lpstr>PowerPoint Presentation</vt:lpstr>
      <vt:lpstr>Asynchronous / Statistical TDM</vt:lpstr>
      <vt:lpstr>Synchronous TDM vs. Statistical TDM</vt:lpstr>
      <vt:lpstr>PowerPoint Presentation</vt:lpstr>
      <vt:lpstr>Switching-Introduction</vt:lpstr>
      <vt:lpstr>Switching </vt:lpstr>
      <vt:lpstr>Taxonomy of Switched Networks</vt:lpstr>
      <vt:lpstr>Circuit Switching</vt:lpstr>
      <vt:lpstr>Circuit Switching</vt:lpstr>
      <vt:lpstr>Circuit switching</vt:lpstr>
      <vt:lpstr>Delay in a Circuit-Switched Network</vt:lpstr>
      <vt:lpstr>Message Switching</vt:lpstr>
      <vt:lpstr>Message Switching</vt:lpstr>
      <vt:lpstr>Packet Switching</vt:lpstr>
      <vt:lpstr>Packet Switching: Datagram</vt:lpstr>
      <vt:lpstr>Delay Analysis in Datagram Networks</vt:lpstr>
      <vt:lpstr>Packet Switching:Virtual Circuit</vt:lpstr>
      <vt:lpstr>Virtual Circuit and VCI</vt:lpstr>
      <vt:lpstr>PowerPoint Presentation</vt:lpstr>
      <vt:lpstr>PowerPoint Presentation</vt:lpstr>
      <vt:lpstr>PowerPoint Presentation</vt:lpstr>
      <vt:lpstr>Delay Analysis in Virtual Circuit </vt:lpstr>
      <vt:lpstr>Packet Switching</vt:lpstr>
      <vt:lpstr>Comparison Chart </vt:lpstr>
      <vt:lpstr>Transmission Media-Taxonomy</vt:lpstr>
      <vt:lpstr>Design Factors  for Transmission Media</vt:lpstr>
      <vt:lpstr>Twisted Pair (TP) Wires</vt:lpstr>
      <vt:lpstr>Types-UTP and STP and connectors</vt:lpstr>
      <vt:lpstr>UTP Categories</vt:lpstr>
      <vt:lpstr>Coaxial Cables</vt:lpstr>
      <vt:lpstr>Coax Layers</vt:lpstr>
      <vt:lpstr>Coaxial Cable-Categories and Connectors</vt:lpstr>
      <vt:lpstr>Optical Fiber</vt:lpstr>
      <vt:lpstr>Optical Fiber-Benefits and applications</vt:lpstr>
      <vt:lpstr>Unguided Media</vt:lpstr>
      <vt:lpstr>PowerPoint Presentation</vt:lpstr>
      <vt:lpstr>Wireless Media</vt:lpstr>
      <vt:lpstr>Microwave Radio</vt:lpstr>
      <vt:lpstr>Satellite Communications</vt:lpstr>
      <vt:lpstr>Factors Used in Media Selection</vt:lpstr>
      <vt:lpstr>PowerPoint Presentation</vt:lpstr>
      <vt:lpstr>Digital Subscriber Line (DSL) Technologies    </vt:lpstr>
      <vt:lpstr>Digital Subscriber Line (DSL) Technologies    </vt:lpstr>
      <vt:lpstr>Integrated Services Digital Network</vt:lpstr>
      <vt:lpstr>Introduction to ISDN</vt:lpstr>
      <vt:lpstr>Why ISDN?? </vt:lpstr>
      <vt:lpstr>Integrated Services Digital Network </vt:lpstr>
      <vt:lpstr>Services provided by ISDN</vt:lpstr>
      <vt:lpstr>ISDN-Architecture</vt:lpstr>
      <vt:lpstr>ISDN Channels and their Applications</vt:lpstr>
      <vt:lpstr>ISDN Channel Groupings</vt:lpstr>
      <vt:lpstr>ISDN Primary Access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Prashant</dc:creator>
  <cp:lastModifiedBy>GAURAV BAJPAI</cp:lastModifiedBy>
  <cp:revision>745</cp:revision>
  <cp:lastPrinted>2017-09-13T17:13:17Z</cp:lastPrinted>
  <dcterms:created xsi:type="dcterms:W3CDTF">2009-10-04T04:33:59Z</dcterms:created>
  <dcterms:modified xsi:type="dcterms:W3CDTF">2024-03-14T12:19:00Z</dcterms:modified>
</cp:coreProperties>
</file>